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7" r:id="rId3"/>
    <p:sldId id="258" r:id="rId4"/>
    <p:sldId id="401" r:id="rId5"/>
    <p:sldId id="402" r:id="rId6"/>
    <p:sldId id="406" r:id="rId7"/>
    <p:sldId id="457" r:id="rId8"/>
    <p:sldId id="407" r:id="rId9"/>
    <p:sldId id="416" r:id="rId10"/>
    <p:sldId id="417" r:id="rId11"/>
    <p:sldId id="419" r:id="rId12"/>
    <p:sldId id="420" r:id="rId13"/>
    <p:sldId id="458" r:id="rId14"/>
    <p:sldId id="428" r:id="rId15"/>
    <p:sldId id="429" r:id="rId16"/>
    <p:sldId id="334" r:id="rId17"/>
    <p:sldId id="335" r:id="rId18"/>
    <p:sldId id="336" r:id="rId19"/>
    <p:sldId id="337" r:id="rId20"/>
    <p:sldId id="459" r:id="rId21"/>
    <p:sldId id="338" r:id="rId22"/>
    <p:sldId id="339" r:id="rId23"/>
    <p:sldId id="340" r:id="rId24"/>
    <p:sldId id="342" r:id="rId25"/>
    <p:sldId id="460" r:id="rId26"/>
    <p:sldId id="350" r:id="rId27"/>
    <p:sldId id="348" r:id="rId28"/>
    <p:sldId id="349" r:id="rId29"/>
    <p:sldId id="461" r:id="rId30"/>
    <p:sldId id="462" r:id="rId31"/>
    <p:sldId id="351" r:id="rId32"/>
    <p:sldId id="463" r:id="rId33"/>
    <p:sldId id="430" r:id="rId34"/>
    <p:sldId id="431" r:id="rId35"/>
    <p:sldId id="432" r:id="rId36"/>
    <p:sldId id="433" r:id="rId37"/>
    <p:sldId id="464" r:id="rId38"/>
    <p:sldId id="434" r:id="rId39"/>
    <p:sldId id="465" r:id="rId40"/>
    <p:sldId id="466" r:id="rId41"/>
    <p:sldId id="467" r:id="rId42"/>
    <p:sldId id="435" r:id="rId43"/>
    <p:sldId id="468" r:id="rId44"/>
    <p:sldId id="436" r:id="rId45"/>
    <p:sldId id="437" r:id="rId46"/>
    <p:sldId id="469" r:id="rId47"/>
    <p:sldId id="471" r:id="rId48"/>
    <p:sldId id="472" r:id="rId49"/>
    <p:sldId id="324" r:id="rId50"/>
    <p:sldId id="327" r:id="rId51"/>
    <p:sldId id="473" r:id="rId52"/>
    <p:sldId id="475" r:id="rId53"/>
    <p:sldId id="477" r:id="rId54"/>
    <p:sldId id="478" r:id="rId55"/>
    <p:sldId id="333" r:id="rId56"/>
    <p:sldId id="399" r:id="rId57"/>
    <p:sldId id="474" r:id="rId58"/>
  </p:sldIdLst>
  <p:sldSz cx="9144000" cy="6858000" type="screen4x3"/>
  <p:notesSz cx="9144000" cy="6858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6666FF"/>
    <a:srgbClr val="003300"/>
    <a:srgbClr val="666666"/>
    <a:srgbClr val="DDDDDD"/>
    <a:srgbClr val="FAFAFA"/>
    <a:srgbClr val="990000"/>
    <a:srgbClr val="F2F2F2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86218" autoAdjust="0"/>
  </p:normalViewPr>
  <p:slideViewPr>
    <p:cSldViewPr snapToGrid="0" snapToObjects="1">
      <p:cViewPr varScale="1">
        <p:scale>
          <a:sx n="63" d="100"/>
          <a:sy n="63" d="100"/>
        </p:scale>
        <p:origin x="-1284" y="-102"/>
      </p:cViewPr>
      <p:guideLst>
        <p:guide orient="horz" pos="216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570"/>
    </p:cViewPr>
  </p:sorterViewPr>
  <p:notesViewPr>
    <p:cSldViewPr snapToGrid="0" snapToObjects="1">
      <p:cViewPr>
        <p:scale>
          <a:sx n="100" d="100"/>
          <a:sy n="100" d="100"/>
        </p:scale>
        <p:origin x="-2064" y="-30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2590800" y="6515100"/>
            <a:ext cx="39624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 algn="ctr"/>
            <a:r>
              <a:rPr lang="es-ES_tradnl" sz="1000" dirty="0" smtClean="0">
                <a:solidFill>
                  <a:srgbClr val="666666"/>
                </a:solidFill>
                <a:latin typeface="Tahoma"/>
                <a:cs typeface="Tahoma"/>
              </a:rPr>
              <a:t>GRIAL </a:t>
            </a:r>
            <a:r>
              <a:rPr lang="es-ES_tradnl" sz="1000" dirty="0" err="1" smtClean="0">
                <a:solidFill>
                  <a:srgbClr val="666666"/>
                </a:solidFill>
                <a:latin typeface="Tahoma"/>
                <a:cs typeface="Tahoma"/>
              </a:rPr>
              <a:t>–</a:t>
            </a:r>
            <a:r>
              <a:rPr lang="es-ES_tradnl" sz="1000" dirty="0" smtClean="0">
                <a:solidFill>
                  <a:srgbClr val="666666"/>
                </a:solidFill>
                <a:latin typeface="Tahoma"/>
                <a:cs typeface="Tahoma"/>
              </a:rPr>
              <a:t> Universidad de Salamanca</a:t>
            </a:r>
            <a:endParaRPr lang="es-ES_tradnl" sz="1000" dirty="0">
              <a:solidFill>
                <a:srgbClr val="666666"/>
              </a:solidFill>
              <a:latin typeface="Tahoma"/>
              <a:cs typeface="Tahoma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8127999" y="6513910"/>
            <a:ext cx="1013884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fld id="{F35C60D5-8167-504C-BD55-AC545A151144}" type="slidenum">
              <a:rPr lang="es-ES_tradnl" smtClean="0">
                <a:solidFill>
                  <a:srgbClr val="666666"/>
                </a:solidFill>
                <a:latin typeface="Tahoma"/>
                <a:cs typeface="Tahoma"/>
              </a:rPr>
              <a:pPr/>
              <a:t>‹Nº›</a:t>
            </a:fld>
            <a:endParaRPr lang="es-ES_tradnl" dirty="0">
              <a:solidFill>
                <a:srgbClr val="666666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95259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7134577" y="0"/>
            <a:ext cx="2007307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666666"/>
                </a:solidFill>
                <a:latin typeface="Tahoma"/>
                <a:cs typeface="Tahoma"/>
              </a:defRPr>
            </a:lvl1pPr>
          </a:lstStyle>
          <a:p>
            <a:fld id="{D0989BAA-F2EE-5D4C-882C-8AAA58C886B9}" type="datetime1">
              <a:rPr lang="es-ES_tradnl" smtClean="0"/>
              <a:pPr/>
              <a:t>05/05/2011</a:t>
            </a:fld>
            <a:endParaRPr lang="es-ES_tradn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551288" y="6513910"/>
            <a:ext cx="3962400" cy="178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666666"/>
                </a:solidFill>
                <a:latin typeface="Tahoma"/>
                <a:cs typeface="Tahoma"/>
              </a:defRPr>
            </a:lvl1pPr>
          </a:lstStyle>
          <a:p>
            <a:r>
              <a:rPr lang="es-ES_tradnl" dirty="0" smtClean="0"/>
              <a:t>GRIAL </a:t>
            </a:r>
            <a:r>
              <a:rPr lang="es-ES_tradnl" dirty="0" err="1" smtClean="0"/>
              <a:t>–</a:t>
            </a:r>
            <a:r>
              <a:rPr lang="es-ES_tradnl" dirty="0" smtClean="0"/>
              <a:t> Universidad de Salamanca</a:t>
            </a:r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8229599" y="6513910"/>
            <a:ext cx="912284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66666"/>
                </a:solidFill>
                <a:latin typeface="Tahoma"/>
                <a:cs typeface="Tahoma"/>
              </a:defRPr>
            </a:lvl1pPr>
          </a:lstStyle>
          <a:p>
            <a:fld id="{05F47350-BA1B-7249-A27B-9F534461B0A9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771730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1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10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34777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11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83350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12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96315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13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96315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14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15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2447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16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06947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17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732187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18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45959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19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00659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2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20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006598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21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777528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22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099066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23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099066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24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854628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25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854628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26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065083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27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065083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28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065083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29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06508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3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30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065083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31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735929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32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178241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33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316057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34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093484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35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189611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36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148473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37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148473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38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148473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39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14847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145924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40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148473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41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148473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42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148473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43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148473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44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378048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45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218756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46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218756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47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218756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48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218756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49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069076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50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51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52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53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3259680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54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3259680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55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56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57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98518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98518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98518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9</a:t>
            </a:fld>
            <a:endParaRPr lang="es-ES_trad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7C47-354A-4BCE-8931-2404E4923902}" type="datetime1">
              <a:rPr lang="es-ES_tradnl" smtClean="0"/>
              <a:t>05/05/2011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76C0-509F-4532-888F-B189D811FF29}" type="datetime1">
              <a:rPr lang="es-ES_tradnl" smtClean="0"/>
              <a:t>05/05/2011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270000"/>
            <a:ext cx="2057400" cy="48561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867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C889-7AA6-4AD9-AB2D-DDA05703A680}" type="datetime1">
              <a:rPr lang="es-ES_tradnl" smtClean="0"/>
              <a:t>05/05/2011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F90A-5E1B-410B-B29C-6643415A8348}" type="datetime1">
              <a:rPr lang="es-ES_tradnl" smtClean="0"/>
              <a:t>05/05/2011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‹Nº›</a:t>
            </a:fld>
            <a:endParaRPr lang="es-ES_tradnl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4" b="13400"/>
          <a:stretch/>
        </p:blipFill>
        <p:spPr bwMode="auto">
          <a:xfrm>
            <a:off x="0" y="6221628"/>
            <a:ext cx="1651000" cy="66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7A17-C6C4-4E7C-8537-8483E8721E06}" type="datetime1">
              <a:rPr lang="es-ES_tradnl" smtClean="0"/>
              <a:t>05/05/2011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‹Nº›</a:t>
            </a:fld>
            <a:endParaRPr lang="es-ES_tradnl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4" b="13400"/>
          <a:stretch/>
        </p:blipFill>
        <p:spPr bwMode="auto">
          <a:xfrm>
            <a:off x="0" y="6221628"/>
            <a:ext cx="1651000" cy="66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D5D-A674-4E1C-9F8B-0AC31EDD18F0}" type="datetime1">
              <a:rPr lang="es-ES_tradnl" smtClean="0"/>
              <a:t>05/05/2011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99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99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350B-3AA6-4FC2-97CF-68DA4E85AC36}" type="datetime1">
              <a:rPr lang="es-ES_tradnl" smtClean="0"/>
              <a:t>05/05/2011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1E966-0C78-4261-A560-445F6A39171F}" type="datetime1">
              <a:rPr lang="es-ES_tradnl" smtClean="0"/>
              <a:t>05/05/2011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F5F5-4DED-4395-8AE7-69DDE22F8C1C}" type="datetime1">
              <a:rPr lang="es-ES_tradnl" smtClean="0"/>
              <a:t>05/05/2011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4879-DA3C-4426-93D7-4EB0EEBAD55F}" type="datetime1">
              <a:rPr lang="es-ES_tradnl" smtClean="0"/>
              <a:t>05/05/2011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5003800"/>
            <a:ext cx="54864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1252538"/>
            <a:ext cx="5486400" cy="36750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570538"/>
            <a:ext cx="5486400" cy="6143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C220-B5D7-4ADA-93EA-48991BB39B6B}" type="datetime1">
              <a:rPr lang="es-ES_tradnl" smtClean="0"/>
              <a:t>05/05/2011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DDDDD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58801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/>
          </a:solidFill>
          <a:ln cap="rnd">
            <a:solidFill>
              <a:srgbClr val="DDDDDD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AC3AE561-BD33-44C9-A885-FED1C11FC911}" type="datetime1">
              <a:rPr lang="es-ES_tradnl" smtClean="0"/>
              <a:t>05/05/2011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666666"/>
                </a:solidFill>
                <a:latin typeface="Tahoma"/>
                <a:cs typeface="Tahoma"/>
              </a:defRPr>
            </a:lvl1pPr>
          </a:lstStyle>
          <a:p>
            <a:r>
              <a:rPr lang="es-ES" smtClean="0"/>
              <a:t>Modelado conceptual de aplicaciones web</a:t>
            </a: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F9889935-DC85-4847-9265-CE546BEEBDB1}" type="slidenum">
              <a:rPr lang="es-ES_tradnl" smtClean="0"/>
              <a:pPr/>
              <a:t>‹Nº›</a:t>
            </a:fld>
            <a:endParaRPr lang="es-ES_tradnl" dirty="0"/>
          </a:p>
        </p:txBody>
      </p:sp>
      <p:pic>
        <p:nvPicPr>
          <p:cNvPr id="8" name="Imagen 7" descr="Grial 100 transparent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37300" y="0"/>
            <a:ext cx="2806700" cy="127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effectLst>
            <a:outerShdw blurRad="63500" dist="50800" dir="2700000">
              <a:srgbClr val="666666"/>
            </a:outerShdw>
          </a:effectLst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ü"/>
        <a:defRPr sz="2400" kern="12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⊳"/>
        <a:defRPr sz="160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fgarcia@usal.es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eviantart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6.e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3.e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5.emf"/><Relationship Id="rId5" Type="http://schemas.openxmlformats.org/officeDocument/2006/relationships/image" Target="../media/image12.emf"/><Relationship Id="rId15" Type="http://schemas.openxmlformats.org/officeDocument/2006/relationships/image" Target="../media/image17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4.emf"/><Relationship Id="rId1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0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viantart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2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lickr.com/photos/98469445@N00/327471676/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ace-of-finland.deviantart.com/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hyperlink" Target="http://www.deviantart.com/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grial.usal.es/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hyperlink" Target="http://twitter.com/grial_usal" TargetMode="External"/><Relationship Id="rId4" Type="http://schemas.openxmlformats.org/officeDocument/2006/relationships/hyperlink" Target="http://www.facebook.com/grialusal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fgarcia@usal.e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viantart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448" y="5470202"/>
            <a:ext cx="2397640" cy="126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83851"/>
            <a:ext cx="7772400" cy="1470025"/>
          </a:xfrm>
        </p:spPr>
        <p:txBody>
          <a:bodyPr/>
          <a:lstStyle/>
          <a:p>
            <a:r>
              <a:rPr lang="es-ES" dirty="0"/>
              <a:t>Modelado conceptual de aplicaciones web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7749" y="2822583"/>
            <a:ext cx="7077075" cy="1895475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/>
              <a:t>Dr. Francisco José García Peñalvo</a:t>
            </a:r>
          </a:p>
          <a:p>
            <a:endParaRPr lang="es-ES" dirty="0" smtClean="0"/>
          </a:p>
          <a:p>
            <a:r>
              <a:rPr lang="es-ES" sz="2200" dirty="0" smtClean="0"/>
              <a:t>GRupo de investigación en InterAcción y eLearning (GRIAL)</a:t>
            </a:r>
          </a:p>
          <a:p>
            <a:r>
              <a:rPr lang="es-ES" sz="2200" dirty="0" smtClean="0"/>
              <a:t>Universidad de Salamanca</a:t>
            </a:r>
          </a:p>
          <a:p>
            <a:r>
              <a:rPr lang="es-ES" sz="1700" dirty="0" smtClean="0">
                <a:hlinkClick r:id="rId4"/>
              </a:rPr>
              <a:t>fgarcia@usal.es</a:t>
            </a:r>
            <a:endParaRPr lang="es-ES" sz="1700" dirty="0" smtClean="0"/>
          </a:p>
          <a:p>
            <a:endParaRPr lang="es-ES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1358642" y="4885427"/>
            <a:ext cx="6455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/>
              <a:t>Escola Superior de Tecnologia e Gestão do Instituto Politécnico de </a:t>
            </a:r>
            <a:r>
              <a:rPr lang="pt-BR" sz="1600" dirty="0" smtClean="0"/>
              <a:t>Bragança</a:t>
            </a:r>
          </a:p>
          <a:p>
            <a:pPr algn="ctr"/>
            <a:r>
              <a:rPr lang="es-ES" sz="1600" dirty="0" smtClean="0">
                <a:latin typeface="Corbel" pitchFamily="34" charset="0"/>
              </a:rPr>
              <a:t>5 de </a:t>
            </a:r>
            <a:r>
              <a:rPr lang="es-ES" sz="1600" dirty="0" err="1" smtClean="0"/>
              <a:t>Maio</a:t>
            </a:r>
            <a:r>
              <a:rPr lang="es-ES" sz="1600" dirty="0" smtClean="0"/>
              <a:t>, </a:t>
            </a:r>
            <a:r>
              <a:rPr lang="es-ES" sz="1600" dirty="0" smtClean="0">
                <a:latin typeface="Corbel" pitchFamily="34" charset="0"/>
              </a:rPr>
              <a:t>2011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/>
          <a:srcRect t="4261" r="7216" b="19032"/>
          <a:stretch>
            <a:fillRect/>
          </a:stretch>
        </p:blipFill>
        <p:spPr bwMode="auto">
          <a:xfrm>
            <a:off x="8129814" y="6565087"/>
            <a:ext cx="685800" cy="2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8" y="5922724"/>
            <a:ext cx="35147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Concepto de metodología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10</a:t>
            </a:fld>
            <a:endParaRPr lang="es-ES_tradnl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13287" y="1470025"/>
            <a:ext cx="7117426" cy="19913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_tradnl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_tradnl" sz="2400" b="1" dirty="0">
                <a:solidFill>
                  <a:schemeClr val="tx1"/>
                </a:solidFill>
              </a:rPr>
              <a:t>Una metodología es una aproximación organizada</a:t>
            </a:r>
            <a:br>
              <a:rPr lang="es-ES_tradnl" sz="2400" b="1" dirty="0">
                <a:solidFill>
                  <a:schemeClr val="tx1"/>
                </a:solidFill>
              </a:rPr>
            </a:br>
            <a:r>
              <a:rPr lang="es-ES_tradnl" sz="2400" b="1" dirty="0">
                <a:solidFill>
                  <a:schemeClr val="tx1"/>
                </a:solidFill>
              </a:rPr>
              <a:t>y sistemática para el ciclo de vida del sistema o sus</a:t>
            </a:r>
            <a:br>
              <a:rPr lang="es-ES_tradnl" sz="2400" b="1" dirty="0">
                <a:solidFill>
                  <a:schemeClr val="tx1"/>
                </a:solidFill>
              </a:rPr>
            </a:br>
            <a:r>
              <a:rPr lang="es-ES_tradnl" sz="2400" b="1" dirty="0">
                <a:solidFill>
                  <a:schemeClr val="tx1"/>
                </a:solidFill>
              </a:rPr>
              <a:t>partes. Especifica las tareas individuales y sus secuencias</a:t>
            </a:r>
          </a:p>
          <a:p>
            <a:r>
              <a:rPr lang="es-ES_tradnl" sz="2400" b="1" dirty="0">
                <a:solidFill>
                  <a:schemeClr val="tx1"/>
                </a:solidFill>
              </a:rPr>
              <a:t>                                                           (</a:t>
            </a:r>
            <a:r>
              <a:rPr lang="es-ES_tradnl" sz="2400" b="1" dirty="0" err="1">
                <a:solidFill>
                  <a:schemeClr val="tx1"/>
                </a:solidFill>
              </a:rPr>
              <a:t>Palvia</a:t>
            </a:r>
            <a:r>
              <a:rPr lang="es-ES_tradnl" sz="2400" b="1" dirty="0">
                <a:solidFill>
                  <a:schemeClr val="tx1"/>
                </a:solidFill>
              </a:rPr>
              <a:t> y </a:t>
            </a:r>
            <a:r>
              <a:rPr lang="es-ES_tradnl" sz="2400" b="1" dirty="0" err="1">
                <a:solidFill>
                  <a:schemeClr val="tx1"/>
                </a:solidFill>
              </a:rPr>
              <a:t>Nosek</a:t>
            </a:r>
            <a:r>
              <a:rPr lang="es-ES_tradnl" sz="2400" b="1" dirty="0">
                <a:solidFill>
                  <a:schemeClr val="tx1"/>
                </a:solidFill>
              </a:rPr>
              <a:t>, 1993)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23252" y="3845560"/>
            <a:ext cx="7588937" cy="19389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_tradnl"/>
            </a:defPPr>
            <a:lvl1pPr algn="ctr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s-ES_tradnl" dirty="0"/>
              <a:t>Un método para el desarrollo de un sistema es un </a:t>
            </a:r>
            <a:br>
              <a:rPr lang="es-ES_tradnl" dirty="0"/>
            </a:br>
            <a:r>
              <a:rPr lang="es-ES_tradnl" dirty="0"/>
              <a:t>conjunto de fases que guían a los desarrolladores en</a:t>
            </a:r>
            <a:br>
              <a:rPr lang="es-ES_tradnl" dirty="0"/>
            </a:br>
            <a:r>
              <a:rPr lang="es-ES_tradnl" dirty="0"/>
              <a:t>sus elecciones de las técnicas que pueden ser apropiadas</a:t>
            </a:r>
            <a:br>
              <a:rPr lang="es-ES_tradnl" dirty="0"/>
            </a:br>
            <a:r>
              <a:rPr lang="es-ES_tradnl" dirty="0"/>
              <a:t>en cada fase del proyecto</a:t>
            </a:r>
          </a:p>
          <a:p>
            <a:r>
              <a:rPr lang="es-ES_tradnl" dirty="0"/>
              <a:t>                                                           (</a:t>
            </a:r>
            <a:r>
              <a:rPr lang="es-ES_tradnl" dirty="0" err="1"/>
              <a:t>Avison</a:t>
            </a:r>
            <a:r>
              <a:rPr lang="es-ES_tradnl" dirty="0"/>
              <a:t> y </a:t>
            </a:r>
            <a:r>
              <a:rPr lang="es-ES_tradnl" dirty="0" err="1"/>
              <a:t>Fitzgerald</a:t>
            </a:r>
            <a:r>
              <a:rPr lang="es-ES_tradnl" dirty="0"/>
              <a:t>, 1995)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508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Lo que debe cubrir una metodología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6200"/>
            <a:ext cx="8229600" cy="4734560"/>
          </a:xfrm>
        </p:spPr>
        <p:txBody>
          <a:bodyPr>
            <a:normAutofit/>
          </a:bodyPr>
          <a:lstStyle/>
          <a:p>
            <a:r>
              <a:rPr lang="es-ES" sz="1800" dirty="0"/>
              <a:t>Un proceso de ciclo de vida completo, que comprenda aspectos tantos del negocio como técnicos</a:t>
            </a:r>
          </a:p>
          <a:p>
            <a:r>
              <a:rPr lang="es-ES" sz="1800" dirty="0"/>
              <a:t>Un conjunto completo de conceptos y modelos que sean internamente consistentes</a:t>
            </a:r>
          </a:p>
          <a:p>
            <a:r>
              <a:rPr lang="es-ES" sz="1800" dirty="0"/>
              <a:t>Una colección de reglas y guías</a:t>
            </a:r>
          </a:p>
          <a:p>
            <a:r>
              <a:rPr lang="es-ES" sz="1800" dirty="0"/>
              <a:t>Una descripción completa de artefactos a desarrollar</a:t>
            </a:r>
          </a:p>
          <a:p>
            <a:r>
              <a:rPr lang="es-ES" sz="1800" dirty="0"/>
              <a:t>Una notación con la que trabajar, idealmente soportada por diversas herramientas CASE y diseñada para una usabilidad óptima</a:t>
            </a:r>
          </a:p>
          <a:p>
            <a:r>
              <a:rPr lang="es-ES" sz="1800" dirty="0"/>
              <a:t>Un conjunto de técnicas probadas</a:t>
            </a:r>
          </a:p>
          <a:p>
            <a:r>
              <a:rPr lang="es-ES" sz="1800" dirty="0"/>
              <a:t>Un conjunto de métricas, junto con asesoramiento sobre calidad, estándares y estrategias de prueba</a:t>
            </a:r>
          </a:p>
          <a:p>
            <a:r>
              <a:rPr lang="es-ES" sz="1800" dirty="0"/>
              <a:t>Identificación de los roles organizacionales</a:t>
            </a:r>
          </a:p>
          <a:p>
            <a:r>
              <a:rPr lang="es-ES" sz="1800" dirty="0"/>
              <a:t>Guías para la gestión de proyectos y aseguramiento de la calidad</a:t>
            </a:r>
          </a:p>
          <a:p>
            <a:r>
              <a:rPr lang="es-ES" sz="1800" dirty="0"/>
              <a:t>Asesoramiento para la gestión de bibliotecas y reutilización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11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sp>
        <p:nvSpPr>
          <p:cNvPr id="6" name="5 Rectángulo"/>
          <p:cNvSpPr/>
          <p:nvPr/>
        </p:nvSpPr>
        <p:spPr>
          <a:xfrm>
            <a:off x="5110015" y="5789414"/>
            <a:ext cx="3698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/>
              <a:t>(Henderson-</a:t>
            </a:r>
            <a:r>
              <a:rPr lang="es-ES_tradnl" dirty="0" err="1"/>
              <a:t>Sellers</a:t>
            </a:r>
            <a:r>
              <a:rPr lang="es-ES_tradnl" dirty="0"/>
              <a:t> y </a:t>
            </a:r>
            <a:r>
              <a:rPr lang="es-ES_tradnl" dirty="0" err="1"/>
              <a:t>Firesmith</a:t>
            </a:r>
            <a:r>
              <a:rPr lang="es-ES_tradnl" dirty="0"/>
              <a:t>, 1999)</a:t>
            </a:r>
          </a:p>
        </p:txBody>
      </p:sp>
    </p:spTree>
    <p:extLst>
      <p:ext uri="{BB962C8B-B14F-4D97-AF65-F5344CB8AC3E}">
        <p14:creationId xmlns:p14="http://schemas.microsoft.com/office/powerpoint/2010/main" val="27180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Estado del arte (1)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12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977508"/>
              </p:ext>
            </p:extLst>
          </p:nvPr>
        </p:nvGraphicFramePr>
        <p:xfrm>
          <a:off x="457200" y="1315720"/>
          <a:ext cx="822960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5520"/>
                <a:gridCol w="323088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solidFill>
                            <a:schemeClr val="tx1"/>
                          </a:solidFill>
                        </a:rPr>
                        <a:t>Método</a:t>
                      </a:r>
                      <a:endParaRPr lang="es-E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solidFill>
                            <a:schemeClr val="tx1"/>
                          </a:solidFill>
                        </a:rPr>
                        <a:t>Características</a:t>
                      </a:r>
                      <a:endParaRPr lang="es-E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solidFill>
                            <a:schemeClr val="tx1"/>
                          </a:solidFill>
                        </a:rPr>
                        <a:t>Referencia</a:t>
                      </a:r>
                      <a:endParaRPr lang="es-E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HDM (</a:t>
                      </a:r>
                      <a:r>
                        <a:rPr lang="es-ES_tradnl" sz="2000" i="1" dirty="0" err="1" smtClean="0"/>
                        <a:t>Hypermedia</a:t>
                      </a:r>
                      <a:r>
                        <a:rPr lang="es-ES_tradnl" sz="2000" i="1" dirty="0" smtClean="0"/>
                        <a:t> </a:t>
                      </a:r>
                      <a:r>
                        <a:rPr lang="es-ES_tradnl" sz="2000" i="1" dirty="0" err="1" smtClean="0"/>
                        <a:t>Design</a:t>
                      </a:r>
                      <a:r>
                        <a:rPr lang="es-ES_tradnl" sz="2000" i="1" dirty="0" smtClean="0"/>
                        <a:t> </a:t>
                      </a:r>
                      <a:r>
                        <a:rPr lang="es-ES_tradnl" sz="2000" i="1" dirty="0" err="1" smtClean="0"/>
                        <a:t>Model</a:t>
                      </a:r>
                      <a:r>
                        <a:rPr lang="es-ES_tradnl" sz="2000" dirty="0" smtClean="0"/>
                        <a:t>)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Entidad/Relación</a:t>
                      </a:r>
                    </a:p>
                    <a:p>
                      <a:r>
                        <a:rPr lang="es-ES_tradnl" sz="2000" dirty="0" smtClean="0"/>
                        <a:t>Estructura interna y semántica de navegación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(</a:t>
                      </a:r>
                      <a:r>
                        <a:rPr lang="es-ES" sz="2000" dirty="0" err="1" smtClean="0"/>
                        <a:t>Garzotto</a:t>
                      </a:r>
                      <a:r>
                        <a:rPr lang="es-ES" sz="2000" dirty="0" smtClean="0"/>
                        <a:t> et al., 1993)</a:t>
                      </a:r>
                      <a:endParaRPr lang="es-E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RMM (</a:t>
                      </a:r>
                      <a:r>
                        <a:rPr lang="es-ES" sz="2000" i="1" dirty="0" err="1" smtClean="0"/>
                        <a:t>Relationship</a:t>
                      </a:r>
                      <a:r>
                        <a:rPr lang="es-ES" sz="2000" i="1" dirty="0" smtClean="0"/>
                        <a:t> Management </a:t>
                      </a:r>
                      <a:r>
                        <a:rPr lang="es-ES" sz="2000" i="1" dirty="0" err="1" smtClean="0"/>
                        <a:t>Methodology</a:t>
                      </a:r>
                      <a:r>
                        <a:rPr lang="es-ES" sz="2000" dirty="0" smtClean="0"/>
                        <a:t>)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/>
                        <a:t>Entidad/Relación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/>
                        <a:t>Proceso (7 pasos)</a:t>
                      </a:r>
                    </a:p>
                    <a:p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(</a:t>
                      </a:r>
                      <a:r>
                        <a:rPr lang="es-ES" sz="2000" dirty="0" err="1" smtClean="0"/>
                        <a:t>Isakowitz</a:t>
                      </a:r>
                      <a:r>
                        <a:rPr lang="es-ES" sz="2000" dirty="0" smtClean="0"/>
                        <a:t> et al., 1995)</a:t>
                      </a:r>
                      <a:endParaRPr lang="es-E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EORM (</a:t>
                      </a:r>
                      <a:r>
                        <a:rPr lang="es-ES" sz="2000" i="1" dirty="0" err="1" smtClean="0"/>
                        <a:t>Enhanced</a:t>
                      </a:r>
                      <a:r>
                        <a:rPr lang="es-ES" sz="2000" i="1" dirty="0" smtClean="0"/>
                        <a:t> </a:t>
                      </a:r>
                      <a:r>
                        <a:rPr lang="es-ES" sz="2000" i="1" dirty="0" err="1" smtClean="0"/>
                        <a:t>Object</a:t>
                      </a:r>
                      <a:r>
                        <a:rPr lang="es-ES" sz="2000" i="1" dirty="0" smtClean="0"/>
                        <a:t> </a:t>
                      </a:r>
                      <a:r>
                        <a:rPr lang="es-ES" sz="2000" i="1" dirty="0" err="1" smtClean="0"/>
                        <a:t>Relationship</a:t>
                      </a:r>
                      <a:r>
                        <a:rPr lang="es-ES" sz="2000" i="1" dirty="0" smtClean="0"/>
                        <a:t> </a:t>
                      </a:r>
                      <a:r>
                        <a:rPr lang="es-ES" sz="2000" i="1" dirty="0" err="1" smtClean="0"/>
                        <a:t>Methodology</a:t>
                      </a:r>
                      <a:r>
                        <a:rPr lang="es-ES" sz="2000" dirty="0" smtClean="0"/>
                        <a:t>)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Modelo Objeto</a:t>
                      </a:r>
                      <a:r>
                        <a:rPr lang="es-ES" sz="2000" baseline="0" dirty="0" smtClean="0"/>
                        <a:t> (OMT)</a:t>
                      </a:r>
                    </a:p>
                    <a:p>
                      <a:r>
                        <a:rPr lang="es-ES_tradnl" sz="2000" dirty="0" smtClean="0"/>
                        <a:t>Relaciones entre objetos (enlaces) como objetos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(</a:t>
                      </a:r>
                      <a:r>
                        <a:rPr lang="es-ES" sz="2000" dirty="0" err="1" smtClean="0"/>
                        <a:t>Lange</a:t>
                      </a:r>
                      <a:r>
                        <a:rPr lang="es-ES" sz="2000" dirty="0" smtClean="0"/>
                        <a:t>, 1996)</a:t>
                      </a:r>
                      <a:endParaRPr lang="es-E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OOHDM (</a:t>
                      </a:r>
                      <a:r>
                        <a:rPr lang="es-ES" sz="2000" i="1" dirty="0" err="1" smtClean="0"/>
                        <a:t>Object-Oriented</a:t>
                      </a:r>
                      <a:r>
                        <a:rPr lang="es-ES" sz="2000" i="1" dirty="0" smtClean="0"/>
                        <a:t> </a:t>
                      </a:r>
                      <a:r>
                        <a:rPr lang="es-ES" sz="2000" i="1" dirty="0" err="1" smtClean="0"/>
                        <a:t>Hypermedia</a:t>
                      </a:r>
                      <a:r>
                        <a:rPr lang="es-ES" sz="2000" i="1" dirty="0" smtClean="0"/>
                        <a:t> </a:t>
                      </a:r>
                      <a:r>
                        <a:rPr lang="es-ES" sz="2000" i="1" dirty="0" err="1" smtClean="0"/>
                        <a:t>Design</a:t>
                      </a:r>
                      <a:r>
                        <a:rPr lang="es-ES" sz="2000" i="1" dirty="0" smtClean="0"/>
                        <a:t> </a:t>
                      </a:r>
                      <a:r>
                        <a:rPr lang="es-ES" sz="2000" i="1" dirty="0" err="1" smtClean="0"/>
                        <a:t>Method</a:t>
                      </a:r>
                      <a:r>
                        <a:rPr lang="es-ES" sz="2000" dirty="0" smtClean="0"/>
                        <a:t>)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Modelo Objeto</a:t>
                      </a:r>
                      <a:r>
                        <a:rPr lang="es-ES" sz="2000" baseline="0" dirty="0" smtClean="0"/>
                        <a:t> (OMT/UML)</a:t>
                      </a:r>
                    </a:p>
                    <a:p>
                      <a:r>
                        <a:rPr lang="es-ES" sz="2000" baseline="0" dirty="0" smtClean="0"/>
                        <a:t>Proceso (5 actividades)</a:t>
                      </a:r>
                    </a:p>
                    <a:p>
                      <a:r>
                        <a:rPr lang="es-ES" sz="2000" baseline="0" dirty="0" smtClean="0"/>
                        <a:t>Proceso iterativo e incremental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(</a:t>
                      </a:r>
                      <a:r>
                        <a:rPr lang="es-ES" sz="2000" dirty="0" err="1" smtClean="0"/>
                        <a:t>Schwabe</a:t>
                      </a:r>
                      <a:r>
                        <a:rPr lang="es-ES" sz="2000" dirty="0" smtClean="0"/>
                        <a:t> y </a:t>
                      </a:r>
                      <a:r>
                        <a:rPr lang="es-ES" sz="2000" dirty="0" err="1" smtClean="0"/>
                        <a:t>Rossi</a:t>
                      </a:r>
                      <a:r>
                        <a:rPr lang="es-ES" sz="2000" dirty="0" smtClean="0"/>
                        <a:t>, 1995)</a:t>
                      </a:r>
                      <a:endParaRPr lang="es-E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08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Estado del arte (y 2)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13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751644"/>
              </p:ext>
            </p:extLst>
          </p:nvPr>
        </p:nvGraphicFramePr>
        <p:xfrm>
          <a:off x="457200" y="1270000"/>
          <a:ext cx="82296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5520"/>
                <a:gridCol w="323088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Método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Características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Referencia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800" dirty="0" smtClean="0"/>
                        <a:t>OOWS (</a:t>
                      </a:r>
                      <a:r>
                        <a:rPr lang="es-ES" sz="1800" i="1" dirty="0" err="1" smtClean="0">
                          <a:solidFill>
                            <a:srgbClr val="000000"/>
                          </a:solidFill>
                          <a:latin typeface="Arial" charset="0"/>
                        </a:rPr>
                        <a:t>Object-Oriented</a:t>
                      </a:r>
                      <a:r>
                        <a:rPr lang="es-ES" sz="1800" i="1" dirty="0" smtClean="0">
                          <a:solidFill>
                            <a:srgbClr val="000000"/>
                          </a:solidFill>
                          <a:latin typeface="Arial" charset="0"/>
                        </a:rPr>
                        <a:t> </a:t>
                      </a:r>
                      <a:r>
                        <a:rPr lang="es-ES" sz="1800" i="1" dirty="0" err="1" smtClean="0">
                          <a:solidFill>
                            <a:srgbClr val="000000"/>
                          </a:solidFill>
                          <a:latin typeface="Arial" charset="0"/>
                        </a:rPr>
                        <a:t>Approach</a:t>
                      </a:r>
                      <a:r>
                        <a:rPr lang="es-ES" sz="1800" i="1" dirty="0" smtClean="0">
                          <a:solidFill>
                            <a:srgbClr val="000000"/>
                          </a:solidFill>
                          <a:latin typeface="Arial" charset="0"/>
                        </a:rPr>
                        <a:t> </a:t>
                      </a:r>
                      <a:r>
                        <a:rPr lang="es-ES" sz="1800" i="1" dirty="0" err="1" smtClean="0">
                          <a:solidFill>
                            <a:srgbClr val="000000"/>
                          </a:solidFill>
                          <a:latin typeface="Arial" charset="0"/>
                        </a:rPr>
                        <a:t>for</a:t>
                      </a:r>
                      <a:r>
                        <a:rPr lang="es-ES" sz="1800" i="1" dirty="0" smtClean="0">
                          <a:solidFill>
                            <a:srgbClr val="000000"/>
                          </a:solidFill>
                          <a:latin typeface="Arial" charset="0"/>
                        </a:rPr>
                        <a:t> Web </a:t>
                      </a:r>
                      <a:r>
                        <a:rPr lang="es-ES" sz="1800" i="1" dirty="0" err="1" smtClean="0">
                          <a:solidFill>
                            <a:srgbClr val="000000"/>
                          </a:solidFill>
                          <a:latin typeface="Arial" charset="0"/>
                        </a:rPr>
                        <a:t>Solutions</a:t>
                      </a:r>
                      <a:r>
                        <a:rPr lang="es-ES" sz="1800" i="1" dirty="0" smtClean="0">
                          <a:solidFill>
                            <a:srgbClr val="000000"/>
                          </a:solidFill>
                          <a:latin typeface="Arial" charset="0"/>
                        </a:rPr>
                        <a:t> </a:t>
                      </a:r>
                      <a:r>
                        <a:rPr lang="es-ES" sz="1800" i="1" dirty="0" err="1" smtClean="0">
                          <a:solidFill>
                            <a:srgbClr val="000000"/>
                          </a:solidFill>
                          <a:latin typeface="Arial" charset="0"/>
                        </a:rPr>
                        <a:t>Modeling</a:t>
                      </a:r>
                      <a:r>
                        <a:rPr lang="es-ES_tradnl" sz="1800" dirty="0" smtClean="0"/>
                        <a:t>)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Modelo objeto (UML)</a:t>
                      </a:r>
                    </a:p>
                    <a:p>
                      <a:r>
                        <a:rPr lang="es-ES" sz="1800" dirty="0" smtClean="0"/>
                        <a:t>Modelo</a:t>
                      </a:r>
                      <a:r>
                        <a:rPr lang="es-ES" sz="1800" baseline="0" dirty="0" smtClean="0"/>
                        <a:t> de navegación y presentación usando UML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dirty="0" smtClean="0"/>
                        <a:t>(Pastor et al., 2001)</a:t>
                      </a:r>
                    </a:p>
                    <a:p>
                      <a:endParaRPr lang="es-E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SOHDM</a:t>
                      </a:r>
                      <a:r>
                        <a:rPr lang="es-ES" sz="1800" b="1" dirty="0" smtClean="0"/>
                        <a:t> </a:t>
                      </a:r>
                      <a:r>
                        <a:rPr lang="es-ES" sz="1800" dirty="0" smtClean="0"/>
                        <a:t>(</a:t>
                      </a:r>
                      <a:r>
                        <a:rPr lang="es-ES" sz="1800" i="1" dirty="0" err="1" smtClean="0"/>
                        <a:t>Scenario-based</a:t>
                      </a:r>
                      <a:r>
                        <a:rPr lang="es-ES" sz="1800" i="1" dirty="0" smtClean="0"/>
                        <a:t> </a:t>
                      </a:r>
                      <a:r>
                        <a:rPr lang="es-ES" sz="1800" i="1" dirty="0" err="1" smtClean="0"/>
                        <a:t>Object-oriented</a:t>
                      </a:r>
                      <a:r>
                        <a:rPr lang="es-ES" sz="1800" i="1" dirty="0" smtClean="0"/>
                        <a:t> </a:t>
                      </a:r>
                      <a:r>
                        <a:rPr lang="es-ES" sz="1800" i="1" dirty="0" err="1" smtClean="0"/>
                        <a:t>Hypermedia</a:t>
                      </a:r>
                      <a:r>
                        <a:rPr lang="es-ES" sz="1800" i="1" dirty="0" smtClean="0"/>
                        <a:t> </a:t>
                      </a:r>
                      <a:r>
                        <a:rPr lang="es-ES" sz="1800" i="1" dirty="0" err="1" smtClean="0"/>
                        <a:t>Design</a:t>
                      </a:r>
                      <a:r>
                        <a:rPr lang="es-ES" sz="1800" i="1" dirty="0" smtClean="0"/>
                        <a:t> </a:t>
                      </a:r>
                      <a:r>
                        <a:rPr lang="es-ES" sz="1800" i="1" dirty="0" err="1" smtClean="0"/>
                        <a:t>Methodology</a:t>
                      </a:r>
                      <a:r>
                        <a:rPr lang="es-ES" sz="1800" dirty="0" smtClean="0"/>
                        <a:t>)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Los escenarios se definen en el análisis de dominio y se utilizan para el modelado de objetos</a:t>
                      </a:r>
                    </a:p>
                    <a:p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(Lee et al., 1998) </a:t>
                      </a:r>
                      <a:endParaRPr lang="es-E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WSDN</a:t>
                      </a:r>
                      <a:r>
                        <a:rPr lang="es-ES" sz="1800" b="1" dirty="0" smtClean="0"/>
                        <a:t> </a:t>
                      </a:r>
                      <a:r>
                        <a:rPr lang="es-ES" sz="1800" dirty="0" smtClean="0"/>
                        <a:t>(</a:t>
                      </a:r>
                      <a:r>
                        <a:rPr lang="es-ES" sz="1800" i="1" dirty="0" smtClean="0"/>
                        <a:t>Web </a:t>
                      </a:r>
                      <a:r>
                        <a:rPr lang="es-ES" sz="1800" i="1" dirty="0" err="1" smtClean="0"/>
                        <a:t>Site</a:t>
                      </a:r>
                      <a:r>
                        <a:rPr lang="es-ES" sz="1800" i="1" dirty="0" smtClean="0"/>
                        <a:t> </a:t>
                      </a:r>
                      <a:r>
                        <a:rPr lang="es-ES" sz="1800" i="1" dirty="0" err="1" smtClean="0"/>
                        <a:t>Design</a:t>
                      </a:r>
                      <a:r>
                        <a:rPr lang="es-ES" sz="1800" i="1" dirty="0" smtClean="0"/>
                        <a:t> </a:t>
                      </a:r>
                      <a:r>
                        <a:rPr lang="es-ES" sz="1800" i="1" dirty="0" err="1" smtClean="0"/>
                        <a:t>Method</a:t>
                      </a:r>
                      <a:r>
                        <a:rPr lang="es-ES" sz="1800" dirty="0" smtClean="0"/>
                        <a:t>)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Modelado de usuario</a:t>
                      </a:r>
                    </a:p>
                    <a:p>
                      <a:r>
                        <a:rPr lang="es-ES_tradnl" sz="1800" dirty="0" smtClean="0"/>
                        <a:t>Combina una notación propia con OMT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(De </a:t>
                      </a:r>
                      <a:r>
                        <a:rPr lang="es-ES" sz="1800" dirty="0" err="1" smtClean="0"/>
                        <a:t>Troyer</a:t>
                      </a:r>
                      <a:r>
                        <a:rPr lang="es-ES" sz="1800" dirty="0" smtClean="0"/>
                        <a:t> y </a:t>
                      </a:r>
                      <a:r>
                        <a:rPr lang="es-ES" sz="1800" dirty="0" err="1" smtClean="0"/>
                        <a:t>Leune</a:t>
                      </a:r>
                      <a:r>
                        <a:rPr lang="es-ES" sz="1800" dirty="0" smtClean="0"/>
                        <a:t>, 1997) </a:t>
                      </a:r>
                      <a:endParaRPr lang="es-E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800" dirty="0" smtClean="0"/>
                        <a:t>UWE (</a:t>
                      </a:r>
                      <a:r>
                        <a:rPr lang="es-ES_tradnl" sz="1800" i="1" dirty="0" smtClean="0"/>
                        <a:t>UML-</a:t>
                      </a:r>
                      <a:r>
                        <a:rPr lang="es-ES_tradnl" sz="1800" i="1" dirty="0" err="1" smtClean="0"/>
                        <a:t>based</a:t>
                      </a:r>
                      <a:r>
                        <a:rPr lang="es-ES_tradnl" sz="1800" i="1" dirty="0" smtClean="0"/>
                        <a:t> Web </a:t>
                      </a:r>
                      <a:r>
                        <a:rPr lang="es-ES_tradnl" sz="1800" i="1" dirty="0" err="1" smtClean="0"/>
                        <a:t>Engineering</a:t>
                      </a:r>
                      <a:r>
                        <a:rPr lang="es-ES_tradnl" sz="1800" dirty="0" smtClean="0"/>
                        <a:t>) 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Consiste en una notación y en un método</a:t>
                      </a:r>
                    </a:p>
                    <a:p>
                      <a:r>
                        <a:rPr lang="es-ES" sz="1800" dirty="0" smtClean="0"/>
                        <a:t>Énfasis</a:t>
                      </a:r>
                      <a:r>
                        <a:rPr lang="es-ES" sz="1800" baseline="0" dirty="0" smtClean="0"/>
                        <a:t> en los sistemas adaptativos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(Koch, 2000)</a:t>
                      </a:r>
                      <a:endParaRPr lang="es-E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10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4932487"/>
            <a:ext cx="7772400" cy="1362075"/>
          </a:xfrm>
        </p:spPr>
        <p:txBody>
          <a:bodyPr/>
          <a:lstStyle/>
          <a:p>
            <a:pPr algn="r"/>
            <a:r>
              <a:rPr lang="es-ES" dirty="0" smtClean="0"/>
              <a:t>3. </a:t>
            </a:r>
            <a:r>
              <a:rPr lang="es-ES" dirty="0"/>
              <a:t>OOWS: Un método de Ingeniería Web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14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70" y="388620"/>
            <a:ext cx="4183380" cy="418338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dkEdge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 rot="283659">
            <a:off x="1529030" y="4217057"/>
            <a:ext cx="1669047" cy="40011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dkEdge">
            <a:bevelT w="203200" h="50800" prst="softRound"/>
          </a:sp3d>
        </p:spPr>
        <p:txBody>
          <a:bodyPr wrap="none" rtlCol="0">
            <a:spAutoFit/>
          </a:bodyPr>
          <a:lstStyle/>
          <a:p>
            <a:r>
              <a:rPr lang="es-ES" sz="1000" dirty="0"/>
              <a:t>25 </a:t>
            </a:r>
            <a:r>
              <a:rPr lang="es-ES" sz="1000" dirty="0" err="1"/>
              <a:t>by</a:t>
            </a:r>
            <a:r>
              <a:rPr lang="es-ES" sz="1000" dirty="0"/>
              <a:t> ~</a:t>
            </a:r>
            <a:r>
              <a:rPr lang="es-ES" sz="1000" dirty="0" err="1"/>
              <a:t>Jerrygcabrera</a:t>
            </a:r>
            <a:endParaRPr lang="es-ES" sz="1000" dirty="0"/>
          </a:p>
          <a:p>
            <a:r>
              <a:rPr lang="es-ES" sz="1000" dirty="0" smtClean="0">
                <a:hlinkClick r:id="rId4"/>
              </a:rPr>
              <a:t>http://www.deviantart.com</a:t>
            </a:r>
            <a:r>
              <a:rPr lang="es-ES" sz="1000" dirty="0" smtClean="0"/>
              <a:t> 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290607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Objetivo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15</a:t>
            </a:fld>
            <a:endParaRPr lang="es-ES_tradnl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4" y="1696720"/>
            <a:ext cx="6748463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40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Bases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00557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Las técnicas </a:t>
            </a:r>
            <a:r>
              <a:rPr lang="es-ES" dirty="0"/>
              <a:t>de Modelado Conceptual proporcionan un enfoque metodológico y sistemático a la especificación de aplicaciones tradicionales</a:t>
            </a:r>
          </a:p>
          <a:p>
            <a:endParaRPr lang="es-ES" dirty="0"/>
          </a:p>
          <a:p>
            <a:r>
              <a:rPr lang="es-ES" dirty="0"/>
              <a:t>Los métodos de diseño orientados a objetos que utilizan técnicas de modelado conceptual no proporcionan primitivas para especificación de la navegación, presentación...</a:t>
            </a:r>
          </a:p>
          <a:p>
            <a:endParaRPr lang="es-ES" dirty="0"/>
          </a:p>
          <a:p>
            <a:r>
              <a:rPr lang="es-ES" dirty="0"/>
              <a:t>¿Cómo </a:t>
            </a:r>
            <a:r>
              <a:rPr lang="es-ES" dirty="0" err="1"/>
              <a:t>elicitar</a:t>
            </a:r>
            <a:r>
              <a:rPr lang="es-ES" dirty="0"/>
              <a:t> y representar la semántica </a:t>
            </a:r>
            <a:r>
              <a:rPr lang="es-ES" dirty="0" err="1"/>
              <a:t>navegacional</a:t>
            </a:r>
            <a:r>
              <a:rPr lang="es-ES" dirty="0"/>
              <a:t> en modelos conceptuales?</a:t>
            </a:r>
          </a:p>
          <a:p>
            <a:endParaRPr lang="es-ES" dirty="0"/>
          </a:p>
          <a:p>
            <a:r>
              <a:rPr lang="es-ES" dirty="0"/>
              <a:t>Ampliar la etapa de Modelado Conceptual introduciendo los Modelos de Navegación y de Presentación</a:t>
            </a:r>
          </a:p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16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791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Necesidad: Un </a:t>
            </a:r>
            <a:r>
              <a:rPr lang="es-ES_tradnl" dirty="0"/>
              <a:t>método para la construcción aplicaciones web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17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" y="1410004"/>
            <a:ext cx="8864918" cy="425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724150" y="1848509"/>
            <a:ext cx="2840038" cy="1031875"/>
            <a:chOff x="1440" y="1728"/>
            <a:chExt cx="1651" cy="650"/>
          </a:xfrm>
        </p:grpSpPr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 rot="-2214415">
              <a:off x="1488" y="1728"/>
              <a:ext cx="192" cy="432"/>
            </a:xfrm>
            <a:prstGeom prst="upArrow">
              <a:avLst>
                <a:gd name="adj1" fmla="val 44787"/>
                <a:gd name="adj2" fmla="val 131250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440" y="2160"/>
              <a:ext cx="1651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a-ES" sz="1600" b="1">
                  <a:latin typeface="Arial" charset="0"/>
                </a:rPr>
                <a:t>... especificar búsquedas ...</a:t>
              </a:r>
              <a:endParaRPr lang="es-ES" sz="1600" b="1">
                <a:latin typeface="Arial" charset="0"/>
              </a:endParaRPr>
            </a:p>
          </p:txBody>
        </p:sp>
      </p:grp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687777" y="2311081"/>
            <a:ext cx="3438525" cy="1030288"/>
            <a:chOff x="624" y="1680"/>
            <a:chExt cx="1999" cy="649"/>
          </a:xfrm>
        </p:grpSpPr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 rot="-2214415">
              <a:off x="624" y="1680"/>
              <a:ext cx="192" cy="432"/>
            </a:xfrm>
            <a:prstGeom prst="upArrow">
              <a:avLst>
                <a:gd name="adj1" fmla="val 44787"/>
                <a:gd name="adj2" fmla="val 131250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624" y="2111"/>
              <a:ext cx="1999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a-ES" sz="1600" b="1" dirty="0" err="1">
                  <a:latin typeface="Arial" charset="0"/>
                </a:rPr>
                <a:t>Permita</a:t>
              </a:r>
              <a:r>
                <a:rPr lang="ca-ES" sz="1600" b="1" dirty="0">
                  <a:latin typeface="Arial" charset="0"/>
                </a:rPr>
                <a:t> capturar la </a:t>
              </a:r>
              <a:r>
                <a:rPr lang="ca-ES" sz="1600" b="1" dirty="0" err="1">
                  <a:latin typeface="Arial" charset="0"/>
                </a:rPr>
                <a:t>navegación</a:t>
              </a:r>
              <a:r>
                <a:rPr lang="ca-ES" sz="1600" b="1" dirty="0">
                  <a:latin typeface="Arial" charset="0"/>
                </a:rPr>
                <a:t> ...</a:t>
              </a:r>
              <a:endParaRPr lang="es-ES" sz="1600" b="1" dirty="0">
                <a:latin typeface="Arial" charset="0"/>
              </a:endParaRP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190868" y="5040468"/>
            <a:ext cx="4235450" cy="803275"/>
            <a:chOff x="816" y="3552"/>
            <a:chExt cx="2463" cy="506"/>
          </a:xfrm>
        </p:grpSpPr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 rot="3114473">
              <a:off x="2088" y="3432"/>
              <a:ext cx="192" cy="432"/>
            </a:xfrm>
            <a:prstGeom prst="upArrow">
              <a:avLst>
                <a:gd name="adj1" fmla="val 44787"/>
                <a:gd name="adj2" fmla="val 131250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816" y="3840"/>
              <a:ext cx="2463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a-ES" sz="1600" b="1" dirty="0">
                  <a:latin typeface="Arial" charset="0"/>
                </a:rPr>
                <a:t>... </a:t>
              </a:r>
              <a:r>
                <a:rPr lang="ca-ES" sz="1600" b="1" dirty="0" err="1">
                  <a:latin typeface="Arial" charset="0"/>
                </a:rPr>
                <a:t>tratar</a:t>
              </a:r>
              <a:r>
                <a:rPr lang="ca-ES" sz="1600" b="1" dirty="0">
                  <a:latin typeface="Arial" charset="0"/>
                </a:rPr>
                <a:t> la </a:t>
              </a:r>
              <a:r>
                <a:rPr lang="ca-ES" sz="1600" b="1" dirty="0" err="1">
                  <a:latin typeface="Arial" charset="0"/>
                </a:rPr>
                <a:t>visualización</a:t>
              </a:r>
              <a:r>
                <a:rPr lang="ca-ES" sz="1600" b="1" dirty="0">
                  <a:latin typeface="Arial" charset="0"/>
                </a:rPr>
                <a:t> de </a:t>
              </a:r>
              <a:r>
                <a:rPr lang="ca-ES" sz="1600" b="1" dirty="0" err="1">
                  <a:latin typeface="Arial" charset="0"/>
                </a:rPr>
                <a:t>información</a:t>
              </a:r>
              <a:r>
                <a:rPr lang="ca-ES" sz="1600" b="1" dirty="0">
                  <a:latin typeface="Arial" charset="0"/>
                </a:rPr>
                <a:t> ...</a:t>
              </a:r>
              <a:endParaRPr lang="es-ES" sz="1600" b="1" dirty="0">
                <a:latin typeface="Arial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6187122" y="2048827"/>
            <a:ext cx="2987675" cy="1031875"/>
            <a:chOff x="6187122" y="2048827"/>
            <a:chExt cx="2987675" cy="1031875"/>
          </a:xfrm>
        </p:grpSpPr>
        <p:sp>
          <p:nvSpPr>
            <p:cNvPr id="19" name="AutoShape 12"/>
            <p:cNvSpPr>
              <a:spLocks noChangeArrowheads="1"/>
            </p:cNvSpPr>
            <p:nvPr/>
          </p:nvSpPr>
          <p:spPr bwMode="auto">
            <a:xfrm rot="19385585">
              <a:off x="7732723" y="2048827"/>
              <a:ext cx="330244" cy="685800"/>
            </a:xfrm>
            <a:prstGeom prst="upArrow">
              <a:avLst>
                <a:gd name="adj1" fmla="val 44787"/>
                <a:gd name="adj2" fmla="val 131250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6187122" y="2734627"/>
              <a:ext cx="2987675" cy="34607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a-ES" sz="1600" b="1" dirty="0">
                  <a:latin typeface="Arial" charset="0"/>
                </a:rPr>
                <a:t>... y la </a:t>
              </a:r>
              <a:r>
                <a:rPr lang="ca-ES" sz="1600" b="1" dirty="0" err="1">
                  <a:latin typeface="Arial" charset="0"/>
                </a:rPr>
                <a:t>ejecución</a:t>
              </a:r>
              <a:r>
                <a:rPr lang="ca-ES" sz="1600" b="1" dirty="0">
                  <a:latin typeface="Arial" charset="0"/>
                </a:rPr>
                <a:t> de </a:t>
              </a:r>
              <a:r>
                <a:rPr lang="ca-ES" sz="1600" b="1" dirty="0" err="1">
                  <a:latin typeface="Arial" charset="0"/>
                </a:rPr>
                <a:t>servicios</a:t>
              </a:r>
              <a:endParaRPr lang="es-ES" sz="1600" b="1" dirty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553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es OOWS?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53949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OOWS (</a:t>
            </a:r>
            <a:r>
              <a:rPr lang="es-ES" i="1" dirty="0" err="1"/>
              <a:t>Object-Oriented</a:t>
            </a:r>
            <a:r>
              <a:rPr lang="es-ES" i="1" dirty="0"/>
              <a:t> </a:t>
            </a:r>
            <a:r>
              <a:rPr lang="es-ES" i="1" dirty="0" err="1"/>
              <a:t>Approach</a:t>
            </a:r>
            <a:r>
              <a:rPr lang="es-ES" i="1" dirty="0"/>
              <a:t> </a:t>
            </a:r>
            <a:r>
              <a:rPr lang="es-ES" i="1" dirty="0" err="1"/>
              <a:t>for</a:t>
            </a:r>
            <a:r>
              <a:rPr lang="es-ES" i="1" dirty="0"/>
              <a:t> Web </a:t>
            </a:r>
            <a:r>
              <a:rPr lang="es-ES" i="1" dirty="0" err="1"/>
              <a:t>Solutions</a:t>
            </a:r>
            <a:r>
              <a:rPr lang="es-ES" i="1" dirty="0"/>
              <a:t> </a:t>
            </a:r>
            <a:r>
              <a:rPr lang="es-ES" i="1" dirty="0" err="1"/>
              <a:t>Modeling</a:t>
            </a:r>
            <a:r>
              <a:rPr lang="es-ES" dirty="0"/>
              <a:t>) (Pastor et al., </a:t>
            </a:r>
            <a:r>
              <a:rPr lang="es-ES" dirty="0" smtClean="0"/>
              <a:t>2001)</a:t>
            </a:r>
          </a:p>
          <a:p>
            <a:endParaRPr lang="es-ES" dirty="0"/>
          </a:p>
          <a:p>
            <a:r>
              <a:rPr lang="es-ES" dirty="0"/>
              <a:t>Una aproximación para definir semántica de navegación en modelos Orientados a </a:t>
            </a:r>
            <a:r>
              <a:rPr lang="es-ES" dirty="0" smtClean="0"/>
              <a:t>Objeto</a:t>
            </a:r>
          </a:p>
          <a:p>
            <a:endParaRPr lang="es-ES" dirty="0"/>
          </a:p>
          <a:p>
            <a:r>
              <a:rPr lang="es-ES" dirty="0"/>
              <a:t>Ampliación de un Método OO de producción de </a:t>
            </a:r>
            <a:r>
              <a:rPr lang="es-ES" i="1" dirty="0"/>
              <a:t>software</a:t>
            </a:r>
            <a:r>
              <a:rPr lang="es-ES" dirty="0"/>
              <a:t> “tradicional</a:t>
            </a:r>
            <a:r>
              <a:rPr lang="es-ES" dirty="0" smtClean="0"/>
              <a:t>”</a:t>
            </a:r>
          </a:p>
          <a:p>
            <a:endParaRPr lang="es-ES" dirty="0"/>
          </a:p>
          <a:p>
            <a:r>
              <a:rPr lang="es-ES" dirty="0" smtClean="0"/>
              <a:t>Utiliza </a:t>
            </a:r>
            <a:r>
              <a:rPr lang="es-ES" dirty="0"/>
              <a:t>la notación UML (adaptada</a:t>
            </a:r>
            <a:r>
              <a:rPr lang="es-ES" dirty="0" smtClean="0"/>
              <a:t>)</a:t>
            </a:r>
          </a:p>
          <a:p>
            <a:endParaRPr lang="es-ES" dirty="0"/>
          </a:p>
          <a:p>
            <a:r>
              <a:rPr lang="es-ES" dirty="0" smtClean="0"/>
              <a:t>Define </a:t>
            </a:r>
            <a:r>
              <a:rPr lang="es-ES" dirty="0"/>
              <a:t>primitivas </a:t>
            </a:r>
            <a:r>
              <a:rPr lang="es-ES" dirty="0" err="1"/>
              <a:t>navegacionales</a:t>
            </a:r>
            <a:r>
              <a:rPr lang="es-ES" dirty="0"/>
              <a:t> y de presentación de información integradas en el Modelado </a:t>
            </a:r>
            <a:r>
              <a:rPr lang="es-ES" dirty="0" smtClean="0"/>
              <a:t>Conceptual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18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082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dirty="0"/>
              <a:t>Especificación de </a:t>
            </a:r>
            <a:r>
              <a:rPr lang="es-ES" dirty="0" smtClean="0"/>
              <a:t>Requisitos</a:t>
            </a:r>
          </a:p>
          <a:p>
            <a:pPr lvl="1"/>
            <a:r>
              <a:rPr lang="es-ES" dirty="0"/>
              <a:t>Usa notación UML (Casos de Uso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/>
              <a:t>Recoge</a:t>
            </a:r>
            <a:endParaRPr lang="es-ES" dirty="0"/>
          </a:p>
          <a:p>
            <a:pPr lvl="2"/>
            <a:r>
              <a:rPr lang="es-ES" dirty="0"/>
              <a:t>La funcionalidad que debe proporcionar el sistema</a:t>
            </a:r>
          </a:p>
          <a:p>
            <a:pPr lvl="2"/>
            <a:r>
              <a:rPr lang="es-ES" dirty="0"/>
              <a:t>Los diferentes tipos de usuarios que pueden interactuar con el sistema</a:t>
            </a:r>
          </a:p>
          <a:p>
            <a:pPr lvl="2"/>
            <a:r>
              <a:rPr lang="es-ES" dirty="0"/>
              <a:t>La asociación de usuarios-funcionalidad</a:t>
            </a:r>
          </a:p>
          <a:p>
            <a:pPr lvl="1"/>
            <a:r>
              <a:rPr lang="es-ES" dirty="0" smtClean="0"/>
              <a:t>Sirve </a:t>
            </a:r>
            <a:r>
              <a:rPr lang="es-ES" dirty="0"/>
              <a:t>como base para la construcción del Esquema Conceptual</a:t>
            </a:r>
          </a:p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19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Modelado conceptual en OOWS (1)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93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Sumario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2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96" y="2064702"/>
            <a:ext cx="8673004" cy="307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8684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s-ES" dirty="0"/>
              <a:t>Modelado </a:t>
            </a:r>
            <a:r>
              <a:rPr lang="es-ES" dirty="0" smtClean="0"/>
              <a:t>Conceptual</a:t>
            </a:r>
          </a:p>
          <a:p>
            <a:pPr lvl="1"/>
            <a:r>
              <a:rPr lang="es-ES" b="1" dirty="0">
                <a:solidFill>
                  <a:srgbClr val="0070C0"/>
                </a:solidFill>
              </a:rPr>
              <a:t>M. Objetos</a:t>
            </a:r>
            <a:r>
              <a:rPr lang="es-ES" dirty="0">
                <a:solidFill>
                  <a:srgbClr val="0070C0"/>
                </a:solidFill>
              </a:rPr>
              <a:t>: Define la estructura y las relaciones estáticas entre clases identificadas en el dominio del problema</a:t>
            </a:r>
          </a:p>
          <a:p>
            <a:pPr lvl="1"/>
            <a:r>
              <a:rPr lang="es-ES" b="1" dirty="0">
                <a:solidFill>
                  <a:srgbClr val="0070C0"/>
                </a:solidFill>
              </a:rPr>
              <a:t>M. Dinámico</a:t>
            </a:r>
            <a:r>
              <a:rPr lang="es-ES" dirty="0">
                <a:solidFill>
                  <a:srgbClr val="0070C0"/>
                </a:solidFill>
              </a:rPr>
              <a:t>: Se describen las posibles secuencias de servicios y los aspectos relacionados con la comunicación </a:t>
            </a:r>
            <a:r>
              <a:rPr lang="es-ES" dirty="0" err="1">
                <a:solidFill>
                  <a:srgbClr val="0070C0"/>
                </a:solidFill>
              </a:rPr>
              <a:t>interobjetual</a:t>
            </a:r>
            <a:endParaRPr lang="es-ES" dirty="0">
              <a:solidFill>
                <a:srgbClr val="0070C0"/>
              </a:solidFill>
            </a:endParaRPr>
          </a:p>
          <a:p>
            <a:pPr lvl="1"/>
            <a:r>
              <a:rPr lang="es-ES" b="1" dirty="0">
                <a:solidFill>
                  <a:srgbClr val="0070C0"/>
                </a:solidFill>
              </a:rPr>
              <a:t>M. Funcional</a:t>
            </a:r>
            <a:r>
              <a:rPr lang="es-ES" dirty="0">
                <a:solidFill>
                  <a:srgbClr val="0070C0"/>
                </a:solidFill>
              </a:rPr>
              <a:t>: Captura la semántica asociada a los cambios de estado entre los objetos motivados por la ocurrencia de eventos o servicios</a:t>
            </a:r>
          </a:p>
          <a:p>
            <a:pPr lvl="1"/>
            <a:r>
              <a:rPr lang="es-ES" b="1" dirty="0">
                <a:solidFill>
                  <a:srgbClr val="FF0000"/>
                </a:solidFill>
              </a:rPr>
              <a:t>M. Navegación</a:t>
            </a:r>
            <a:r>
              <a:rPr lang="es-ES" dirty="0">
                <a:solidFill>
                  <a:srgbClr val="FF0000"/>
                </a:solidFill>
              </a:rPr>
              <a:t>: Define la semántica </a:t>
            </a:r>
            <a:r>
              <a:rPr lang="es-ES" dirty="0" err="1">
                <a:solidFill>
                  <a:srgbClr val="FF0000"/>
                </a:solidFill>
              </a:rPr>
              <a:t>navegacional</a:t>
            </a:r>
            <a:r>
              <a:rPr lang="es-ES" dirty="0">
                <a:solidFill>
                  <a:srgbClr val="FF0000"/>
                </a:solidFill>
              </a:rPr>
              <a:t> asociada las clases de los objetos del modelo</a:t>
            </a:r>
          </a:p>
          <a:p>
            <a:pPr lvl="1"/>
            <a:r>
              <a:rPr lang="es-ES" b="1" dirty="0">
                <a:solidFill>
                  <a:srgbClr val="FF0000"/>
                </a:solidFill>
              </a:rPr>
              <a:t>M. Presentación</a:t>
            </a:r>
            <a:r>
              <a:rPr lang="es-ES" dirty="0">
                <a:solidFill>
                  <a:srgbClr val="FF0000"/>
                </a:solidFill>
              </a:rPr>
              <a:t>: Captura los requisitos básicos de presentación de información, orientado a ambientes web. Está fuertemente basado en el modelo de navegación y permite definir la estructura lógica de presentación de los objetos </a:t>
            </a:r>
            <a:r>
              <a:rPr lang="es-ES" dirty="0" err="1">
                <a:solidFill>
                  <a:srgbClr val="FF0000"/>
                </a:solidFill>
              </a:rPr>
              <a:t>navegacionales</a:t>
            </a:r>
            <a:endParaRPr lang="es-ES" dirty="0">
              <a:solidFill>
                <a:srgbClr val="FF0000"/>
              </a:solidFill>
            </a:endParaRPr>
          </a:p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20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Modelado conceptual en OOWS (y 2)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047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OOWS. Proceso de desarrollo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21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grpSp>
        <p:nvGrpSpPr>
          <p:cNvPr id="23" name="Group 2"/>
          <p:cNvGrpSpPr>
            <a:grpSpLocks/>
          </p:cNvGrpSpPr>
          <p:nvPr/>
        </p:nvGrpSpPr>
        <p:grpSpPr bwMode="auto">
          <a:xfrm>
            <a:off x="5225098" y="2557145"/>
            <a:ext cx="2019300" cy="4164013"/>
            <a:chOff x="3589" y="1630"/>
            <a:chExt cx="1272" cy="2623"/>
          </a:xfrm>
        </p:grpSpPr>
        <p:sp>
          <p:nvSpPr>
            <p:cNvPr id="24" name="AutoShape 3"/>
            <p:cNvSpPr>
              <a:spLocks noChangeArrowheads="1"/>
            </p:cNvSpPr>
            <p:nvPr/>
          </p:nvSpPr>
          <p:spPr bwMode="auto">
            <a:xfrm rot="11043626" flipH="1">
              <a:off x="3589" y="3399"/>
              <a:ext cx="1132" cy="8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7 w 21600"/>
                <a:gd name="T19" fmla="*/ 3162 h 21600"/>
                <a:gd name="T20" fmla="*/ 18433 w 21600"/>
                <a:gd name="T21" fmla="*/ 1843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5" name="AutoShape 4"/>
            <p:cNvSpPr>
              <a:spLocks noChangeArrowheads="1"/>
            </p:cNvSpPr>
            <p:nvPr/>
          </p:nvSpPr>
          <p:spPr bwMode="auto">
            <a:xfrm rot="2477437">
              <a:off x="3933" y="1630"/>
              <a:ext cx="928" cy="53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390 h 21600"/>
                <a:gd name="T14" fmla="*/ 18900 w 21600"/>
                <a:gd name="T15" fmla="*/ 1621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26" name="AutoShape 6"/>
          <p:cNvSpPr>
            <a:spLocks noChangeArrowheads="1"/>
          </p:cNvSpPr>
          <p:nvPr/>
        </p:nvSpPr>
        <p:spPr bwMode="auto">
          <a:xfrm rot="8263521">
            <a:off x="2408873" y="2496820"/>
            <a:ext cx="1473200" cy="8524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16510" y="1720533"/>
            <a:ext cx="4148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s-ES" b="1" dirty="0">
                <a:solidFill>
                  <a:schemeClr val="folHlink"/>
                </a:solidFill>
              </a:rPr>
              <a:t>Especificación Conceptual</a:t>
            </a:r>
          </a:p>
        </p:txBody>
      </p:sp>
      <p:grpSp>
        <p:nvGrpSpPr>
          <p:cNvPr id="33" name="Group 8"/>
          <p:cNvGrpSpPr>
            <a:grpSpLocks/>
          </p:cNvGrpSpPr>
          <p:nvPr/>
        </p:nvGrpSpPr>
        <p:grpSpPr bwMode="auto">
          <a:xfrm>
            <a:off x="3594735" y="1237933"/>
            <a:ext cx="4514850" cy="2417762"/>
            <a:chOff x="2562" y="799"/>
            <a:chExt cx="2844" cy="1523"/>
          </a:xfrm>
        </p:grpSpPr>
        <p:graphicFrame>
          <p:nvGraphicFramePr>
            <p:cNvPr id="34" name="Object 9"/>
            <p:cNvGraphicFramePr>
              <a:graphicFrameLocks noChangeAspect="1"/>
            </p:cNvGraphicFramePr>
            <p:nvPr/>
          </p:nvGraphicFramePr>
          <p:xfrm>
            <a:off x="2562" y="799"/>
            <a:ext cx="1851" cy="15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5" name="Imagen" r:id="rId4" imgW="1840992" imgH="1504188" progId="Word.Picture.8">
                    <p:embed/>
                  </p:oleObj>
                </mc:Choice>
                <mc:Fallback>
                  <p:oleObj name="Imagen" r:id="rId4" imgW="1840992" imgH="1504188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2" y="799"/>
                          <a:ext cx="1851" cy="15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Text Box 10"/>
            <p:cNvSpPr txBox="1">
              <a:spLocks noChangeArrowheads="1"/>
            </p:cNvSpPr>
            <p:nvPr/>
          </p:nvSpPr>
          <p:spPr bwMode="auto">
            <a:xfrm>
              <a:off x="4140" y="1216"/>
              <a:ext cx="126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s-ES" sz="1600" b="1">
                  <a:latin typeface="Arial" charset="0"/>
                </a:rPr>
                <a:t>Especificación de Requisitos</a:t>
              </a:r>
            </a:p>
          </p:txBody>
        </p:sp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4472" y="884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s-ES"/>
                <a:t>1</a:t>
              </a:r>
            </a:p>
          </p:txBody>
        </p:sp>
      </p:grpSp>
      <p:grpSp>
        <p:nvGrpSpPr>
          <p:cNvPr id="37" name="Group 12"/>
          <p:cNvGrpSpPr>
            <a:grpSpLocks/>
          </p:cNvGrpSpPr>
          <p:nvPr/>
        </p:nvGrpSpPr>
        <p:grpSpPr bwMode="auto">
          <a:xfrm>
            <a:off x="-15240" y="2642870"/>
            <a:ext cx="6246813" cy="3662363"/>
            <a:chOff x="288" y="1684"/>
            <a:chExt cx="3935" cy="2307"/>
          </a:xfrm>
        </p:grpSpPr>
        <p:grpSp>
          <p:nvGrpSpPr>
            <p:cNvPr id="38" name="Group 13"/>
            <p:cNvGrpSpPr>
              <a:grpSpLocks/>
            </p:cNvGrpSpPr>
            <p:nvPr/>
          </p:nvGrpSpPr>
          <p:grpSpPr bwMode="auto">
            <a:xfrm>
              <a:off x="288" y="2343"/>
              <a:ext cx="3935" cy="1648"/>
              <a:chOff x="288" y="2343"/>
              <a:chExt cx="3935" cy="1648"/>
            </a:xfrm>
          </p:grpSpPr>
          <p:sp>
            <p:nvSpPr>
              <p:cNvPr id="41" name="Text Box 14"/>
              <p:cNvSpPr txBox="1">
                <a:spLocks noChangeArrowheads="1"/>
              </p:cNvSpPr>
              <p:nvPr/>
            </p:nvSpPr>
            <p:spPr bwMode="auto">
              <a:xfrm>
                <a:off x="2930" y="2695"/>
                <a:ext cx="1293" cy="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46800" rIns="0" bIns="46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ES" sz="1300" b="1">
                    <a:latin typeface="Arial" charset="0"/>
                  </a:rPr>
                  <a:t>Class: </a:t>
                </a:r>
                <a:r>
                  <a:rPr lang="es-ES" sz="1300" b="1" i="1">
                    <a:latin typeface="Arial" charset="0"/>
                  </a:rPr>
                  <a:t>Person</a:t>
                </a:r>
                <a:endParaRPr lang="es-ES" sz="1300" b="1">
                  <a:latin typeface="Arial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s-ES" sz="1300" b="1">
                    <a:latin typeface="Arial" charset="0"/>
                  </a:rPr>
                  <a:t>[</a:t>
                </a:r>
                <a:r>
                  <a:rPr lang="es-ES" sz="1300" b="1" i="1">
                    <a:latin typeface="Arial" charset="0"/>
                  </a:rPr>
                  <a:t>to_dismiss</a:t>
                </a:r>
                <a:r>
                  <a:rPr lang="es-ES" sz="1300" b="1">
                    <a:latin typeface="Arial" charset="0"/>
                  </a:rPr>
                  <a:t>] situation=“dismissed ”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s-ES" sz="1300" b="1">
                    <a:latin typeface="Arial" charset="0"/>
                  </a:rPr>
                  <a:t>[</a:t>
                </a:r>
                <a:r>
                  <a:rPr lang="es-ES" sz="1300" b="1" i="1">
                    <a:latin typeface="Arial" charset="0"/>
                  </a:rPr>
                  <a:t>to_hire</a:t>
                </a:r>
                <a:r>
                  <a:rPr lang="es-ES" sz="1300" b="1">
                    <a:latin typeface="Arial" charset="0"/>
                  </a:rPr>
                  <a:t>] situation=“hired”</a:t>
                </a:r>
              </a:p>
            </p:txBody>
          </p:sp>
          <p:grpSp>
            <p:nvGrpSpPr>
              <p:cNvPr id="42" name="Group 15"/>
              <p:cNvGrpSpPr>
                <a:grpSpLocks/>
              </p:cNvGrpSpPr>
              <p:nvPr/>
            </p:nvGrpSpPr>
            <p:grpSpPr bwMode="auto">
              <a:xfrm>
                <a:off x="288" y="2343"/>
                <a:ext cx="3840" cy="1648"/>
                <a:chOff x="288" y="2343"/>
                <a:chExt cx="3840" cy="1648"/>
              </a:xfrm>
            </p:grpSpPr>
            <p:sp>
              <p:nvSpPr>
                <p:cNvPr id="4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442" y="3700"/>
                  <a:ext cx="1704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r>
                    <a:rPr lang="es-ES" b="1" dirty="0" smtClean="0">
                      <a:latin typeface="Times New Roman" pitchFamily="18" charset="0"/>
                    </a:rPr>
                    <a:t>Método tradicional</a:t>
                  </a:r>
                  <a:endParaRPr lang="es-ES" b="1" dirty="0">
                    <a:latin typeface="Times New Roman" pitchFamily="18" charset="0"/>
                  </a:endParaRPr>
                </a:p>
              </p:txBody>
            </p:sp>
            <p:sp>
              <p:nvSpPr>
                <p:cNvPr id="44" name="Rectangle 17"/>
                <p:cNvSpPr>
                  <a:spLocks noChangeArrowheads="1"/>
                </p:cNvSpPr>
                <p:nvPr/>
              </p:nvSpPr>
              <p:spPr bwMode="auto">
                <a:xfrm>
                  <a:off x="1220" y="3673"/>
                  <a:ext cx="543" cy="1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grpSp>
              <p:nvGrpSpPr>
                <p:cNvPr id="45" name="Group 18"/>
                <p:cNvGrpSpPr>
                  <a:grpSpLocks/>
                </p:cNvGrpSpPr>
                <p:nvPr/>
              </p:nvGrpSpPr>
              <p:grpSpPr bwMode="auto">
                <a:xfrm>
                  <a:off x="408" y="3253"/>
                  <a:ext cx="416" cy="470"/>
                  <a:chOff x="312" y="3049"/>
                  <a:chExt cx="414" cy="470"/>
                </a:xfrm>
              </p:grpSpPr>
              <p:sp>
                <p:nvSpPr>
                  <p:cNvPr id="85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2" y="3049"/>
                    <a:ext cx="414" cy="47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/>
                    <a:r>
                      <a:rPr lang="es-ES" sz="1000" b="1">
                        <a:solidFill>
                          <a:schemeClr val="tx2"/>
                        </a:solidFill>
                        <a:latin typeface="Arial" charset="0"/>
                      </a:rPr>
                      <a:t>Car</a:t>
                    </a:r>
                    <a:endParaRPr lang="es-ES" sz="800" b="1">
                      <a:solidFill>
                        <a:schemeClr val="tx2"/>
                      </a:solidFill>
                      <a:latin typeface="Arial" charset="0"/>
                    </a:endParaRPr>
                  </a:p>
                  <a:p>
                    <a:pPr eaLnBrk="1" hangingPunct="1"/>
                    <a:r>
                      <a:rPr lang="es-ES" sz="800" b="1">
                        <a:solidFill>
                          <a:schemeClr val="tx2"/>
                        </a:solidFill>
                        <a:latin typeface="Arial" charset="0"/>
                      </a:rPr>
                      <a:t>lic_plate</a:t>
                    </a:r>
                  </a:p>
                  <a:p>
                    <a:pPr eaLnBrk="1" hangingPunct="1"/>
                    <a:r>
                      <a:rPr lang="es-ES" sz="800" b="1">
                        <a:solidFill>
                          <a:schemeClr val="tx2"/>
                        </a:solidFill>
                        <a:latin typeface="Arial" charset="0"/>
                      </a:rPr>
                      <a:t>km</a:t>
                    </a:r>
                  </a:p>
                  <a:p>
                    <a:pPr eaLnBrk="1" hangingPunct="1"/>
                    <a:r>
                      <a:rPr lang="es-ES" sz="800" b="1">
                        <a:solidFill>
                          <a:schemeClr val="tx2"/>
                        </a:solidFill>
                        <a:latin typeface="Arial" charset="0"/>
                      </a:rPr>
                      <a:t>to_rent</a:t>
                    </a:r>
                  </a:p>
                  <a:p>
                    <a:pPr eaLnBrk="1" hangingPunct="1"/>
                    <a:r>
                      <a:rPr lang="es-ES" sz="800" b="1">
                        <a:solidFill>
                          <a:schemeClr val="tx2"/>
                        </a:solidFill>
                        <a:latin typeface="Arial" charset="0"/>
                      </a:rPr>
                      <a:t>pay_back</a:t>
                    </a:r>
                  </a:p>
                </p:txBody>
              </p:sp>
              <p:sp>
                <p:nvSpPr>
                  <p:cNvPr id="86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312" y="3174"/>
                    <a:ext cx="40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8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12" y="3324"/>
                    <a:ext cx="40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s-ES"/>
                  </a:p>
                </p:txBody>
              </p:sp>
            </p:grpSp>
            <p:sp>
              <p:nvSpPr>
                <p:cNvPr id="4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620" y="2600"/>
                  <a:ext cx="491" cy="47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r>
                    <a:rPr lang="es-ES" sz="1000" b="1">
                      <a:solidFill>
                        <a:schemeClr val="tx2"/>
                      </a:solidFill>
                      <a:latin typeface="Arial" charset="0"/>
                    </a:rPr>
                    <a:t>   Rent</a:t>
                  </a:r>
                  <a:endParaRPr lang="es-ES" sz="800" b="1">
                    <a:solidFill>
                      <a:schemeClr val="tx2"/>
                    </a:solidFill>
                    <a:latin typeface="Arial" charset="0"/>
                  </a:endParaRPr>
                </a:p>
                <a:p>
                  <a:pPr eaLnBrk="1" hangingPunct="1"/>
                  <a:r>
                    <a:rPr lang="es-ES" sz="800" b="1">
                      <a:solidFill>
                        <a:schemeClr val="tx2"/>
                      </a:solidFill>
                      <a:latin typeface="Arial" charset="0"/>
                    </a:rPr>
                    <a:t>date</a:t>
                  </a:r>
                </a:p>
                <a:p>
                  <a:pPr eaLnBrk="1" hangingPunct="1"/>
                  <a:r>
                    <a:rPr lang="es-ES" sz="800" b="1">
                      <a:solidFill>
                        <a:schemeClr val="tx2"/>
                      </a:solidFill>
                      <a:latin typeface="Arial" charset="0"/>
                    </a:rPr>
                    <a:t>price</a:t>
                  </a:r>
                </a:p>
                <a:p>
                  <a:pPr eaLnBrk="1" hangingPunct="1"/>
                  <a:r>
                    <a:rPr lang="es-ES" sz="800" b="1">
                      <a:solidFill>
                        <a:schemeClr val="tx2"/>
                      </a:solidFill>
                      <a:latin typeface="Arial" charset="0"/>
                    </a:rPr>
                    <a:t>to_rent</a:t>
                  </a:r>
                </a:p>
                <a:p>
                  <a:pPr eaLnBrk="1" hangingPunct="1"/>
                  <a:r>
                    <a:rPr lang="es-ES" sz="800" b="1">
                      <a:solidFill>
                        <a:schemeClr val="tx2"/>
                      </a:solidFill>
                      <a:latin typeface="Arial" charset="0"/>
                    </a:rPr>
                    <a:t>pay_back</a:t>
                  </a:r>
                </a:p>
              </p:txBody>
            </p:sp>
            <p:sp>
              <p:nvSpPr>
                <p:cNvPr id="47" name="Line 23"/>
                <p:cNvSpPr>
                  <a:spLocks noChangeShapeType="1"/>
                </p:cNvSpPr>
                <p:nvPr/>
              </p:nvSpPr>
              <p:spPr bwMode="auto">
                <a:xfrm>
                  <a:off x="620" y="2718"/>
                  <a:ext cx="49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8" name="Line 24"/>
                <p:cNvSpPr>
                  <a:spLocks noChangeShapeType="1"/>
                </p:cNvSpPr>
                <p:nvPr/>
              </p:nvSpPr>
              <p:spPr bwMode="auto">
                <a:xfrm>
                  <a:off x="620" y="2877"/>
                  <a:ext cx="49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es-ES"/>
                </a:p>
              </p:txBody>
            </p:sp>
            <p:grpSp>
              <p:nvGrpSpPr>
                <p:cNvPr id="49" name="Group 25"/>
                <p:cNvGrpSpPr>
                  <a:grpSpLocks/>
                </p:cNvGrpSpPr>
                <p:nvPr/>
              </p:nvGrpSpPr>
              <p:grpSpPr bwMode="auto">
                <a:xfrm>
                  <a:off x="884" y="3251"/>
                  <a:ext cx="556" cy="470"/>
                  <a:chOff x="1806" y="1793"/>
                  <a:chExt cx="402" cy="470"/>
                </a:xfrm>
              </p:grpSpPr>
              <p:sp>
                <p:nvSpPr>
                  <p:cNvPr id="82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06" y="1793"/>
                    <a:ext cx="400" cy="47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/>
                    <a:r>
                      <a:rPr lang="es-ES" sz="1000" b="1">
                        <a:solidFill>
                          <a:schemeClr val="tx2"/>
                        </a:solidFill>
                        <a:latin typeface="Arial" charset="0"/>
                      </a:rPr>
                      <a:t>Customer</a:t>
                    </a:r>
                    <a:endParaRPr lang="es-ES" sz="800" b="1">
                      <a:solidFill>
                        <a:schemeClr val="tx2"/>
                      </a:solidFill>
                      <a:latin typeface="Arial" charset="0"/>
                    </a:endParaRPr>
                  </a:p>
                  <a:p>
                    <a:pPr eaLnBrk="1" hangingPunct="1"/>
                    <a:r>
                      <a:rPr lang="es-ES" sz="800" b="1">
                        <a:solidFill>
                          <a:schemeClr val="tx2"/>
                        </a:solidFill>
                        <a:latin typeface="Arial" charset="0"/>
                      </a:rPr>
                      <a:t>SSN</a:t>
                    </a:r>
                  </a:p>
                  <a:p>
                    <a:pPr eaLnBrk="1" hangingPunct="1"/>
                    <a:r>
                      <a:rPr lang="es-ES" sz="800" b="1">
                        <a:solidFill>
                          <a:schemeClr val="tx2"/>
                        </a:solidFill>
                        <a:latin typeface="Arial" charset="0"/>
                      </a:rPr>
                      <a:t>name</a:t>
                    </a:r>
                  </a:p>
                  <a:p>
                    <a:pPr eaLnBrk="1" hangingPunct="1"/>
                    <a:r>
                      <a:rPr lang="es-ES" sz="800" b="1">
                        <a:solidFill>
                          <a:schemeClr val="tx2"/>
                        </a:solidFill>
                        <a:latin typeface="Arial" charset="0"/>
                      </a:rPr>
                      <a:t>create</a:t>
                    </a:r>
                  </a:p>
                  <a:p>
                    <a:pPr eaLnBrk="1" hangingPunct="1"/>
                    <a:r>
                      <a:rPr lang="es-ES" sz="800" b="1">
                        <a:solidFill>
                          <a:schemeClr val="tx2"/>
                        </a:solidFill>
                        <a:latin typeface="Arial" charset="0"/>
                      </a:rPr>
                      <a:t>to_rent</a:t>
                    </a:r>
                  </a:p>
                </p:txBody>
              </p:sp>
              <p:sp>
                <p:nvSpPr>
                  <p:cNvPr id="83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1806" y="1911"/>
                    <a:ext cx="40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84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806" y="2070"/>
                    <a:ext cx="40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s-ES"/>
                  </a:p>
                </p:txBody>
              </p:sp>
            </p:grpSp>
            <p:sp>
              <p:nvSpPr>
                <p:cNvPr id="50" name="AutoShape 29"/>
                <p:cNvSpPr>
                  <a:spLocks noChangeArrowheads="1"/>
                </p:cNvSpPr>
                <p:nvPr/>
              </p:nvSpPr>
              <p:spPr bwMode="auto">
                <a:xfrm>
                  <a:off x="812" y="3075"/>
                  <a:ext cx="84" cy="84"/>
                </a:xfrm>
                <a:prstGeom prst="flowChartDecision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1" name="Line 30"/>
                <p:cNvSpPr>
                  <a:spLocks noChangeShapeType="1"/>
                </p:cNvSpPr>
                <p:nvPr/>
              </p:nvSpPr>
              <p:spPr bwMode="auto">
                <a:xfrm>
                  <a:off x="662" y="3165"/>
                  <a:ext cx="40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2" name="Line 31"/>
                <p:cNvSpPr>
                  <a:spLocks noChangeShapeType="1"/>
                </p:cNvSpPr>
                <p:nvPr/>
              </p:nvSpPr>
              <p:spPr bwMode="auto">
                <a:xfrm>
                  <a:off x="656" y="3165"/>
                  <a:ext cx="0" cy="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3" name="Line 32"/>
                <p:cNvSpPr>
                  <a:spLocks noChangeShapeType="1"/>
                </p:cNvSpPr>
                <p:nvPr/>
              </p:nvSpPr>
              <p:spPr bwMode="auto">
                <a:xfrm>
                  <a:off x="1058" y="3171"/>
                  <a:ext cx="0" cy="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4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88" y="2364"/>
                  <a:ext cx="1272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hangingPunct="1"/>
                  <a:r>
                    <a:rPr lang="es-ES" sz="1600" b="1">
                      <a:latin typeface="Arial" charset="0"/>
                    </a:rPr>
                    <a:t>Modelo Objetos</a:t>
                  </a:r>
                </a:p>
              </p:txBody>
            </p:sp>
            <p:sp>
              <p:nvSpPr>
                <p:cNvPr id="55" name="Line 34"/>
                <p:cNvSpPr>
                  <a:spLocks noChangeShapeType="1"/>
                </p:cNvSpPr>
                <p:nvPr/>
              </p:nvSpPr>
              <p:spPr bwMode="auto">
                <a:xfrm>
                  <a:off x="1530" y="2343"/>
                  <a:ext cx="0" cy="1428"/>
                </a:xfrm>
                <a:prstGeom prst="line">
                  <a:avLst/>
                </a:prstGeom>
                <a:noFill/>
                <a:ln w="38100">
                  <a:solidFill>
                    <a:srgbClr val="FFCC66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6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497" y="2359"/>
                  <a:ext cx="1335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hangingPunct="1"/>
                  <a:r>
                    <a:rPr lang="es-ES" sz="1600" b="1">
                      <a:latin typeface="Arial" charset="0"/>
                    </a:rPr>
                    <a:t>Modelo Dinámico</a:t>
                  </a:r>
                </a:p>
              </p:txBody>
            </p:sp>
            <p:sp>
              <p:nvSpPr>
                <p:cNvPr id="57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869" y="2355"/>
                  <a:ext cx="124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r>
                    <a:rPr lang="es-ES" sz="1600" b="1">
                      <a:latin typeface="Arial" charset="0"/>
                    </a:rPr>
                    <a:t>Modelo Funcional</a:t>
                  </a:r>
                </a:p>
              </p:txBody>
            </p:sp>
            <p:sp>
              <p:nvSpPr>
                <p:cNvPr id="58" name="Line 37"/>
                <p:cNvSpPr>
                  <a:spLocks noChangeShapeType="1"/>
                </p:cNvSpPr>
                <p:nvPr/>
              </p:nvSpPr>
              <p:spPr bwMode="auto">
                <a:xfrm>
                  <a:off x="2876" y="2352"/>
                  <a:ext cx="0" cy="1428"/>
                </a:xfrm>
                <a:prstGeom prst="line">
                  <a:avLst/>
                </a:prstGeom>
                <a:noFill/>
                <a:ln w="38100">
                  <a:solidFill>
                    <a:srgbClr val="FFCC66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9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970" y="3244"/>
                  <a:ext cx="89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r>
                    <a:rPr lang="es-ES" sz="900" b="1">
                      <a:solidFill>
                        <a:schemeClr val="tx2"/>
                      </a:solidFill>
                      <a:latin typeface="Arial" charset="0"/>
                    </a:rPr>
                    <a:t>Self::(Km &gt; x):to_rent()</a:t>
                  </a:r>
                </a:p>
              </p:txBody>
            </p:sp>
            <p:sp>
              <p:nvSpPr>
                <p:cNvPr id="60" name="Arc 39"/>
                <p:cNvSpPr>
                  <a:spLocks/>
                </p:cNvSpPr>
                <p:nvPr/>
              </p:nvSpPr>
              <p:spPr bwMode="auto">
                <a:xfrm rot="10618908" flipH="1" flipV="1">
                  <a:off x="1969" y="3330"/>
                  <a:ext cx="111" cy="241"/>
                </a:xfrm>
                <a:custGeom>
                  <a:avLst/>
                  <a:gdLst>
                    <a:gd name="T0" fmla="*/ 0 w 23698"/>
                    <a:gd name="T1" fmla="*/ 0 h 43200"/>
                    <a:gd name="T2" fmla="*/ 0 w 23698"/>
                    <a:gd name="T3" fmla="*/ 0 h 43200"/>
                    <a:gd name="T4" fmla="*/ 0 w 23698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3698"/>
                    <a:gd name="T10" fmla="*/ 0 h 43200"/>
                    <a:gd name="T11" fmla="*/ 23698 w 23698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698" h="43200" fill="none" extrusionOk="0">
                      <a:moveTo>
                        <a:pt x="2097" y="0"/>
                      </a:moveTo>
                      <a:cubicBezTo>
                        <a:pt x="14027" y="0"/>
                        <a:pt x="23698" y="9670"/>
                        <a:pt x="23698" y="21600"/>
                      </a:cubicBezTo>
                      <a:cubicBezTo>
                        <a:pt x="23698" y="33529"/>
                        <a:pt x="14027" y="43200"/>
                        <a:pt x="2098" y="43200"/>
                      </a:cubicBezTo>
                      <a:cubicBezTo>
                        <a:pt x="1397" y="43200"/>
                        <a:pt x="697" y="43165"/>
                        <a:pt x="0" y="43097"/>
                      </a:cubicBezTo>
                    </a:path>
                    <a:path w="23698" h="43200" stroke="0" extrusionOk="0">
                      <a:moveTo>
                        <a:pt x="2097" y="0"/>
                      </a:moveTo>
                      <a:cubicBezTo>
                        <a:pt x="14027" y="0"/>
                        <a:pt x="23698" y="9670"/>
                        <a:pt x="23698" y="21600"/>
                      </a:cubicBezTo>
                      <a:cubicBezTo>
                        <a:pt x="23698" y="33529"/>
                        <a:pt x="14027" y="43200"/>
                        <a:pt x="2098" y="43200"/>
                      </a:cubicBezTo>
                      <a:cubicBezTo>
                        <a:pt x="1397" y="43200"/>
                        <a:pt x="697" y="43165"/>
                        <a:pt x="0" y="43097"/>
                      </a:cubicBezTo>
                      <a:lnTo>
                        <a:pt x="2098" y="21600"/>
                      </a:lnTo>
                      <a:lnTo>
                        <a:pt x="2097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es-ES"/>
                </a:p>
              </p:txBody>
            </p:sp>
            <p:grpSp>
              <p:nvGrpSpPr>
                <p:cNvPr id="61" name="Group 40"/>
                <p:cNvGrpSpPr>
                  <a:grpSpLocks/>
                </p:cNvGrpSpPr>
                <p:nvPr/>
              </p:nvGrpSpPr>
              <p:grpSpPr bwMode="auto">
                <a:xfrm>
                  <a:off x="1706" y="2670"/>
                  <a:ext cx="960" cy="488"/>
                  <a:chOff x="2688" y="1239"/>
                  <a:chExt cx="960" cy="488"/>
                </a:xfrm>
              </p:grpSpPr>
              <p:sp>
                <p:nvSpPr>
                  <p:cNvPr id="73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1616"/>
                    <a:ext cx="104" cy="11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4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3043" y="1394"/>
                    <a:ext cx="216" cy="11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5" name="Arc 43"/>
                  <p:cNvSpPr>
                    <a:spLocks/>
                  </p:cNvSpPr>
                  <p:nvPr/>
                </p:nvSpPr>
                <p:spPr bwMode="auto">
                  <a:xfrm flipH="1">
                    <a:off x="2757" y="1445"/>
                    <a:ext cx="277" cy="197"/>
                  </a:xfrm>
                  <a:custGeom>
                    <a:avLst/>
                    <a:gdLst>
                      <a:gd name="T0" fmla="*/ 0 w 21575"/>
                      <a:gd name="T1" fmla="*/ 0 h 21600"/>
                      <a:gd name="T2" fmla="*/ 0 w 21575"/>
                      <a:gd name="T3" fmla="*/ 0 h 21600"/>
                      <a:gd name="T4" fmla="*/ 0 w 2157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575"/>
                      <a:gd name="T10" fmla="*/ 0 h 21600"/>
                      <a:gd name="T11" fmla="*/ 21575 w 2157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575" h="21600" fill="none" extrusionOk="0">
                        <a:moveTo>
                          <a:pt x="-1" y="0"/>
                        </a:moveTo>
                        <a:cubicBezTo>
                          <a:pt x="11524" y="0"/>
                          <a:pt x="21019" y="9047"/>
                          <a:pt x="21574" y="20559"/>
                        </a:cubicBezTo>
                      </a:path>
                      <a:path w="21575" h="21600" stroke="0" extrusionOk="0">
                        <a:moveTo>
                          <a:pt x="-1" y="0"/>
                        </a:moveTo>
                        <a:cubicBezTo>
                          <a:pt x="11524" y="0"/>
                          <a:pt x="21019" y="9047"/>
                          <a:pt x="21574" y="20559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 type="triangle" w="sm" len="med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s-ES"/>
                  </a:p>
                </p:txBody>
              </p:sp>
              <p:grpSp>
                <p:nvGrpSpPr>
                  <p:cNvPr id="76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3518" y="1488"/>
                    <a:ext cx="130" cy="128"/>
                    <a:chOff x="1926" y="4044"/>
                    <a:chExt cx="90" cy="90"/>
                  </a:xfrm>
                </p:grpSpPr>
                <p:sp>
                  <p:nvSpPr>
                    <p:cNvPr id="80" name="Oval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6" y="4044"/>
                      <a:ext cx="90" cy="9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es-ES"/>
                    </a:p>
                  </p:txBody>
                </p:sp>
                <p:sp>
                  <p:nvSpPr>
                    <p:cNvPr id="81" name="Oval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50" y="4062"/>
                      <a:ext cx="47" cy="5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es-ES"/>
                    </a:p>
                  </p:txBody>
                </p:sp>
              </p:grpSp>
              <p:sp>
                <p:nvSpPr>
                  <p:cNvPr id="77" name="Arc 47"/>
                  <p:cNvSpPr>
                    <a:spLocks/>
                  </p:cNvSpPr>
                  <p:nvPr/>
                </p:nvSpPr>
                <p:spPr bwMode="auto">
                  <a:xfrm flipH="1" flipV="1">
                    <a:off x="3244" y="1440"/>
                    <a:ext cx="260" cy="9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 type="triangle" w="sm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8" name="Arc 48"/>
                  <p:cNvSpPr>
                    <a:spLocks/>
                  </p:cNvSpPr>
                  <p:nvPr/>
                </p:nvSpPr>
                <p:spPr bwMode="auto">
                  <a:xfrm rot="-5268419">
                    <a:off x="3062" y="1260"/>
                    <a:ext cx="186" cy="144"/>
                  </a:xfrm>
                  <a:custGeom>
                    <a:avLst/>
                    <a:gdLst>
                      <a:gd name="T0" fmla="*/ 0 w 21600"/>
                      <a:gd name="T1" fmla="*/ 0 h 42910"/>
                      <a:gd name="T2" fmla="*/ 0 w 21600"/>
                      <a:gd name="T3" fmla="*/ 0 h 42910"/>
                      <a:gd name="T4" fmla="*/ 0 w 21600"/>
                      <a:gd name="T5" fmla="*/ 0 h 4291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2910"/>
                      <a:gd name="T11" fmla="*/ 21600 w 21600"/>
                      <a:gd name="T12" fmla="*/ 42910 h 4291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2910" fill="none" extrusionOk="0">
                        <a:moveTo>
                          <a:pt x="1958" y="0"/>
                        </a:moveTo>
                        <a:cubicBezTo>
                          <a:pt x="13083" y="1013"/>
                          <a:pt x="21600" y="10340"/>
                          <a:pt x="21600" y="21511"/>
                        </a:cubicBezTo>
                        <a:cubicBezTo>
                          <a:pt x="21600" y="32303"/>
                          <a:pt x="13634" y="41439"/>
                          <a:pt x="2942" y="42909"/>
                        </a:cubicBezTo>
                      </a:path>
                      <a:path w="21600" h="42910" stroke="0" extrusionOk="0">
                        <a:moveTo>
                          <a:pt x="1958" y="0"/>
                        </a:moveTo>
                        <a:cubicBezTo>
                          <a:pt x="13083" y="1013"/>
                          <a:pt x="21600" y="10340"/>
                          <a:pt x="21600" y="21511"/>
                        </a:cubicBezTo>
                        <a:cubicBezTo>
                          <a:pt x="21600" y="32303"/>
                          <a:pt x="13634" y="41439"/>
                          <a:pt x="2942" y="42909"/>
                        </a:cubicBezTo>
                        <a:lnTo>
                          <a:pt x="0" y="21511"/>
                        </a:lnTo>
                        <a:lnTo>
                          <a:pt x="1958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triangle" w="sm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9" name="Arc 49"/>
                  <p:cNvSpPr>
                    <a:spLocks/>
                  </p:cNvSpPr>
                  <p:nvPr/>
                </p:nvSpPr>
                <p:spPr bwMode="auto">
                  <a:xfrm rot="5344794">
                    <a:off x="3059" y="1495"/>
                    <a:ext cx="186" cy="144"/>
                  </a:xfrm>
                  <a:custGeom>
                    <a:avLst/>
                    <a:gdLst>
                      <a:gd name="T0" fmla="*/ 0 w 21600"/>
                      <a:gd name="T1" fmla="*/ 0 h 42726"/>
                      <a:gd name="T2" fmla="*/ 0 w 21600"/>
                      <a:gd name="T3" fmla="*/ 0 h 42726"/>
                      <a:gd name="T4" fmla="*/ 0 w 21600"/>
                      <a:gd name="T5" fmla="*/ 0 h 42726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2726"/>
                      <a:gd name="T11" fmla="*/ 21600 w 21600"/>
                      <a:gd name="T12" fmla="*/ 42726 h 4272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2726" fill="none" extrusionOk="0">
                        <a:moveTo>
                          <a:pt x="3425" y="0"/>
                        </a:moveTo>
                        <a:cubicBezTo>
                          <a:pt x="13898" y="1682"/>
                          <a:pt x="21600" y="10720"/>
                          <a:pt x="21600" y="21327"/>
                        </a:cubicBezTo>
                        <a:cubicBezTo>
                          <a:pt x="21600" y="32119"/>
                          <a:pt x="13634" y="41255"/>
                          <a:pt x="2942" y="42725"/>
                        </a:cubicBezTo>
                      </a:path>
                      <a:path w="21600" h="42726" stroke="0" extrusionOk="0">
                        <a:moveTo>
                          <a:pt x="3425" y="0"/>
                        </a:moveTo>
                        <a:cubicBezTo>
                          <a:pt x="13898" y="1682"/>
                          <a:pt x="21600" y="10720"/>
                          <a:pt x="21600" y="21327"/>
                        </a:cubicBezTo>
                        <a:cubicBezTo>
                          <a:pt x="21600" y="32119"/>
                          <a:pt x="13634" y="41255"/>
                          <a:pt x="2942" y="42725"/>
                        </a:cubicBezTo>
                        <a:lnTo>
                          <a:pt x="0" y="21327"/>
                        </a:lnTo>
                        <a:lnTo>
                          <a:pt x="3425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triangle" w="sm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s-ES"/>
                  </a:p>
                </p:txBody>
              </p:sp>
            </p:grp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auto">
                <a:xfrm>
                  <a:off x="1528" y="3205"/>
                  <a:ext cx="1369" cy="0"/>
                </a:xfrm>
                <a:prstGeom prst="line">
                  <a:avLst/>
                </a:prstGeom>
                <a:noFill/>
                <a:ln w="38100">
                  <a:solidFill>
                    <a:srgbClr val="FFCC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6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1609" y="3298"/>
                  <a:ext cx="362" cy="36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rIns="0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>
                    <a:buClr>
                      <a:srgbClr val="FF0000"/>
                    </a:buClr>
                    <a:buSzPct val="120000"/>
                  </a:pPr>
                  <a:r>
                    <a:rPr lang="es-ES" sz="1100" b="1">
                      <a:latin typeface="Arial" charset="0"/>
                    </a:rPr>
                    <a:t> </a:t>
                  </a:r>
                  <a:r>
                    <a:rPr lang="es-ES" sz="1100" b="1" u="sng">
                      <a:latin typeface="Arial" charset="0"/>
                    </a:rPr>
                    <a:t>:car</a:t>
                  </a:r>
                  <a:endParaRPr lang="es-ES" sz="1200" b="1">
                    <a:latin typeface="Arial" charset="0"/>
                  </a:endParaRPr>
                </a:p>
              </p:txBody>
            </p:sp>
            <p:sp>
              <p:nvSpPr>
                <p:cNvPr id="64" name="Rectangle 52"/>
                <p:cNvSpPr>
                  <a:spLocks noChangeArrowheads="1"/>
                </p:cNvSpPr>
                <p:nvPr/>
              </p:nvSpPr>
              <p:spPr bwMode="auto">
                <a:xfrm>
                  <a:off x="2515" y="3527"/>
                  <a:ext cx="278" cy="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31" y="3528"/>
                  <a:ext cx="14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s-ES" sz="70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endParaRPr lang="es-ES">
                    <a:latin typeface="Times New Roman" pitchFamily="18" charset="0"/>
                  </a:endParaRPr>
                </a:p>
              </p:txBody>
            </p:sp>
            <p:sp>
              <p:nvSpPr>
                <p:cNvPr id="66" name="Rectangle 54"/>
                <p:cNvSpPr>
                  <a:spLocks noChangeArrowheads="1"/>
                </p:cNvSpPr>
                <p:nvPr/>
              </p:nvSpPr>
              <p:spPr bwMode="auto">
                <a:xfrm>
                  <a:off x="2363" y="3436"/>
                  <a:ext cx="623" cy="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7" name="Rectangle 55"/>
                <p:cNvSpPr>
                  <a:spLocks noChangeArrowheads="1"/>
                </p:cNvSpPr>
                <p:nvPr/>
              </p:nvSpPr>
              <p:spPr bwMode="auto">
                <a:xfrm>
                  <a:off x="2871" y="3438"/>
                  <a:ext cx="14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s-ES" sz="70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endParaRPr lang="es-ES">
                    <a:latin typeface="Times New Roman" pitchFamily="18" charset="0"/>
                  </a:endParaRPr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auto">
                <a:xfrm>
                  <a:off x="1593" y="3551"/>
                  <a:ext cx="37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9" name="Rectangle 57"/>
                <p:cNvSpPr>
                  <a:spLocks noChangeArrowheads="1"/>
                </p:cNvSpPr>
                <p:nvPr/>
              </p:nvSpPr>
              <p:spPr bwMode="auto">
                <a:xfrm>
                  <a:off x="1522" y="3443"/>
                  <a:ext cx="1066" cy="2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0" name="Rectangle 58"/>
                <p:cNvSpPr>
                  <a:spLocks noChangeArrowheads="1"/>
                </p:cNvSpPr>
                <p:nvPr/>
              </p:nvSpPr>
              <p:spPr bwMode="auto">
                <a:xfrm>
                  <a:off x="2324" y="3471"/>
                  <a:ext cx="12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s-ES" sz="600" b="1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endParaRPr lang="es-ES">
                    <a:latin typeface="Times New Roman" pitchFamily="18" charset="0"/>
                  </a:endParaRPr>
                </a:p>
              </p:txBody>
            </p:sp>
            <p:sp>
              <p:nvSpPr>
                <p:cNvPr id="71" name="Rectangle 59"/>
                <p:cNvSpPr>
                  <a:spLocks noChangeArrowheads="1"/>
                </p:cNvSpPr>
                <p:nvPr/>
              </p:nvSpPr>
              <p:spPr bwMode="auto">
                <a:xfrm>
                  <a:off x="2470" y="3333"/>
                  <a:ext cx="14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s-ES" sz="700" b="1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endParaRPr lang="es-ES">
                    <a:latin typeface="Times New Roman" pitchFamily="18" charset="0"/>
                  </a:endParaRPr>
                </a:p>
              </p:txBody>
            </p:sp>
            <p:sp>
              <p:nvSpPr>
                <p:cNvPr id="72" name="Rectangle 60"/>
                <p:cNvSpPr>
                  <a:spLocks noChangeArrowheads="1"/>
                </p:cNvSpPr>
                <p:nvPr/>
              </p:nvSpPr>
              <p:spPr bwMode="auto">
                <a:xfrm>
                  <a:off x="336" y="2356"/>
                  <a:ext cx="3792" cy="1392"/>
                </a:xfrm>
                <a:prstGeom prst="rect">
                  <a:avLst/>
                </a:prstGeom>
                <a:noFill/>
                <a:ln w="38100">
                  <a:solidFill>
                    <a:srgbClr val="FFCC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  <p:sp>
          <p:nvSpPr>
            <p:cNvPr id="39" name="Text Box 61"/>
            <p:cNvSpPr txBox="1">
              <a:spLocks noChangeArrowheads="1"/>
            </p:cNvSpPr>
            <p:nvPr/>
          </p:nvSpPr>
          <p:spPr bwMode="auto">
            <a:xfrm>
              <a:off x="342" y="1684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s-ES"/>
                <a:t>2</a:t>
              </a:r>
            </a:p>
          </p:txBody>
        </p:sp>
        <p:sp>
          <p:nvSpPr>
            <p:cNvPr id="40" name="Text Box 62"/>
            <p:cNvSpPr txBox="1">
              <a:spLocks noChangeArrowheads="1"/>
            </p:cNvSpPr>
            <p:nvPr/>
          </p:nvSpPr>
          <p:spPr bwMode="auto">
            <a:xfrm>
              <a:off x="341" y="1938"/>
              <a:ext cx="152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s-ES" sz="1600" b="1">
                  <a:latin typeface="Arial" charset="0"/>
                </a:rPr>
                <a:t>Construcción del Esquema Conceptual</a:t>
              </a:r>
            </a:p>
          </p:txBody>
        </p:sp>
      </p:grpSp>
      <p:grpSp>
        <p:nvGrpSpPr>
          <p:cNvPr id="88" name="Group 63"/>
          <p:cNvGrpSpPr>
            <a:grpSpLocks/>
          </p:cNvGrpSpPr>
          <p:nvPr/>
        </p:nvGrpSpPr>
        <p:grpSpPr bwMode="auto">
          <a:xfrm>
            <a:off x="2270760" y="3284220"/>
            <a:ext cx="6850063" cy="3035300"/>
            <a:chOff x="1728" y="2088"/>
            <a:chExt cx="4315" cy="1912"/>
          </a:xfrm>
        </p:grpSpPr>
        <p:grpSp>
          <p:nvGrpSpPr>
            <p:cNvPr id="89" name="Group 64"/>
            <p:cNvGrpSpPr>
              <a:grpSpLocks/>
            </p:cNvGrpSpPr>
            <p:nvPr/>
          </p:nvGrpSpPr>
          <p:grpSpPr bwMode="auto">
            <a:xfrm>
              <a:off x="3690" y="2118"/>
              <a:ext cx="2353" cy="1882"/>
              <a:chOff x="3690" y="2118"/>
              <a:chExt cx="2353" cy="1882"/>
            </a:xfrm>
          </p:grpSpPr>
          <p:grpSp>
            <p:nvGrpSpPr>
              <p:cNvPr id="91" name="Group 65"/>
              <p:cNvGrpSpPr>
                <a:grpSpLocks/>
              </p:cNvGrpSpPr>
              <p:nvPr/>
            </p:nvGrpSpPr>
            <p:grpSpPr bwMode="auto">
              <a:xfrm>
                <a:off x="4090" y="2118"/>
                <a:ext cx="1953" cy="1824"/>
                <a:chOff x="4090" y="2118"/>
                <a:chExt cx="1953" cy="1824"/>
              </a:xfrm>
            </p:grpSpPr>
            <p:sp>
              <p:nvSpPr>
                <p:cNvPr id="95" name="Oval 66"/>
                <p:cNvSpPr>
                  <a:spLocks noChangeArrowheads="1"/>
                </p:cNvSpPr>
                <p:nvPr/>
              </p:nvSpPr>
              <p:spPr bwMode="auto">
                <a:xfrm>
                  <a:off x="4090" y="2118"/>
                  <a:ext cx="1953" cy="1824"/>
                </a:xfrm>
                <a:prstGeom prst="ellipse">
                  <a:avLst/>
                </a:prstGeom>
                <a:noFill/>
                <a:ln w="38100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96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4117" y="2341"/>
                  <a:ext cx="1829" cy="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hangingPunct="1"/>
                  <a:r>
                    <a:rPr lang="es-ES" sz="1600" b="1">
                      <a:latin typeface="Arial" charset="0"/>
                    </a:rPr>
                    <a:t>Modelo de Navegación y Modelo de Presentación</a:t>
                  </a:r>
                </a:p>
              </p:txBody>
            </p:sp>
            <p:grpSp>
              <p:nvGrpSpPr>
                <p:cNvPr id="97" name="Group 68"/>
                <p:cNvGrpSpPr>
                  <a:grpSpLocks/>
                </p:cNvGrpSpPr>
                <p:nvPr/>
              </p:nvGrpSpPr>
              <p:grpSpPr bwMode="auto">
                <a:xfrm>
                  <a:off x="4492" y="2814"/>
                  <a:ext cx="144" cy="251"/>
                  <a:chOff x="4272" y="1333"/>
                  <a:chExt cx="255" cy="319"/>
                </a:xfrm>
              </p:grpSpPr>
              <p:sp>
                <p:nvSpPr>
                  <p:cNvPr id="116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4334" y="1333"/>
                    <a:ext cx="126" cy="117"/>
                  </a:xfrm>
                  <a:prstGeom prst="ellipse">
                    <a:avLst/>
                  </a:prstGeom>
                  <a:noFill/>
                  <a:ln w="1588">
                    <a:solidFill>
                      <a:srgbClr val="9900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17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1445"/>
                    <a:ext cx="1" cy="104"/>
                  </a:xfrm>
                  <a:prstGeom prst="line">
                    <a:avLst/>
                  </a:prstGeom>
                  <a:noFill/>
                  <a:ln w="1588">
                    <a:solidFill>
                      <a:srgbClr val="9900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18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4310" y="1475"/>
                    <a:ext cx="186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9900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19" name="Freeform 72"/>
                  <p:cNvSpPr>
                    <a:spLocks/>
                  </p:cNvSpPr>
                  <p:nvPr/>
                </p:nvSpPr>
                <p:spPr bwMode="auto">
                  <a:xfrm>
                    <a:off x="4272" y="1536"/>
                    <a:ext cx="255" cy="116"/>
                  </a:xfrm>
                  <a:custGeom>
                    <a:avLst/>
                    <a:gdLst>
                      <a:gd name="T0" fmla="*/ 0 w 403"/>
                      <a:gd name="T1" fmla="*/ 68 h 152"/>
                      <a:gd name="T2" fmla="*/ 52 w 403"/>
                      <a:gd name="T3" fmla="*/ 0 h 152"/>
                      <a:gd name="T4" fmla="*/ 102 w 403"/>
                      <a:gd name="T5" fmla="*/ 68 h 152"/>
                      <a:gd name="T6" fmla="*/ 0 60000 65536"/>
                      <a:gd name="T7" fmla="*/ 0 60000 65536"/>
                      <a:gd name="T8" fmla="*/ 0 60000 65536"/>
                      <a:gd name="T9" fmla="*/ 0 w 403"/>
                      <a:gd name="T10" fmla="*/ 0 h 152"/>
                      <a:gd name="T11" fmla="*/ 403 w 403"/>
                      <a:gd name="T12" fmla="*/ 152 h 15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03" h="152">
                        <a:moveTo>
                          <a:pt x="0" y="152"/>
                        </a:moveTo>
                        <a:lnTo>
                          <a:pt x="206" y="0"/>
                        </a:lnTo>
                        <a:lnTo>
                          <a:pt x="403" y="152"/>
                        </a:lnTo>
                      </a:path>
                    </a:pathLst>
                  </a:custGeom>
                  <a:noFill/>
                  <a:ln w="1588">
                    <a:solidFill>
                      <a:srgbClr val="9900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sp>
              <p:nvSpPr>
                <p:cNvPr id="98" name="Rectangle 73"/>
                <p:cNvSpPr>
                  <a:spLocks noChangeArrowheads="1"/>
                </p:cNvSpPr>
                <p:nvPr/>
              </p:nvSpPr>
              <p:spPr bwMode="auto">
                <a:xfrm>
                  <a:off x="4405" y="3065"/>
                  <a:ext cx="425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s-ES" sz="1100" b="1">
                      <a:solidFill>
                        <a:srgbClr val="000000"/>
                      </a:solidFill>
                      <a:latin typeface="Arial" charset="0"/>
                    </a:rPr>
                    <a:t>Internauta</a:t>
                  </a:r>
                  <a:endParaRPr lang="es-ES" sz="1100" b="1">
                    <a:latin typeface="Times New Roman" pitchFamily="18" charset="0"/>
                  </a:endParaRPr>
                </a:p>
              </p:txBody>
            </p:sp>
            <p:grpSp>
              <p:nvGrpSpPr>
                <p:cNvPr id="99" name="Group 74"/>
                <p:cNvGrpSpPr>
                  <a:grpSpLocks/>
                </p:cNvGrpSpPr>
                <p:nvPr/>
              </p:nvGrpSpPr>
              <p:grpSpPr bwMode="auto">
                <a:xfrm>
                  <a:off x="4924" y="2873"/>
                  <a:ext cx="576" cy="288"/>
                  <a:chOff x="768" y="1365"/>
                  <a:chExt cx="1497" cy="555"/>
                </a:xfrm>
              </p:grpSpPr>
              <p:sp>
                <p:nvSpPr>
                  <p:cNvPr id="113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1514"/>
                    <a:ext cx="1497" cy="406"/>
                  </a:xfrm>
                  <a:prstGeom prst="rect">
                    <a:avLst/>
                  </a:prstGeom>
                  <a:solidFill>
                    <a:srgbClr val="FFFFCC"/>
                  </a:solidFill>
                  <a:ln w="3175">
                    <a:solidFill>
                      <a:srgbClr val="99003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14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1365"/>
                    <a:ext cx="543" cy="149"/>
                  </a:xfrm>
                  <a:prstGeom prst="rect">
                    <a:avLst/>
                  </a:prstGeom>
                  <a:solidFill>
                    <a:srgbClr val="FFFFCC"/>
                  </a:solidFill>
                  <a:ln w="3175">
                    <a:solidFill>
                      <a:srgbClr val="99003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15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815" y="1529"/>
                    <a:ext cx="1440" cy="3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pPr algn="ctr" eaLnBrk="0" hangingPunct="0"/>
                    <a:r>
                      <a:rPr lang="es-ES" sz="900">
                        <a:latin typeface="Arial" charset="0"/>
                      </a:rPr>
                      <a:t>&lt;&lt;Context&gt;&gt;</a:t>
                    </a:r>
                    <a:br>
                      <a:rPr lang="es-ES" sz="900">
                        <a:latin typeface="Arial" charset="0"/>
                      </a:rPr>
                    </a:br>
                    <a:r>
                      <a:rPr lang="es-ES" sz="900" b="1">
                        <a:latin typeface="Arial" charset="0"/>
                      </a:rPr>
                      <a:t>Home</a:t>
                    </a:r>
                  </a:p>
                </p:txBody>
              </p:sp>
            </p:grpSp>
            <p:sp>
              <p:nvSpPr>
                <p:cNvPr id="100" name="Oval 78"/>
                <p:cNvSpPr>
                  <a:spLocks noChangeArrowheads="1"/>
                </p:cNvSpPr>
                <p:nvPr/>
              </p:nvSpPr>
              <p:spPr bwMode="auto">
                <a:xfrm flipH="1">
                  <a:off x="5116" y="3134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01" name="Line 79"/>
                <p:cNvSpPr>
                  <a:spLocks noChangeShapeType="1"/>
                </p:cNvSpPr>
                <p:nvPr/>
              </p:nvSpPr>
              <p:spPr bwMode="auto">
                <a:xfrm>
                  <a:off x="5164" y="3161"/>
                  <a:ext cx="144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02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4828" y="3161"/>
                  <a:ext cx="315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103" name="Group 81"/>
                <p:cNvGrpSpPr>
                  <a:grpSpLocks/>
                </p:cNvGrpSpPr>
                <p:nvPr/>
              </p:nvGrpSpPr>
              <p:grpSpPr bwMode="auto">
                <a:xfrm>
                  <a:off x="5116" y="3305"/>
                  <a:ext cx="576" cy="288"/>
                  <a:chOff x="768" y="1365"/>
                  <a:chExt cx="1497" cy="555"/>
                </a:xfrm>
              </p:grpSpPr>
              <p:sp>
                <p:nvSpPr>
                  <p:cNvPr id="110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1514"/>
                    <a:ext cx="1497" cy="406"/>
                  </a:xfrm>
                  <a:prstGeom prst="rect">
                    <a:avLst/>
                  </a:prstGeom>
                  <a:solidFill>
                    <a:srgbClr val="FFFFCC"/>
                  </a:solidFill>
                  <a:ln w="3175">
                    <a:solidFill>
                      <a:srgbClr val="99003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11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1365"/>
                    <a:ext cx="543" cy="149"/>
                  </a:xfrm>
                  <a:prstGeom prst="rect">
                    <a:avLst/>
                  </a:prstGeom>
                  <a:solidFill>
                    <a:srgbClr val="FFFFCC"/>
                  </a:solidFill>
                  <a:ln w="3175">
                    <a:solidFill>
                      <a:srgbClr val="99003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12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815" y="1529"/>
                    <a:ext cx="1440" cy="3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pPr algn="ctr" eaLnBrk="0" hangingPunct="0"/>
                    <a:r>
                      <a:rPr lang="es-ES" sz="900">
                        <a:latin typeface="Arial" charset="0"/>
                      </a:rPr>
                      <a:t>&lt;&lt;Context&gt;&gt;</a:t>
                    </a:r>
                    <a:br>
                      <a:rPr lang="es-ES" sz="900">
                        <a:latin typeface="Arial" charset="0"/>
                      </a:rPr>
                    </a:br>
                    <a:r>
                      <a:rPr lang="es-ES" sz="900" b="1">
                        <a:latin typeface="Arial" charset="0"/>
                      </a:rPr>
                      <a:t>Cars</a:t>
                    </a:r>
                  </a:p>
                </p:txBody>
              </p:sp>
            </p:grpSp>
            <p:grpSp>
              <p:nvGrpSpPr>
                <p:cNvPr id="104" name="Group 85"/>
                <p:cNvGrpSpPr>
                  <a:grpSpLocks/>
                </p:cNvGrpSpPr>
                <p:nvPr/>
              </p:nvGrpSpPr>
              <p:grpSpPr bwMode="auto">
                <a:xfrm>
                  <a:off x="4492" y="3305"/>
                  <a:ext cx="576" cy="288"/>
                  <a:chOff x="768" y="1365"/>
                  <a:chExt cx="1497" cy="555"/>
                </a:xfrm>
              </p:grpSpPr>
              <p:sp>
                <p:nvSpPr>
                  <p:cNvPr id="107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1514"/>
                    <a:ext cx="1497" cy="406"/>
                  </a:xfrm>
                  <a:prstGeom prst="rect">
                    <a:avLst/>
                  </a:prstGeom>
                  <a:solidFill>
                    <a:srgbClr val="FFFFCC"/>
                  </a:solidFill>
                  <a:ln w="3175">
                    <a:solidFill>
                      <a:srgbClr val="99003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08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1365"/>
                    <a:ext cx="543" cy="149"/>
                  </a:xfrm>
                  <a:prstGeom prst="rect">
                    <a:avLst/>
                  </a:prstGeom>
                  <a:solidFill>
                    <a:srgbClr val="FFFFCC"/>
                  </a:solidFill>
                  <a:ln w="3175">
                    <a:solidFill>
                      <a:srgbClr val="99003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09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815" y="1529"/>
                    <a:ext cx="1440" cy="3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pPr algn="ctr" eaLnBrk="0" hangingPunct="0"/>
                    <a:r>
                      <a:rPr lang="es-ES" sz="900">
                        <a:latin typeface="Arial" charset="0"/>
                      </a:rPr>
                      <a:t>&lt;&lt;Context&gt;&gt;</a:t>
                    </a:r>
                    <a:br>
                      <a:rPr lang="es-ES" sz="900">
                        <a:latin typeface="Arial" charset="0"/>
                      </a:rPr>
                    </a:br>
                    <a:r>
                      <a:rPr lang="es-ES" sz="900" b="1">
                        <a:latin typeface="Arial" charset="0"/>
                      </a:rPr>
                      <a:t>Car Rents</a:t>
                    </a:r>
                  </a:p>
                </p:txBody>
              </p:sp>
            </p:grpSp>
            <p:sp>
              <p:nvSpPr>
                <p:cNvPr id="105" name="Line 89"/>
                <p:cNvSpPr>
                  <a:spLocks noChangeShapeType="1"/>
                </p:cNvSpPr>
                <p:nvPr/>
              </p:nvSpPr>
              <p:spPr bwMode="auto">
                <a:xfrm>
                  <a:off x="4636" y="2969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06" name="Rectangle 90"/>
                <p:cNvSpPr>
                  <a:spLocks noChangeArrowheads="1"/>
                </p:cNvSpPr>
                <p:nvPr/>
              </p:nvSpPr>
              <p:spPr bwMode="auto">
                <a:xfrm>
                  <a:off x="4138" y="2358"/>
                  <a:ext cx="1831" cy="1392"/>
                </a:xfrm>
                <a:prstGeom prst="rect">
                  <a:avLst/>
                </a:prstGeom>
                <a:noFill/>
                <a:ln w="38100">
                  <a:solidFill>
                    <a:srgbClr val="FFCC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92" name="Group 91"/>
              <p:cNvGrpSpPr>
                <a:grpSpLocks/>
              </p:cNvGrpSpPr>
              <p:nvPr/>
            </p:nvGrpSpPr>
            <p:grpSpPr bwMode="auto">
              <a:xfrm>
                <a:off x="3690" y="3712"/>
                <a:ext cx="870" cy="288"/>
                <a:chOff x="4560" y="3702"/>
                <a:chExt cx="870" cy="288"/>
              </a:xfrm>
            </p:grpSpPr>
            <p:sp>
              <p:nvSpPr>
                <p:cNvPr id="93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4560" y="3702"/>
                  <a:ext cx="87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r>
                    <a:rPr lang="es-ES" b="1" dirty="0">
                      <a:latin typeface="Times New Roman" pitchFamily="18" charset="0"/>
                    </a:rPr>
                    <a:t>+ OOWS</a:t>
                  </a:r>
                </a:p>
              </p:txBody>
            </p:sp>
            <p:sp>
              <p:nvSpPr>
                <p:cNvPr id="94" name="Line 93"/>
                <p:cNvSpPr>
                  <a:spLocks noChangeShapeType="1"/>
                </p:cNvSpPr>
                <p:nvPr/>
              </p:nvSpPr>
              <p:spPr bwMode="auto">
                <a:xfrm>
                  <a:off x="4662" y="3942"/>
                  <a:ext cx="720" cy="0"/>
                </a:xfrm>
                <a:prstGeom prst="line">
                  <a:avLst/>
                </a:prstGeom>
                <a:noFill/>
                <a:ln w="38100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  <p:sp>
          <p:nvSpPr>
            <p:cNvPr id="90" name="Text Box 94"/>
            <p:cNvSpPr txBox="1">
              <a:spLocks noChangeArrowheads="1"/>
            </p:cNvSpPr>
            <p:nvPr/>
          </p:nvSpPr>
          <p:spPr bwMode="auto">
            <a:xfrm>
              <a:off x="1728" y="2088"/>
              <a:ext cx="41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s-ES" sz="1600" b="1">
                  <a:solidFill>
                    <a:schemeClr val="folHlink"/>
                  </a:solidFill>
                  <a:latin typeface="Arial" charset="0"/>
                </a:rPr>
                <a:t>con expresividad navegacional y de presentación de información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644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Propuesta metodológica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22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86582669"/>
              </p:ext>
            </p:extLst>
          </p:nvPr>
        </p:nvGraphicFramePr>
        <p:xfrm>
          <a:off x="775653" y="1484313"/>
          <a:ext cx="5976937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9" name="Visio" r:id="rId4" imgW="8484718" imgH="3196133" progId="Visio.Drawing.6">
                  <p:embed/>
                </p:oleObj>
              </mc:Choice>
              <mc:Fallback>
                <p:oleObj name="Visio" r:id="rId4" imgW="8484718" imgH="319613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3" y="1484313"/>
                        <a:ext cx="5976937" cy="216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004128"/>
              </p:ext>
            </p:extLst>
          </p:nvPr>
        </p:nvGraphicFramePr>
        <p:xfrm>
          <a:off x="1710690" y="4003675"/>
          <a:ext cx="1511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0" name="Visio" r:id="rId6" imgW="1845869" imgH="372466" progId="Visio.Drawing.6">
                  <p:embed/>
                </p:oleObj>
              </mc:Choice>
              <mc:Fallback>
                <p:oleObj name="Visio" r:id="rId6" imgW="1845869" imgH="37246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0690" y="4003675"/>
                        <a:ext cx="1511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570030"/>
              </p:ext>
            </p:extLst>
          </p:nvPr>
        </p:nvGraphicFramePr>
        <p:xfrm>
          <a:off x="3295015" y="4581525"/>
          <a:ext cx="4608513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1" name="Visio" r:id="rId8" imgW="5929884" imgH="1865376" progId="Visio.Drawing.6">
                  <p:embed/>
                </p:oleObj>
              </mc:Choice>
              <mc:Fallback>
                <p:oleObj name="Visio" r:id="rId8" imgW="5929884" imgH="186537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015" y="4581525"/>
                        <a:ext cx="4608513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572241"/>
              </p:ext>
            </p:extLst>
          </p:nvPr>
        </p:nvGraphicFramePr>
        <p:xfrm>
          <a:off x="4015740" y="3073400"/>
          <a:ext cx="2044700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2" name="Visio" r:id="rId10" imgW="2795016" imgH="2649931" progId="Visio.Drawing.6">
                  <p:embed/>
                </p:oleObj>
              </mc:Choice>
              <mc:Fallback>
                <p:oleObj name="Visio" r:id="rId10" imgW="2795016" imgH="264993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5740" y="3073400"/>
                        <a:ext cx="2044700" cy="193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1278890" y="1643063"/>
            <a:ext cx="3179763" cy="1930400"/>
            <a:chOff x="988" y="1035"/>
            <a:chExt cx="2003" cy="1216"/>
          </a:xfrm>
        </p:grpSpPr>
        <p:graphicFrame>
          <p:nvGraphicFramePr>
            <p:cNvPr id="13" name="Object 8"/>
            <p:cNvGraphicFramePr>
              <a:graphicFrameLocks noChangeAspect="1"/>
            </p:cNvGraphicFramePr>
            <p:nvPr/>
          </p:nvGraphicFramePr>
          <p:xfrm>
            <a:off x="1512" y="1035"/>
            <a:ext cx="1479" cy="1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03" name="Visio" r:id="rId12" imgW="3303118" imgH="2770937" progId="Visio.Drawing.6">
                    <p:embed/>
                  </p:oleObj>
                </mc:Choice>
                <mc:Fallback>
                  <p:oleObj name="Visio" r:id="rId12" imgW="3303118" imgH="2770937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2" y="1035"/>
                          <a:ext cx="1479" cy="1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WordArt 9"/>
            <p:cNvSpPr>
              <a:spLocks noChangeArrowheads="1" noChangeShapeType="1" noTextEdit="1"/>
            </p:cNvSpPr>
            <p:nvPr/>
          </p:nvSpPr>
          <p:spPr bwMode="auto">
            <a:xfrm>
              <a:off x="988" y="1933"/>
              <a:ext cx="1179" cy="31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ES" sz="1400" kern="10" dirty="0"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1. Construir Esquema Conceptual</a:t>
              </a:r>
            </a:p>
          </p:txBody>
        </p:sp>
      </p:grpSp>
      <p:grpSp>
        <p:nvGrpSpPr>
          <p:cNvPr id="15" name="Group 10"/>
          <p:cNvGrpSpPr>
            <a:grpSpLocks/>
          </p:cNvGrpSpPr>
          <p:nvPr/>
        </p:nvGrpSpPr>
        <p:grpSpPr bwMode="auto">
          <a:xfrm>
            <a:off x="4452303" y="1557338"/>
            <a:ext cx="3019425" cy="1331912"/>
            <a:chOff x="2987" y="981"/>
            <a:chExt cx="1902" cy="839"/>
          </a:xfrm>
        </p:grpSpPr>
        <p:graphicFrame>
          <p:nvGraphicFramePr>
            <p:cNvPr id="16" name="Object 11"/>
            <p:cNvGraphicFramePr>
              <a:graphicFrameLocks noChangeAspect="1"/>
            </p:cNvGraphicFramePr>
            <p:nvPr/>
          </p:nvGraphicFramePr>
          <p:xfrm>
            <a:off x="2987" y="1421"/>
            <a:ext cx="1382" cy="3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04" name="Visio" r:id="rId14" imgW="3134258" imgH="956462" progId="Visio.Drawing.6">
                    <p:embed/>
                  </p:oleObj>
                </mc:Choice>
                <mc:Fallback>
                  <p:oleObj name="Visio" r:id="rId14" imgW="3134258" imgH="956462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7" y="1421"/>
                          <a:ext cx="1382" cy="3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347" y="981"/>
              <a:ext cx="1542" cy="28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ES" sz="1400" kern="10"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2. Construir Modelo Navegacional y Presentación</a:t>
              </a:r>
            </a:p>
          </p:txBody>
        </p:sp>
      </p:grp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7212965" y="2133600"/>
            <a:ext cx="19875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s-ES" sz="2000" b="1">
                <a:latin typeface="Arial" charset="0"/>
              </a:rPr>
              <a:t>OOWS</a:t>
            </a:r>
          </a:p>
          <a:p>
            <a:pPr algn="ctr" eaLnBrk="1" hangingPunct="1"/>
            <a:r>
              <a:rPr lang="es-ES" sz="1800" b="1">
                <a:solidFill>
                  <a:schemeClr val="folHlink"/>
                </a:solidFill>
                <a:latin typeface="Arial" charset="0"/>
              </a:rPr>
              <a:t>(</a:t>
            </a:r>
            <a:r>
              <a:rPr lang="es-ES" sz="1800" b="1">
                <a:latin typeface="Arial" charset="0"/>
              </a:rPr>
              <a:t>O</a:t>
            </a:r>
            <a:r>
              <a:rPr lang="es-ES" sz="1800" b="1">
                <a:solidFill>
                  <a:schemeClr val="folHlink"/>
                </a:solidFill>
                <a:latin typeface="Arial" charset="0"/>
              </a:rPr>
              <a:t>bject-</a:t>
            </a:r>
            <a:r>
              <a:rPr lang="es-ES" sz="1800" b="1">
                <a:latin typeface="Arial" charset="0"/>
              </a:rPr>
              <a:t>O</a:t>
            </a:r>
            <a:r>
              <a:rPr lang="es-ES" sz="1800" b="1">
                <a:solidFill>
                  <a:schemeClr val="folHlink"/>
                </a:solidFill>
                <a:latin typeface="Arial" charset="0"/>
              </a:rPr>
              <a:t>riented</a:t>
            </a:r>
          </a:p>
          <a:p>
            <a:pPr algn="ctr" eaLnBrk="1" hangingPunct="1"/>
            <a:r>
              <a:rPr lang="es-ES" sz="1800" b="1">
                <a:latin typeface="Arial" charset="0"/>
              </a:rPr>
              <a:t>W</a:t>
            </a:r>
            <a:r>
              <a:rPr lang="es-ES" sz="1800" b="1">
                <a:solidFill>
                  <a:schemeClr val="folHlink"/>
                </a:solidFill>
                <a:latin typeface="Arial" charset="0"/>
              </a:rPr>
              <a:t>eb </a:t>
            </a:r>
            <a:r>
              <a:rPr lang="es-ES" sz="1800" b="1">
                <a:latin typeface="Arial" charset="0"/>
              </a:rPr>
              <a:t>S</a:t>
            </a:r>
            <a:r>
              <a:rPr lang="es-ES" sz="1800" b="1">
                <a:solidFill>
                  <a:schemeClr val="folHlink"/>
                </a:solidFill>
                <a:latin typeface="Arial" charset="0"/>
              </a:rPr>
              <a:t>olutions)</a:t>
            </a:r>
          </a:p>
        </p:txBody>
      </p:sp>
      <p:grpSp>
        <p:nvGrpSpPr>
          <p:cNvPr id="19" name="Group 14"/>
          <p:cNvGrpSpPr>
            <a:grpSpLocks/>
          </p:cNvGrpSpPr>
          <p:nvPr/>
        </p:nvGrpSpPr>
        <p:grpSpPr bwMode="auto">
          <a:xfrm>
            <a:off x="918528" y="4702175"/>
            <a:ext cx="6656387" cy="1270000"/>
            <a:chOff x="761" y="2962"/>
            <a:chExt cx="4193" cy="800"/>
          </a:xfrm>
        </p:grpSpPr>
        <p:graphicFrame>
          <p:nvGraphicFramePr>
            <p:cNvPr id="20" name="Object 15"/>
            <p:cNvGraphicFramePr>
              <a:graphicFrameLocks noChangeAspect="1"/>
            </p:cNvGraphicFramePr>
            <p:nvPr/>
          </p:nvGraphicFramePr>
          <p:xfrm>
            <a:off x="2409" y="2962"/>
            <a:ext cx="2545" cy="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05" name="Visio" r:id="rId16" imgW="5262982" imgH="1585570" progId="Visio.Drawing.6">
                    <p:embed/>
                  </p:oleObj>
                </mc:Choice>
                <mc:Fallback>
                  <p:oleObj name="Visio" r:id="rId16" imgW="5262982" imgH="1585570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9" y="2962"/>
                          <a:ext cx="2545" cy="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761" y="3203"/>
              <a:ext cx="1316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ES" sz="1400" kern="10" dirty="0"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3. Determinar Arquitectura</a:t>
              </a:r>
            </a:p>
          </p:txBody>
        </p:sp>
      </p:grpSp>
      <p:grpSp>
        <p:nvGrpSpPr>
          <p:cNvPr id="22" name="Group 17"/>
          <p:cNvGrpSpPr>
            <a:grpSpLocks/>
          </p:cNvGrpSpPr>
          <p:nvPr/>
        </p:nvGrpSpPr>
        <p:grpSpPr bwMode="auto">
          <a:xfrm>
            <a:off x="4376103" y="4076700"/>
            <a:ext cx="4319587" cy="379413"/>
            <a:chOff x="2939" y="2568"/>
            <a:chExt cx="2721" cy="239"/>
          </a:xfrm>
        </p:grpSpPr>
        <p:sp>
          <p:nvSpPr>
            <p:cNvPr id="23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4708" y="2569"/>
              <a:ext cx="952" cy="23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ES" sz="1400" kern="10"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4. Implementar Niveles</a:t>
              </a:r>
            </a:p>
          </p:txBody>
        </p:sp>
        <p:sp>
          <p:nvSpPr>
            <p:cNvPr id="24" name="AutoShape 19"/>
            <p:cNvSpPr>
              <a:spLocks noChangeArrowheads="1"/>
            </p:cNvSpPr>
            <p:nvPr/>
          </p:nvSpPr>
          <p:spPr bwMode="auto">
            <a:xfrm>
              <a:off x="4073" y="2568"/>
              <a:ext cx="544" cy="91"/>
            </a:xfrm>
            <a:prstGeom prst="leftArrow">
              <a:avLst>
                <a:gd name="adj1" fmla="val 50000"/>
                <a:gd name="adj2" fmla="val 149451"/>
              </a:avLst>
            </a:prstGeom>
            <a:solidFill>
              <a:srgbClr val="9D9DE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>
                <a:solidFill>
                  <a:srgbClr val="9D9DE7"/>
                </a:solidFill>
              </a:endParaRPr>
            </a:p>
          </p:txBody>
        </p:sp>
        <p:sp>
          <p:nvSpPr>
            <p:cNvPr id="25" name="AutoShape 20"/>
            <p:cNvSpPr>
              <a:spLocks noChangeArrowheads="1"/>
            </p:cNvSpPr>
            <p:nvPr/>
          </p:nvSpPr>
          <p:spPr bwMode="auto">
            <a:xfrm>
              <a:off x="2939" y="2704"/>
              <a:ext cx="1678" cy="91"/>
            </a:xfrm>
            <a:prstGeom prst="leftArrow">
              <a:avLst>
                <a:gd name="adj1" fmla="val 50000"/>
                <a:gd name="adj2" fmla="val 460989"/>
              </a:avLst>
            </a:prstGeom>
            <a:solidFill>
              <a:srgbClr val="9D9DE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93009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71120"/>
            <a:ext cx="5880100" cy="1143000"/>
          </a:xfrm>
        </p:spPr>
        <p:txBody>
          <a:bodyPr/>
          <a:lstStyle/>
          <a:p>
            <a:r>
              <a:rPr lang="es-ES" dirty="0" smtClean="0"/>
              <a:t>Esquema conceptual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23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019800" y="5959475"/>
            <a:ext cx="2927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chemeClr val="folHlink"/>
                </a:solidFill>
                <a:latin typeface="Lucida Console" pitchFamily="49" charset="0"/>
              </a:rPr>
              <a:t>Diagrama de Clases</a:t>
            </a: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77762"/>
              </p:ext>
            </p:extLst>
          </p:nvPr>
        </p:nvGraphicFramePr>
        <p:xfrm>
          <a:off x="-76200" y="593605"/>
          <a:ext cx="8124364" cy="6127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Visio" r:id="rId4" imgW="9685867" imgH="7281333" progId="Visio.Drawing.6">
                  <p:embed/>
                </p:oleObj>
              </mc:Choice>
              <mc:Fallback>
                <p:oleObj name="Visio" r:id="rId4" imgW="9685867" imgH="728133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593605"/>
                        <a:ext cx="8124364" cy="6127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653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Modelo de navegación (1)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600" y="1270000"/>
            <a:ext cx="8702040" cy="4978400"/>
          </a:xfrm>
        </p:spPr>
        <p:txBody>
          <a:bodyPr>
            <a:normAutofit fontScale="92500" lnSpcReduction="20000"/>
          </a:bodyPr>
          <a:lstStyle/>
          <a:p>
            <a:r>
              <a:rPr lang="es-ES" sz="2400" dirty="0"/>
              <a:t>Especificación de las características </a:t>
            </a:r>
            <a:r>
              <a:rPr lang="es-ES" sz="2400" dirty="0" err="1"/>
              <a:t>navegacionales</a:t>
            </a:r>
            <a:r>
              <a:rPr lang="es-ES" sz="2400" dirty="0"/>
              <a:t> de una aplicación </a:t>
            </a:r>
            <a:r>
              <a:rPr lang="es-ES" sz="2400" dirty="0" smtClean="0"/>
              <a:t>web</a:t>
            </a:r>
          </a:p>
          <a:p>
            <a:endParaRPr lang="es-ES" sz="2400" dirty="0"/>
          </a:p>
          <a:p>
            <a:r>
              <a:rPr lang="es-ES" sz="2400" dirty="0" smtClean="0"/>
              <a:t>Basado en un Modelo </a:t>
            </a:r>
            <a:r>
              <a:rPr lang="es-ES" sz="2400" dirty="0"/>
              <a:t>de Objetos y </a:t>
            </a:r>
            <a:r>
              <a:rPr lang="es-ES" sz="2400" dirty="0" smtClean="0"/>
              <a:t>en </a:t>
            </a:r>
            <a:r>
              <a:rPr lang="es-ES" sz="2400" dirty="0"/>
              <a:t>los requisitos de </a:t>
            </a:r>
            <a:r>
              <a:rPr lang="es-ES" sz="2400" dirty="0" smtClean="0"/>
              <a:t>navegación</a:t>
            </a:r>
          </a:p>
          <a:p>
            <a:endParaRPr lang="es-ES" sz="2400" dirty="0"/>
          </a:p>
          <a:p>
            <a:r>
              <a:rPr lang="es-ES" sz="2400" dirty="0"/>
              <a:t>Utiliza una notación basada en </a:t>
            </a:r>
            <a:r>
              <a:rPr lang="es-ES" sz="2400" dirty="0" smtClean="0"/>
              <a:t>UML</a:t>
            </a:r>
          </a:p>
          <a:p>
            <a:endParaRPr lang="es-ES" sz="2400" dirty="0"/>
          </a:p>
          <a:p>
            <a:r>
              <a:rPr lang="es-ES" sz="2400" dirty="0"/>
              <a:t>Se construye a partir de las primitivas de abstracción </a:t>
            </a:r>
            <a:r>
              <a:rPr lang="es-ES" sz="2400" dirty="0" err="1" smtClean="0"/>
              <a:t>navegacionales</a:t>
            </a:r>
            <a:endParaRPr lang="es-ES" sz="2400" dirty="0" smtClean="0"/>
          </a:p>
          <a:p>
            <a:endParaRPr lang="es-ES" sz="2400" dirty="0"/>
          </a:p>
          <a:p>
            <a:r>
              <a:rPr lang="es-ES" sz="2400" dirty="0" smtClean="0"/>
              <a:t>Integrado </a:t>
            </a:r>
            <a:r>
              <a:rPr lang="es-ES" sz="2400" dirty="0"/>
              <a:t>con las restantes vistas del esquema </a:t>
            </a:r>
            <a:r>
              <a:rPr lang="es-ES" sz="2400" dirty="0" smtClean="0"/>
              <a:t>conceptual</a:t>
            </a:r>
          </a:p>
          <a:p>
            <a:endParaRPr lang="es-ES" sz="2400" dirty="0"/>
          </a:p>
          <a:p>
            <a:r>
              <a:rPr lang="es-ES" sz="2400" dirty="0"/>
              <a:t>Define y estructura el acceso de los diferentes usuarios con el sistema, en función de su </a:t>
            </a:r>
            <a:r>
              <a:rPr lang="es-ES" sz="2400" dirty="0" smtClean="0"/>
              <a:t>objetivo</a:t>
            </a:r>
            <a:endParaRPr lang="es-ES" sz="24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24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5842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Modelo de navegación (2)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600" y="1270000"/>
            <a:ext cx="8702040" cy="4734560"/>
          </a:xfrm>
        </p:spPr>
        <p:txBody>
          <a:bodyPr>
            <a:normAutofit/>
          </a:bodyPr>
          <a:lstStyle/>
          <a:p>
            <a:r>
              <a:rPr lang="es-ES" sz="2400" dirty="0"/>
              <a:t>Construye un grafo </a:t>
            </a:r>
            <a:r>
              <a:rPr lang="es-ES" sz="2400" dirty="0" err="1"/>
              <a:t>navegacional</a:t>
            </a:r>
            <a:r>
              <a:rPr lang="es-ES" sz="2400" dirty="0"/>
              <a:t> asociado a cada usuario formado por</a:t>
            </a:r>
          </a:p>
          <a:p>
            <a:pPr lvl="1"/>
            <a:r>
              <a:rPr lang="es-ES" sz="2200" dirty="0"/>
              <a:t>Nodos</a:t>
            </a:r>
          </a:p>
          <a:p>
            <a:pPr lvl="2"/>
            <a:r>
              <a:rPr lang="es-ES" sz="1800" dirty="0"/>
              <a:t>Unidades de interacción que proporcionan acceso a datos y funcionalidad relevante para el usuario</a:t>
            </a:r>
          </a:p>
          <a:p>
            <a:pPr lvl="1"/>
            <a:r>
              <a:rPr lang="es-ES" sz="2200" dirty="0"/>
              <a:t>Enlaces</a:t>
            </a:r>
          </a:p>
          <a:p>
            <a:pPr lvl="1"/>
            <a:r>
              <a:rPr lang="es-ES" sz="2200" dirty="0"/>
              <a:t>Relación de alcance entre nodos para conseguir cierto objetivo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25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97856" y="4357370"/>
            <a:ext cx="5348288" cy="12003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_tradnl"/>
            </a:defPPr>
            <a:lvl1pPr algn="ctr">
              <a:defRPr sz="24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_tradnl" dirty="0">
                <a:solidFill>
                  <a:schemeClr val="tx1"/>
                </a:solidFill>
              </a:rPr>
              <a:t>Navegación es el cambio de nodo conceptual al activar un enlace </a:t>
            </a:r>
            <a:r>
              <a:rPr lang="es-ES_tradnl" dirty="0" err="1">
                <a:solidFill>
                  <a:schemeClr val="tx1"/>
                </a:solidFill>
              </a:rPr>
              <a:t>navegacional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89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Modelo de navegación (3)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26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4787900" y="2357438"/>
            <a:ext cx="3910013" cy="3430587"/>
            <a:chOff x="3016" y="1485"/>
            <a:chExt cx="2463" cy="2161"/>
          </a:xfrm>
        </p:grpSpPr>
        <p:graphicFrame>
          <p:nvGraphicFramePr>
            <p:cNvPr id="8" name="Object 4"/>
            <p:cNvGraphicFramePr>
              <a:graphicFrameLocks noChangeAspect="1"/>
            </p:cNvGraphicFramePr>
            <p:nvPr/>
          </p:nvGraphicFramePr>
          <p:xfrm>
            <a:off x="3016" y="1752"/>
            <a:ext cx="2463" cy="18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00" name="Visio" r:id="rId4" imgW="2760574" imgH="2119884" progId="Visio.Drawing.6">
                    <p:embed/>
                  </p:oleObj>
                </mc:Choice>
                <mc:Fallback>
                  <p:oleObj name="Visio" r:id="rId4" imgW="2760574" imgH="2119884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6" y="1752"/>
                          <a:ext cx="2463" cy="18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334" y="1485"/>
              <a:ext cx="11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s-ES" sz="2000" b="1">
                  <a:solidFill>
                    <a:schemeClr val="folHlink"/>
                  </a:solidFill>
                  <a:latin typeface="Lucida Console" pitchFamily="49" charset="0"/>
                </a:rPr>
                <a:t>Visibilidad</a:t>
              </a:r>
            </a:p>
          </p:txBody>
        </p:sp>
      </p:grp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631825" y="1700213"/>
            <a:ext cx="3913188" cy="4392612"/>
            <a:chOff x="398" y="1071"/>
            <a:chExt cx="2465" cy="2767"/>
          </a:xfrm>
        </p:grpSpPr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975" y="1071"/>
              <a:ext cx="1888" cy="2767"/>
              <a:chOff x="975" y="1071"/>
              <a:chExt cx="1888" cy="2767"/>
            </a:xfrm>
          </p:grpSpPr>
          <p:graphicFrame>
            <p:nvGraphicFramePr>
              <p:cNvPr id="15" name="Object 8"/>
              <p:cNvGraphicFramePr>
                <a:graphicFrameLocks noChangeAspect="1"/>
              </p:cNvGraphicFramePr>
              <p:nvPr/>
            </p:nvGraphicFramePr>
            <p:xfrm>
              <a:off x="975" y="1434"/>
              <a:ext cx="1445" cy="24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501" name="VISIO" r:id="rId6" imgW="1928165" imgH="3210458" progId="Visio.Drawing.6">
                      <p:embed/>
                    </p:oleObj>
                  </mc:Choice>
                  <mc:Fallback>
                    <p:oleObj name="VISIO" r:id="rId6" imgW="1928165" imgH="3210458" progId="Visio.Drawing.6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75" y="1434"/>
                            <a:ext cx="1445" cy="24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Rectangle 9"/>
              <p:cNvSpPr>
                <a:spLocks noChangeArrowheads="1"/>
              </p:cNvSpPr>
              <p:nvPr/>
            </p:nvSpPr>
            <p:spPr bwMode="auto">
              <a:xfrm>
                <a:off x="975" y="1071"/>
                <a:ext cx="188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s-ES" sz="2000" b="1">
                    <a:solidFill>
                      <a:schemeClr val="folHlink"/>
                    </a:solidFill>
                    <a:latin typeface="Lucida Console" pitchFamily="49" charset="0"/>
                  </a:rPr>
                  <a:t>Diagrama de</a:t>
                </a:r>
                <a:r>
                  <a:rPr lang="es-ES" sz="2000" b="1">
                    <a:latin typeface="Arial" charset="0"/>
                  </a:rPr>
                  <a:t> </a:t>
                </a:r>
                <a:r>
                  <a:rPr lang="es-ES" sz="2000" b="1">
                    <a:solidFill>
                      <a:schemeClr val="folHlink"/>
                    </a:solidFill>
                    <a:latin typeface="Lucida Console" pitchFamily="49" charset="0"/>
                  </a:rPr>
                  <a:t>Agentes</a:t>
                </a:r>
              </a:p>
            </p:txBody>
          </p:sp>
        </p:grp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398" y="1842"/>
              <a:ext cx="1128" cy="216"/>
              <a:chOff x="648" y="2256"/>
              <a:chExt cx="1128" cy="216"/>
            </a:xfrm>
          </p:grpSpPr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648" y="2256"/>
                <a:ext cx="655" cy="216"/>
              </a:xfrm>
              <a:prstGeom prst="rect">
                <a:avLst/>
              </a:prstGeom>
              <a:solidFill>
                <a:srgbClr val="FFFF99"/>
              </a:solidFill>
              <a:ln w="222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lIns="54000" rIns="540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/>
                <a:r>
                  <a:rPr lang="es-ES" sz="1500" b="1">
                    <a:latin typeface="Arial" charset="0"/>
                  </a:rPr>
                  <a:t>Agente</a:t>
                </a:r>
              </a:p>
            </p:txBody>
          </p:sp>
          <p:sp>
            <p:nvSpPr>
              <p:cNvPr id="14" name="Line 12"/>
              <p:cNvSpPr>
                <a:spLocks noChangeShapeType="1"/>
              </p:cNvSpPr>
              <p:nvPr/>
            </p:nvSpPr>
            <p:spPr bwMode="auto">
              <a:xfrm flipV="1">
                <a:off x="1296" y="2256"/>
                <a:ext cx="480" cy="96"/>
              </a:xfrm>
              <a:prstGeom prst="line">
                <a:avLst/>
              </a:prstGeom>
              <a:noFill/>
              <a:ln w="22225">
                <a:solidFill>
                  <a:srgbClr val="FF9900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387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Modelo de navegación (y 4)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0285" y="1393372"/>
            <a:ext cx="8577943" cy="4381786"/>
          </a:xfrm>
        </p:spPr>
        <p:txBody>
          <a:bodyPr>
            <a:normAutofit/>
          </a:bodyPr>
          <a:lstStyle/>
          <a:p>
            <a:r>
              <a:rPr lang="es-ES" sz="2000" dirty="0"/>
              <a:t>Primitivas de Abstracción Básicas</a:t>
            </a:r>
          </a:p>
          <a:p>
            <a:pPr lvl="1"/>
            <a:r>
              <a:rPr lang="es-ES" sz="1800" dirty="0"/>
              <a:t>Mapa </a:t>
            </a:r>
            <a:r>
              <a:rPr lang="es-ES" sz="1800" dirty="0" err="1"/>
              <a:t>Navegacional</a:t>
            </a:r>
            <a:endParaRPr lang="es-ES" sz="1800" dirty="0"/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1600" dirty="0"/>
              <a:t>	“Visión Global de una aplicación web según un perfil de usuario”</a:t>
            </a:r>
          </a:p>
          <a:p>
            <a:pPr lvl="1"/>
            <a:r>
              <a:rPr lang="es-ES" sz="1800" dirty="0"/>
              <a:t>Contexto de Navegación</a:t>
            </a:r>
          </a:p>
          <a:p>
            <a:pPr marL="0" indent="0">
              <a:buNone/>
            </a:pPr>
            <a:r>
              <a:rPr lang="es-ES" sz="2000" dirty="0"/>
              <a:t>	 	</a:t>
            </a:r>
            <a:r>
              <a:rPr lang="es-ES" sz="1600" dirty="0"/>
              <a:t>“Conjuntos de objetos que el usuario irá navegar”</a:t>
            </a:r>
          </a:p>
          <a:p>
            <a:pPr lvl="1"/>
            <a:r>
              <a:rPr lang="es-ES" sz="1800" dirty="0"/>
              <a:t>Vínculo de Navegación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	</a:t>
            </a:r>
            <a:r>
              <a:rPr lang="es-ES" sz="1600" dirty="0" smtClean="0"/>
              <a:t>“</a:t>
            </a:r>
            <a:r>
              <a:rPr lang="es-ES" sz="1600" dirty="0"/>
              <a:t>Indica la navegación entre contextos de navegación”</a:t>
            </a:r>
          </a:p>
          <a:p>
            <a:pPr lvl="1"/>
            <a:r>
              <a:rPr lang="es-ES" sz="1800" dirty="0"/>
              <a:t>Clase </a:t>
            </a:r>
            <a:r>
              <a:rPr lang="es-ES" sz="1800" dirty="0" err="1"/>
              <a:t>Navegacional</a:t>
            </a:r>
            <a:endParaRPr lang="es-ES" sz="1800" dirty="0"/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	</a:t>
            </a:r>
            <a:r>
              <a:rPr lang="es-ES" sz="1600" dirty="0" smtClean="0"/>
              <a:t>“</a:t>
            </a:r>
            <a:r>
              <a:rPr lang="es-ES" sz="1600" dirty="0"/>
              <a:t>Contenido de la información por el cual los usuarios navegarán”</a:t>
            </a:r>
          </a:p>
          <a:p>
            <a:pPr lvl="1"/>
            <a:r>
              <a:rPr lang="es-ES" sz="1800" dirty="0"/>
              <a:t>Relaciones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	</a:t>
            </a:r>
            <a:r>
              <a:rPr lang="es-ES" sz="1600" dirty="0" smtClean="0"/>
              <a:t>“</a:t>
            </a:r>
            <a:r>
              <a:rPr lang="es-ES" sz="1600" dirty="0"/>
              <a:t>Maneras de navegar para acceder al contenido de la información” </a:t>
            </a:r>
          </a:p>
          <a:p>
            <a:endParaRPr lang="es-ES" sz="2000" dirty="0"/>
          </a:p>
          <a:p>
            <a:endParaRPr lang="es-ES" sz="2000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27</a:t>
            </a:fld>
            <a:endParaRPr lang="es-ES_tradn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8629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Primitivas de </a:t>
            </a:r>
            <a:r>
              <a:rPr lang="es-ES_tradnl" dirty="0" smtClean="0"/>
              <a:t>abstracción</a:t>
            </a:r>
            <a:br>
              <a:rPr lang="es-ES_tradnl" dirty="0" smtClean="0"/>
            </a:br>
            <a:r>
              <a:rPr lang="es-ES_tradnl" dirty="0" smtClean="0"/>
              <a:t>Mapa </a:t>
            </a:r>
            <a:r>
              <a:rPr lang="es-ES_tradnl" dirty="0"/>
              <a:t>de </a:t>
            </a:r>
            <a:r>
              <a:rPr lang="es-ES_tradnl" dirty="0" smtClean="0"/>
              <a:t>navegación </a:t>
            </a:r>
            <a:r>
              <a:rPr lang="es-ES" dirty="0" smtClean="0"/>
              <a:t>(1)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55822"/>
            <a:ext cx="8229600" cy="4355432"/>
          </a:xfrm>
        </p:spPr>
        <p:txBody>
          <a:bodyPr>
            <a:noAutofit/>
          </a:bodyPr>
          <a:lstStyle/>
          <a:p>
            <a:r>
              <a:rPr lang="es-ES" sz="2000" dirty="0"/>
              <a:t>El Modelo de Navegación está compuesto por un conjunto de mapas de navegación</a:t>
            </a:r>
          </a:p>
          <a:p>
            <a:pPr lvl="1"/>
            <a:r>
              <a:rPr lang="es-ES" sz="1800" dirty="0"/>
              <a:t>Define el sitio web</a:t>
            </a:r>
          </a:p>
          <a:p>
            <a:endParaRPr lang="es-ES" sz="2000" dirty="0" smtClean="0"/>
          </a:p>
          <a:p>
            <a:r>
              <a:rPr lang="es-ES" sz="2000" dirty="0" smtClean="0"/>
              <a:t>Asociado </a:t>
            </a:r>
            <a:r>
              <a:rPr lang="es-ES" sz="2000" dirty="0"/>
              <a:t>a un agente del Modelo Conceptual</a:t>
            </a:r>
          </a:p>
          <a:p>
            <a:pPr lvl="1"/>
            <a:r>
              <a:rPr lang="es-ES" sz="1800" dirty="0"/>
              <a:t>Visión global del sistema para cada tipo de usuario</a:t>
            </a:r>
          </a:p>
          <a:p>
            <a:endParaRPr lang="es-ES" sz="2000" dirty="0" smtClean="0"/>
          </a:p>
          <a:p>
            <a:r>
              <a:rPr lang="es-ES" sz="2000" dirty="0" smtClean="0"/>
              <a:t>Grafo </a:t>
            </a:r>
            <a:r>
              <a:rPr lang="es-ES" sz="2000" dirty="0" err="1"/>
              <a:t>Navegacional</a:t>
            </a:r>
            <a:r>
              <a:rPr lang="es-ES" sz="2000" dirty="0"/>
              <a:t> formado por</a:t>
            </a:r>
          </a:p>
          <a:p>
            <a:pPr lvl="1"/>
            <a:r>
              <a:rPr lang="es-ES" sz="1800" dirty="0"/>
              <a:t>Contextos de Navegación (nodos)</a:t>
            </a:r>
          </a:p>
          <a:p>
            <a:pPr lvl="1"/>
            <a:r>
              <a:rPr lang="es-ES" sz="1800" dirty="0"/>
              <a:t>Vínculos </a:t>
            </a:r>
            <a:r>
              <a:rPr lang="es-ES" sz="1800" dirty="0" err="1"/>
              <a:t>Navegacionales</a:t>
            </a:r>
            <a:r>
              <a:rPr lang="es-ES" sz="1800" dirty="0"/>
              <a:t> (arcos)</a:t>
            </a:r>
          </a:p>
          <a:p>
            <a:endParaRPr lang="es-ES" sz="20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28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426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Primitivas de </a:t>
            </a:r>
            <a:r>
              <a:rPr lang="es-ES_tradnl" dirty="0" smtClean="0"/>
              <a:t>abstracción</a:t>
            </a:r>
            <a:br>
              <a:rPr lang="es-ES_tradnl" dirty="0" smtClean="0"/>
            </a:br>
            <a:r>
              <a:rPr lang="es-ES_tradnl" dirty="0" smtClean="0"/>
              <a:t>Mapa </a:t>
            </a:r>
            <a:r>
              <a:rPr lang="es-ES_tradnl" dirty="0"/>
              <a:t>de </a:t>
            </a:r>
            <a:r>
              <a:rPr lang="es-ES_tradnl" dirty="0" smtClean="0"/>
              <a:t>navegación </a:t>
            </a:r>
            <a:r>
              <a:rPr lang="es-ES" dirty="0" smtClean="0"/>
              <a:t>(2)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29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4" y="1989137"/>
            <a:ext cx="8607431" cy="305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70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4932487"/>
            <a:ext cx="7772400" cy="1362075"/>
          </a:xfrm>
        </p:spPr>
        <p:txBody>
          <a:bodyPr/>
          <a:lstStyle/>
          <a:p>
            <a:pPr algn="r"/>
            <a:r>
              <a:rPr lang="es-ES" dirty="0" smtClean="0"/>
              <a:t>1. Introducción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3</a:t>
            </a:fld>
            <a:endParaRPr lang="es-ES_tradnl"/>
          </a:p>
        </p:txBody>
      </p:sp>
      <p:sp>
        <p:nvSpPr>
          <p:cNvPr id="8" name="7 CuadroTexto"/>
          <p:cNvSpPr txBox="1"/>
          <p:nvPr/>
        </p:nvSpPr>
        <p:spPr>
          <a:xfrm rot="283659">
            <a:off x="1088816" y="3405590"/>
            <a:ext cx="1957587" cy="40011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dkEdge">
            <a:bevelT w="203200" h="50800" prst="softRound"/>
          </a:sp3d>
        </p:spPr>
        <p:txBody>
          <a:bodyPr wrap="none" rtlCol="0">
            <a:spAutoFit/>
          </a:bodyPr>
          <a:lstStyle/>
          <a:p>
            <a:r>
              <a:rPr lang="es-ES" sz="1000" dirty="0"/>
              <a:t>001-Introduction </a:t>
            </a:r>
            <a:r>
              <a:rPr lang="es-ES" sz="1000" dirty="0" err="1" smtClean="0"/>
              <a:t>by</a:t>
            </a:r>
            <a:r>
              <a:rPr lang="es-ES" sz="1000" dirty="0" smtClean="0"/>
              <a:t> </a:t>
            </a:r>
            <a:r>
              <a:rPr lang="es-ES" sz="1000" dirty="0"/>
              <a:t>~</a:t>
            </a:r>
            <a:r>
              <a:rPr lang="es-ES" sz="1000" dirty="0" err="1" smtClean="0"/>
              <a:t>theumbrella</a:t>
            </a:r>
            <a:endParaRPr lang="es-ES" sz="1000" dirty="0" smtClean="0"/>
          </a:p>
          <a:p>
            <a:r>
              <a:rPr lang="es-ES" sz="1000" dirty="0" smtClean="0">
                <a:hlinkClick r:id="rId3"/>
              </a:rPr>
              <a:t>http://www.deviantart.com</a:t>
            </a:r>
            <a:r>
              <a:rPr lang="es-ES" sz="1000" dirty="0" smtClean="0"/>
              <a:t> </a:t>
            </a:r>
            <a:endParaRPr lang="es-ES" sz="1000" dirty="0"/>
          </a:p>
        </p:txBody>
      </p:sp>
      <p:pic>
        <p:nvPicPr>
          <p:cNvPr id="1026" name="Picture 2" descr="http://fc02.deviantart.net/fs24/f/2008/014/1/7/001_Introduction__by_theumbrel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27" y="635742"/>
            <a:ext cx="8382000" cy="3324226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dkEdge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Primitivas de </a:t>
            </a:r>
            <a:r>
              <a:rPr lang="es-ES_tradnl" dirty="0" smtClean="0"/>
              <a:t>abstracción</a:t>
            </a:r>
            <a:br>
              <a:rPr lang="es-ES_tradnl" dirty="0" smtClean="0"/>
            </a:br>
            <a:r>
              <a:rPr lang="es-ES_tradnl" dirty="0" smtClean="0"/>
              <a:t>Mapa </a:t>
            </a:r>
            <a:r>
              <a:rPr lang="es-ES_tradnl" dirty="0"/>
              <a:t>de </a:t>
            </a:r>
            <a:r>
              <a:rPr lang="es-ES_tradnl" dirty="0" smtClean="0"/>
              <a:t>navegación </a:t>
            </a:r>
            <a:r>
              <a:rPr lang="es-ES" dirty="0" smtClean="0"/>
              <a:t>(y 3)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30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212533" y="1787526"/>
            <a:ext cx="7508875" cy="3941762"/>
            <a:chOff x="975" y="1167"/>
            <a:chExt cx="4730" cy="2483"/>
          </a:xfrm>
        </p:grpSpPr>
        <p:graphicFrame>
          <p:nvGraphicFramePr>
            <p:cNvPr id="8" name="Object 4"/>
            <p:cNvGraphicFramePr>
              <a:graphicFrameLocks noChangeAspect="1"/>
            </p:cNvGraphicFramePr>
            <p:nvPr/>
          </p:nvGraphicFramePr>
          <p:xfrm>
            <a:off x="988" y="1186"/>
            <a:ext cx="4717" cy="2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1" name="Visio" r:id="rId4" imgW="6636410" imgH="3454603" progId="Visio.Drawing.6">
                    <p:embed/>
                  </p:oleObj>
                </mc:Choice>
                <mc:Fallback>
                  <p:oleObj name="Visio" r:id="rId4" imgW="6636410" imgH="3454603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8" y="1186"/>
                          <a:ext cx="4717" cy="2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975" y="1167"/>
              <a:ext cx="17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s-ES" sz="2000" b="1">
                  <a:solidFill>
                    <a:schemeClr val="folHlink"/>
                  </a:solidFill>
                  <a:latin typeface="Lucida Console" pitchFamily="49" charset="0"/>
                </a:rPr>
                <a:t>Mapa Navegacional</a:t>
              </a:r>
            </a:p>
          </p:txBody>
        </p:sp>
      </p:grp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9208" y="4300538"/>
            <a:ext cx="2087562" cy="1601788"/>
            <a:chOff x="217" y="2750"/>
            <a:chExt cx="1315" cy="1009"/>
          </a:xfrm>
        </p:grpSpPr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17" y="3399"/>
              <a:ext cx="1056" cy="360"/>
            </a:xfrm>
            <a:prstGeom prst="rect">
              <a:avLst/>
            </a:prstGeom>
            <a:solidFill>
              <a:srgbClr val="FFFF99"/>
            </a:solidFill>
            <a:ln w="22225">
              <a:solidFill>
                <a:srgbClr val="FF9900"/>
              </a:solidFill>
              <a:miter lim="800000"/>
              <a:headEnd/>
              <a:tailEnd/>
            </a:ln>
          </p:spPr>
          <p:txBody>
            <a:bodyPr lIns="54000" rIns="54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es-ES" sz="1500" b="1">
                  <a:latin typeface="Arial" charset="0"/>
                </a:rPr>
                <a:t>Contextos de </a:t>
              </a:r>
            </a:p>
            <a:p>
              <a:pPr algn="ctr" eaLnBrk="1" hangingPunct="1"/>
              <a:r>
                <a:rPr lang="es-ES" sz="1500" b="1">
                  <a:latin typeface="Arial" charset="0"/>
                </a:rPr>
                <a:t>Navegación</a:t>
              </a: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V="1">
              <a:off x="308" y="2750"/>
              <a:ext cx="725" cy="646"/>
            </a:xfrm>
            <a:prstGeom prst="line">
              <a:avLst/>
            </a:prstGeom>
            <a:noFill/>
            <a:ln w="22225">
              <a:solidFill>
                <a:srgbClr val="FF99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V="1">
              <a:off x="1260" y="3521"/>
              <a:ext cx="272" cy="45"/>
            </a:xfrm>
            <a:prstGeom prst="line">
              <a:avLst/>
            </a:prstGeom>
            <a:noFill/>
            <a:ln w="22225">
              <a:solidFill>
                <a:srgbClr val="FF99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2385695" y="4659313"/>
            <a:ext cx="2378075" cy="1512888"/>
            <a:chOff x="1714" y="2976"/>
            <a:chExt cx="1498" cy="953"/>
          </a:xfrm>
        </p:grpSpPr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1714" y="3721"/>
              <a:ext cx="1498" cy="20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lIns="54000" rIns="54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es-ES" sz="1500" b="1">
                  <a:latin typeface="Arial" charset="0"/>
                  <a:cs typeface="Arial" charset="0"/>
                </a:rPr>
                <a:t>Enlace de Navegación</a:t>
              </a: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V="1">
              <a:off x="2485" y="2976"/>
              <a:ext cx="544" cy="726"/>
            </a:xfrm>
            <a:prstGeom prst="line">
              <a:avLst/>
            </a:prstGeom>
            <a:noFill/>
            <a:ln w="22225">
              <a:solidFill>
                <a:srgbClr val="FF99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7210108" y="1924051"/>
            <a:ext cx="1655762" cy="719137"/>
            <a:chOff x="4753" y="1253"/>
            <a:chExt cx="1043" cy="453"/>
          </a:xfrm>
        </p:grpSpPr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4753" y="1253"/>
              <a:ext cx="1043" cy="20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lIns="54000" rIns="54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es-ES" sz="1500" b="1">
                  <a:latin typeface="Arial" charset="0"/>
                  <a:cs typeface="Arial" charset="0"/>
                </a:rPr>
                <a:t>Cambio de Rol</a:t>
              </a: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5070" y="1480"/>
              <a:ext cx="91" cy="226"/>
            </a:xfrm>
            <a:prstGeom prst="line">
              <a:avLst/>
            </a:prstGeom>
            <a:noFill/>
            <a:ln w="22225">
              <a:solidFill>
                <a:srgbClr val="FF99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04689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Primitivas de </a:t>
            </a:r>
            <a:r>
              <a:rPr lang="es-ES_tradnl" dirty="0" smtClean="0"/>
              <a:t>abstracción </a:t>
            </a:r>
            <a:r>
              <a:rPr lang="es-ES_tradnl" dirty="0"/>
              <a:t>Contexto </a:t>
            </a:r>
            <a:r>
              <a:rPr lang="es-ES_tradnl" dirty="0" err="1"/>
              <a:t>Navegacional</a:t>
            </a:r>
            <a:r>
              <a:rPr lang="es-ES_tradnl" dirty="0"/>
              <a:t> </a:t>
            </a:r>
            <a:r>
              <a:rPr lang="es-ES_tradnl" dirty="0" smtClean="0"/>
              <a:t>(1)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9080" y="1417320"/>
            <a:ext cx="8595360" cy="4587240"/>
          </a:xfrm>
        </p:spPr>
        <p:txBody>
          <a:bodyPr>
            <a:normAutofit fontScale="92500" lnSpcReduction="10000"/>
          </a:bodyPr>
          <a:lstStyle/>
          <a:p>
            <a:r>
              <a:rPr lang="es-ES" sz="2000" dirty="0"/>
              <a:t>Unidad de Interacción Abstracta básica con el usuario</a:t>
            </a:r>
          </a:p>
          <a:p>
            <a:endParaRPr lang="es-ES" sz="2000" dirty="0" smtClean="0"/>
          </a:p>
          <a:p>
            <a:r>
              <a:rPr lang="es-ES" sz="2000" dirty="0" smtClean="0"/>
              <a:t>Representa </a:t>
            </a:r>
            <a:r>
              <a:rPr lang="es-ES" sz="2000" dirty="0"/>
              <a:t>una vista parcial del sistema adecuada para una determinada actividad</a:t>
            </a:r>
          </a:p>
          <a:p>
            <a:endParaRPr lang="es-ES" sz="2000" dirty="0" smtClean="0"/>
          </a:p>
          <a:p>
            <a:r>
              <a:rPr lang="es-ES" sz="2000" dirty="0" smtClean="0"/>
              <a:t>Proporciona </a:t>
            </a:r>
            <a:r>
              <a:rPr lang="es-ES" sz="2000" dirty="0"/>
              <a:t>acceso a datos y funcionalidad asociados con el usuario propietario del mapa</a:t>
            </a:r>
          </a:p>
          <a:p>
            <a:endParaRPr lang="es-ES" sz="2000" dirty="0" smtClean="0"/>
          </a:p>
          <a:p>
            <a:r>
              <a:rPr lang="es-ES" sz="2000" dirty="0" smtClean="0"/>
              <a:t>Está </a:t>
            </a:r>
            <a:r>
              <a:rPr lang="es-ES" sz="2000" dirty="0"/>
              <a:t>compuesto por</a:t>
            </a:r>
          </a:p>
          <a:p>
            <a:pPr lvl="1"/>
            <a:r>
              <a:rPr lang="es-ES" sz="1800" dirty="0"/>
              <a:t>Clases </a:t>
            </a:r>
            <a:r>
              <a:rPr lang="es-ES" sz="1800" dirty="0" err="1"/>
              <a:t>navegacionales</a:t>
            </a:r>
            <a:r>
              <a:rPr lang="es-ES" sz="1800" dirty="0"/>
              <a:t>: Recuperan información del sistema </a:t>
            </a:r>
          </a:p>
          <a:p>
            <a:pPr lvl="1"/>
            <a:r>
              <a:rPr lang="es-ES" sz="1800" dirty="0"/>
              <a:t>Relaciones </a:t>
            </a:r>
            <a:r>
              <a:rPr lang="es-ES" sz="1800" dirty="0" err="1"/>
              <a:t>navegacionales</a:t>
            </a:r>
            <a:r>
              <a:rPr lang="es-ES" sz="1800" dirty="0"/>
              <a:t>: Complementan la información de las clases </a:t>
            </a:r>
            <a:r>
              <a:rPr lang="es-ES" sz="1800" dirty="0" err="1"/>
              <a:t>navegacionales</a:t>
            </a:r>
            <a:endParaRPr lang="es-ES" sz="1800" dirty="0"/>
          </a:p>
          <a:p>
            <a:endParaRPr lang="es-ES" sz="2000" dirty="0" smtClean="0"/>
          </a:p>
          <a:p>
            <a:r>
              <a:rPr lang="es-ES" sz="2000" dirty="0" smtClean="0"/>
              <a:t>Gráficamente </a:t>
            </a:r>
            <a:r>
              <a:rPr lang="es-ES" sz="2000" dirty="0"/>
              <a:t>es un paquete UML estereotipado con la palabra reservada «</a:t>
            </a:r>
            <a:r>
              <a:rPr lang="es-ES" sz="2000" dirty="0" err="1"/>
              <a:t>context</a:t>
            </a:r>
            <a:r>
              <a:rPr lang="es-ES" sz="2000" dirty="0"/>
              <a:t>»</a:t>
            </a:r>
          </a:p>
          <a:p>
            <a:endParaRPr lang="es-ES" sz="20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31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4290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Primitivas de abstracción Contexto </a:t>
            </a:r>
            <a:r>
              <a:rPr lang="es-ES_tradnl" dirty="0" err="1" smtClean="0"/>
              <a:t>Navegacional</a:t>
            </a:r>
            <a:r>
              <a:rPr lang="es-ES_tradnl" dirty="0" smtClean="0"/>
              <a:t> (2)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32</a:t>
            </a:fld>
            <a:endParaRPr lang="es-ES_tradnl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70163" y="2603500"/>
            <a:ext cx="931862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30375" y="2116138"/>
            <a:ext cx="1219200" cy="2730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730375" y="2116138"/>
            <a:ext cx="5029200" cy="3276600"/>
            <a:chOff x="1968" y="1968"/>
            <a:chExt cx="2640" cy="1728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968" y="2112"/>
              <a:ext cx="2640" cy="1584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99003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968" y="1968"/>
              <a:ext cx="624" cy="144"/>
            </a:xfrm>
            <a:prstGeom prst="rect">
              <a:avLst/>
            </a:prstGeom>
            <a:noFill/>
            <a:ln w="12700">
              <a:solidFill>
                <a:srgbClr val="9900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>
                <a:latin typeface="Times New Roman" pitchFamily="18" charset="0"/>
              </a:endParaRPr>
            </a:p>
          </p:txBody>
        </p:sp>
      </p:grp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016375" y="2665413"/>
            <a:ext cx="620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600" b="1">
                <a:solidFill>
                  <a:srgbClr val="000000"/>
                </a:solidFill>
                <a:latin typeface="Arial" charset="0"/>
              </a:rPr>
              <a:t>Libros</a:t>
            </a:r>
            <a:endParaRPr lang="es-ES" sz="1600" b="1">
              <a:latin typeface="Times New Roman" pitchFamily="18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711575" y="2420938"/>
            <a:ext cx="1355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600" b="1">
                <a:solidFill>
                  <a:srgbClr val="000000"/>
                </a:solidFill>
                <a:latin typeface="Arial" charset="0"/>
              </a:rPr>
              <a:t>&lt;&lt;Contexto&gt;&gt;</a:t>
            </a:r>
            <a:endParaRPr lang="es-ES" sz="1600" b="1">
              <a:latin typeface="Times New Roman" pitchFamily="18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3863975" y="3560763"/>
            <a:ext cx="1098550" cy="4762"/>
          </a:xfrm>
          <a:prstGeom prst="line">
            <a:avLst/>
          </a:prstGeom>
          <a:noFill/>
          <a:ln w="22225">
            <a:solidFill>
              <a:srgbClr val="990033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3082925" y="4068763"/>
            <a:ext cx="0" cy="381000"/>
          </a:xfrm>
          <a:prstGeom prst="line">
            <a:avLst/>
          </a:prstGeom>
          <a:noFill/>
          <a:ln w="22225">
            <a:solidFill>
              <a:srgbClr val="9900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4930775" y="3078163"/>
            <a:ext cx="1524000" cy="866775"/>
            <a:chOff x="3504" y="2382"/>
            <a:chExt cx="960" cy="546"/>
          </a:xfrm>
        </p:grpSpPr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504" y="2832"/>
              <a:ext cx="960" cy="96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rgbClr val="800000"/>
              </a:solidFill>
              <a:miter lim="800000"/>
              <a:headEnd type="none" w="sm" len="sm"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" sz="1800">
                <a:latin typeface="Arial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504" y="2382"/>
              <a:ext cx="960" cy="25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rgbClr val="800000"/>
              </a:solidFill>
              <a:miter lim="800000"/>
              <a:headEnd type="none" w="sm" len="sm"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s-ES" sz="1400">
                  <a:latin typeface="Arial" charset="0"/>
                </a:rPr>
                <a:t>&lt;&lt;view&gt;&gt;</a:t>
              </a:r>
            </a:p>
            <a:p>
              <a:pPr algn="ctr" eaLnBrk="0" hangingPunct="0"/>
              <a:r>
                <a:rPr lang="es-ES" sz="1400">
                  <a:latin typeface="Arial" charset="0"/>
                </a:rPr>
                <a:t>Revisión</a:t>
              </a: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504" y="2640"/>
              <a:ext cx="960" cy="240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rgbClr val="800000"/>
              </a:solidFill>
              <a:miter lim="800000"/>
              <a:headEnd type="none" w="sm" len="sm"/>
              <a:tailEnd/>
            </a:ln>
          </p:spPr>
          <p:txBody>
            <a:bodyPr wrap="none" anchor="ctr"/>
            <a:lstStyle/>
            <a:p>
              <a:pPr eaLnBrk="0" hangingPunct="0">
                <a:lnSpc>
                  <a:spcPct val="70000"/>
                </a:lnSpc>
              </a:pPr>
              <a:r>
                <a:rPr lang="es-ES" sz="1300">
                  <a:latin typeface="Arial" charset="0"/>
                </a:rPr>
                <a:t>descripción</a:t>
              </a:r>
            </a:p>
            <a:p>
              <a:pPr eaLnBrk="0" hangingPunct="0">
                <a:lnSpc>
                  <a:spcPct val="70000"/>
                </a:lnSpc>
              </a:pPr>
              <a:endParaRPr lang="es-ES" sz="1200">
                <a:latin typeface="Arial" charset="0"/>
              </a:endParaRPr>
            </a:p>
          </p:txBody>
        </p:sp>
      </p:grpSp>
      <p:grpSp>
        <p:nvGrpSpPr>
          <p:cNvPr id="19" name="Group 16"/>
          <p:cNvGrpSpPr>
            <a:grpSpLocks/>
          </p:cNvGrpSpPr>
          <p:nvPr/>
        </p:nvGrpSpPr>
        <p:grpSpPr bwMode="auto">
          <a:xfrm>
            <a:off x="2320925" y="4416425"/>
            <a:ext cx="1543050" cy="823913"/>
            <a:chOff x="1488" y="3243"/>
            <a:chExt cx="972" cy="519"/>
          </a:xfrm>
        </p:grpSpPr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1499" y="3263"/>
              <a:ext cx="961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rgbClr val="993300"/>
              </a:solidFill>
              <a:miter lim="800000"/>
              <a:headEnd type="none" w="sm" len="sm"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" sz="1600">
                <a:latin typeface="Arial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1499" y="3541"/>
              <a:ext cx="961" cy="173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rgbClr val="993300"/>
              </a:solidFill>
              <a:miter lim="800000"/>
              <a:headEnd type="none" w="sm" len="sm"/>
              <a:tailEnd/>
            </a:ln>
          </p:spPr>
          <p:txBody>
            <a:bodyPr wrap="none" anchor="ctr"/>
            <a:lstStyle/>
            <a:p>
              <a:pPr eaLnBrk="0" hangingPunct="0"/>
              <a:endParaRPr lang="es-ES" sz="1600">
                <a:latin typeface="Arial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1499" y="3695"/>
              <a:ext cx="961" cy="67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rgbClr val="993300"/>
              </a:solidFill>
              <a:miter lim="800000"/>
              <a:headEnd type="none" w="sm" len="sm"/>
              <a:tailEnd/>
            </a:ln>
          </p:spPr>
          <p:txBody>
            <a:bodyPr wrap="none" anchor="ctr"/>
            <a:lstStyle/>
            <a:p>
              <a:pPr eaLnBrk="0" hangingPunct="0"/>
              <a:endParaRPr lang="es-ES" sz="1600">
                <a:latin typeface="Arial" charset="0"/>
              </a:endParaRP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1673" y="3243"/>
              <a:ext cx="60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s-ES" sz="1400">
                  <a:latin typeface="Arial" charset="0"/>
                </a:rPr>
                <a:t>&lt;&lt;view&gt;&gt;</a:t>
              </a:r>
              <a:br>
                <a:rPr lang="es-ES" sz="1400">
                  <a:latin typeface="Arial" charset="0"/>
                </a:rPr>
              </a:br>
              <a:r>
                <a:rPr lang="es-ES" sz="1400">
                  <a:latin typeface="Arial" charset="0"/>
                </a:rPr>
                <a:t>Autor</a:t>
              </a: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1488" y="3534"/>
              <a:ext cx="528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s-ES" sz="1300">
                  <a:latin typeface="Arial" charset="0"/>
                </a:rPr>
                <a:t>nombre</a:t>
              </a:r>
            </a:p>
          </p:txBody>
        </p:sp>
      </p:grpSp>
      <p:grpSp>
        <p:nvGrpSpPr>
          <p:cNvPr id="25" name="Group 22"/>
          <p:cNvGrpSpPr>
            <a:grpSpLocks/>
          </p:cNvGrpSpPr>
          <p:nvPr/>
        </p:nvGrpSpPr>
        <p:grpSpPr bwMode="auto">
          <a:xfrm>
            <a:off x="2339975" y="3030538"/>
            <a:ext cx="1524000" cy="1066800"/>
            <a:chOff x="1248" y="2290"/>
            <a:chExt cx="960" cy="672"/>
          </a:xfrm>
        </p:grpSpPr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1248" y="2722"/>
              <a:ext cx="960" cy="192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rgbClr val="800000"/>
              </a:solidFill>
              <a:miter lim="800000"/>
              <a:headEnd type="none" w="sm" len="sm"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" sz="1800">
                <a:latin typeface="Arial" charset="0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1248" y="2290"/>
              <a:ext cx="960" cy="240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rgbClr val="800000"/>
              </a:solidFill>
              <a:miter lim="800000"/>
              <a:headEnd type="none" w="sm" len="sm"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s-ES" sz="1400">
                  <a:latin typeface="Arial" charset="0"/>
                </a:rPr>
                <a:t>&lt;&lt;view&gt;&gt;</a:t>
              </a:r>
            </a:p>
            <a:p>
              <a:pPr algn="ctr" eaLnBrk="0" hangingPunct="0"/>
              <a:r>
                <a:rPr lang="es-ES" sz="1400">
                  <a:latin typeface="Arial" charset="0"/>
                </a:rPr>
                <a:t>Libro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1248" y="2530"/>
              <a:ext cx="960" cy="204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rgbClr val="800000"/>
              </a:solidFill>
              <a:miter lim="800000"/>
              <a:headEnd type="none" w="sm" len="sm"/>
              <a:tailEnd/>
            </a:ln>
          </p:spPr>
          <p:txBody>
            <a:bodyPr wrap="none" anchor="ctr"/>
            <a:lstStyle/>
            <a:p>
              <a:pPr eaLnBrk="0" hangingPunct="0">
                <a:lnSpc>
                  <a:spcPct val="80000"/>
                </a:lnSpc>
              </a:pPr>
              <a:r>
                <a:rPr lang="es-ES" sz="1300">
                  <a:latin typeface="Arial" charset="0"/>
                </a:rPr>
                <a:t>titulo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s-ES" sz="1300">
                  <a:latin typeface="Arial" charset="0"/>
                </a:rPr>
                <a:t>ISBN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1248" y="2722"/>
              <a:ext cx="960" cy="240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rgbClr val="800000"/>
              </a:solidFill>
              <a:miter lim="800000"/>
              <a:headEnd type="none" w="sm" len="sm"/>
              <a:tailEnd/>
            </a:ln>
          </p:spPr>
          <p:txBody>
            <a:bodyPr wrap="none" anchor="ctr"/>
            <a:lstStyle/>
            <a:p>
              <a:pPr eaLnBrk="0" hangingPunct="0">
                <a:lnSpc>
                  <a:spcPct val="80000"/>
                </a:lnSpc>
              </a:pPr>
              <a:r>
                <a:rPr lang="es-ES" sz="1300">
                  <a:latin typeface="Arial" charset="0"/>
                </a:rPr>
                <a:t>crear</a:t>
              </a:r>
              <a:r>
                <a:rPr lang="es-ES" sz="1200">
                  <a:latin typeface="Arial" charset="0"/>
                </a:rPr>
                <a:t>()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s-ES" sz="1300">
                  <a:latin typeface="Arial" charset="0"/>
                </a:rPr>
                <a:t>borrar</a:t>
              </a:r>
              <a:r>
                <a:rPr lang="es-ES" sz="1200">
                  <a:latin typeface="Arial" charset="0"/>
                </a:rPr>
                <a:t>()</a:t>
              </a:r>
            </a:p>
          </p:txBody>
        </p:sp>
      </p:grpSp>
      <p:grpSp>
        <p:nvGrpSpPr>
          <p:cNvPr id="30" name="Group 27"/>
          <p:cNvGrpSpPr>
            <a:grpSpLocks/>
          </p:cNvGrpSpPr>
          <p:nvPr/>
        </p:nvGrpSpPr>
        <p:grpSpPr bwMode="auto">
          <a:xfrm>
            <a:off x="663575" y="2519363"/>
            <a:ext cx="3340100" cy="1806575"/>
            <a:chOff x="192" y="1968"/>
            <a:chExt cx="2104" cy="1138"/>
          </a:xfrm>
        </p:grpSpPr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192" y="1968"/>
              <a:ext cx="1248" cy="20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lIns="54000" rIns="54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es-ES" sz="1500" b="1">
                  <a:latin typeface="Arial" charset="0"/>
                  <a:cs typeface="Arial" charset="0"/>
                </a:rPr>
                <a:t>clase directora</a:t>
              </a:r>
            </a:p>
          </p:txBody>
        </p:sp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1144" y="2146"/>
              <a:ext cx="1152" cy="960"/>
            </a:xfrm>
            <a:prstGeom prst="ellipse">
              <a:avLst/>
            </a:prstGeom>
            <a:noFill/>
            <a:ln w="222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3" name="Group 30"/>
          <p:cNvGrpSpPr>
            <a:grpSpLocks/>
          </p:cNvGrpSpPr>
          <p:nvPr/>
        </p:nvGrpSpPr>
        <p:grpSpPr bwMode="auto">
          <a:xfrm>
            <a:off x="2187575" y="2954338"/>
            <a:ext cx="6248400" cy="2362200"/>
            <a:chOff x="1152" y="2242"/>
            <a:chExt cx="3936" cy="1488"/>
          </a:xfrm>
        </p:grpSpPr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3504" y="2928"/>
              <a:ext cx="1584" cy="20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lIns="54000" rIns="54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es-ES" sz="1500" b="1">
                  <a:latin typeface="Arial" charset="0"/>
                  <a:cs typeface="Arial" charset="0"/>
                </a:rPr>
                <a:t>clases complementarias</a:t>
              </a:r>
            </a:p>
          </p:txBody>
        </p:sp>
        <p:sp>
          <p:nvSpPr>
            <p:cNvPr id="35" name="Oval 32"/>
            <p:cNvSpPr>
              <a:spLocks noChangeArrowheads="1"/>
            </p:cNvSpPr>
            <p:nvPr/>
          </p:nvSpPr>
          <p:spPr bwMode="auto">
            <a:xfrm>
              <a:off x="1152" y="3106"/>
              <a:ext cx="1152" cy="624"/>
            </a:xfrm>
            <a:prstGeom prst="ellipse">
              <a:avLst/>
            </a:prstGeom>
            <a:noFill/>
            <a:ln w="222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2784" y="2242"/>
              <a:ext cx="1104" cy="672"/>
            </a:xfrm>
            <a:prstGeom prst="ellipse">
              <a:avLst/>
            </a:prstGeom>
            <a:noFill/>
            <a:ln w="222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7" name="Group 34"/>
          <p:cNvGrpSpPr>
            <a:grpSpLocks/>
          </p:cNvGrpSpPr>
          <p:nvPr/>
        </p:nvGrpSpPr>
        <p:grpSpPr bwMode="auto">
          <a:xfrm>
            <a:off x="3101975" y="3578225"/>
            <a:ext cx="2819400" cy="1397000"/>
            <a:chOff x="1728" y="2688"/>
            <a:chExt cx="1776" cy="880"/>
          </a:xfrm>
        </p:grpSpPr>
        <p:sp>
          <p:nvSpPr>
            <p:cNvPr id="38" name="Text Box 35"/>
            <p:cNvSpPr txBox="1">
              <a:spLocks noChangeArrowheads="1"/>
            </p:cNvSpPr>
            <p:nvPr/>
          </p:nvSpPr>
          <p:spPr bwMode="auto">
            <a:xfrm>
              <a:off x="2640" y="3360"/>
              <a:ext cx="864" cy="20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lIns="54000" rIns="54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es-ES" sz="1500" b="1">
                  <a:latin typeface="Arial" charset="0"/>
                  <a:cs typeface="Arial" charset="0"/>
                </a:rPr>
                <a:t>relaciones</a:t>
              </a:r>
              <a:endParaRPr lang="es-ES" sz="1500">
                <a:latin typeface="Arial" charset="0"/>
                <a:cs typeface="Arial" charset="0"/>
              </a:endParaRPr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 flipH="1" flipV="1">
              <a:off x="2592" y="2688"/>
              <a:ext cx="384" cy="672"/>
            </a:xfrm>
            <a:prstGeom prst="line">
              <a:avLst/>
            </a:prstGeom>
            <a:noFill/>
            <a:ln w="22225">
              <a:solidFill>
                <a:srgbClr val="FF99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 flipH="1" flipV="1">
              <a:off x="1728" y="3072"/>
              <a:ext cx="1248" cy="288"/>
            </a:xfrm>
            <a:prstGeom prst="line">
              <a:avLst/>
            </a:prstGeom>
            <a:noFill/>
            <a:ln w="22225">
              <a:solidFill>
                <a:srgbClr val="FF99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1" name="Group 38"/>
          <p:cNvGrpSpPr>
            <a:grpSpLocks/>
          </p:cNvGrpSpPr>
          <p:nvPr/>
        </p:nvGrpSpPr>
        <p:grpSpPr bwMode="auto">
          <a:xfrm>
            <a:off x="3863975" y="2497138"/>
            <a:ext cx="4038600" cy="609600"/>
            <a:chOff x="2208" y="2016"/>
            <a:chExt cx="2544" cy="384"/>
          </a:xfrm>
        </p:grpSpPr>
        <p:sp>
          <p:nvSpPr>
            <p:cNvPr id="42" name="Text Box 39"/>
            <p:cNvSpPr txBox="1">
              <a:spLocks noChangeArrowheads="1"/>
            </p:cNvSpPr>
            <p:nvPr/>
          </p:nvSpPr>
          <p:spPr bwMode="auto">
            <a:xfrm>
              <a:off x="3264" y="2016"/>
              <a:ext cx="1488" cy="216"/>
            </a:xfrm>
            <a:prstGeom prst="rect">
              <a:avLst/>
            </a:prstGeom>
            <a:solidFill>
              <a:srgbClr val="FFFF99"/>
            </a:solidFill>
            <a:ln w="22225">
              <a:solidFill>
                <a:srgbClr val="FF9900"/>
              </a:solidFill>
              <a:miter lim="800000"/>
              <a:headEnd/>
              <a:tailEnd/>
            </a:ln>
          </p:spPr>
          <p:txBody>
            <a:bodyPr lIns="54000" rIns="54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es-ES" sz="1500" b="1">
                  <a:latin typeface="Arial" charset="0"/>
                </a:rPr>
                <a:t>clases navegacionales</a:t>
              </a:r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 flipH="1">
              <a:off x="2208" y="2112"/>
              <a:ext cx="1056" cy="288"/>
            </a:xfrm>
            <a:prstGeom prst="line">
              <a:avLst/>
            </a:prstGeom>
            <a:noFill/>
            <a:ln w="22225">
              <a:solidFill>
                <a:srgbClr val="FF99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 flipH="1">
              <a:off x="3072" y="2112"/>
              <a:ext cx="192" cy="288"/>
            </a:xfrm>
            <a:prstGeom prst="line">
              <a:avLst/>
            </a:prstGeom>
            <a:noFill/>
            <a:ln w="22225">
              <a:solidFill>
                <a:srgbClr val="FF99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2776538" y="5516563"/>
            <a:ext cx="3135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s-ES" sz="2000" b="1"/>
              <a:t>Contexto Navegacional</a:t>
            </a:r>
          </a:p>
        </p:txBody>
      </p:sp>
    </p:spTree>
    <p:extLst>
      <p:ext uri="{BB962C8B-B14F-4D97-AF65-F5344CB8AC3E}">
        <p14:creationId xmlns:p14="http://schemas.microsoft.com/office/powerpoint/2010/main" val="19910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Primitivas de abstracción Contexto </a:t>
            </a:r>
            <a:r>
              <a:rPr lang="es-ES_tradnl" dirty="0" err="1"/>
              <a:t>Navegacional</a:t>
            </a:r>
            <a:r>
              <a:rPr lang="es-ES_tradnl" dirty="0"/>
              <a:t> </a:t>
            </a:r>
            <a:r>
              <a:rPr lang="es-ES_tradnl" dirty="0" smtClean="0"/>
              <a:t>(y 3)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7640" y="1270000"/>
            <a:ext cx="8656320" cy="4841240"/>
          </a:xfrm>
        </p:spPr>
        <p:txBody>
          <a:bodyPr>
            <a:normAutofit/>
          </a:bodyPr>
          <a:lstStyle/>
          <a:p>
            <a:r>
              <a:rPr lang="es-ES" sz="2400" dirty="0"/>
              <a:t>Los contextos tienen un carácter </a:t>
            </a:r>
            <a:r>
              <a:rPr lang="es-ES" sz="2400" dirty="0" err="1"/>
              <a:t>navegacional</a:t>
            </a:r>
            <a:r>
              <a:rPr lang="es-ES" sz="2400" dirty="0"/>
              <a:t> que permite estructurar la navegación por el </a:t>
            </a:r>
            <a:r>
              <a:rPr lang="es-ES" sz="2400" dirty="0" smtClean="0"/>
              <a:t>sistema</a:t>
            </a:r>
          </a:p>
          <a:p>
            <a:endParaRPr lang="es-ES" sz="2400" dirty="0"/>
          </a:p>
          <a:p>
            <a:r>
              <a:rPr lang="es-ES" sz="2400" dirty="0"/>
              <a:t>El carácter de los contextos pueden </a:t>
            </a:r>
            <a:r>
              <a:rPr lang="es-ES" sz="2400" dirty="0" smtClean="0"/>
              <a:t>ser</a:t>
            </a:r>
          </a:p>
          <a:p>
            <a:pPr lvl="1"/>
            <a:r>
              <a:rPr lang="es-ES" sz="2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</a:t>
            </a:r>
            <a:r>
              <a:rPr lang="es-ES" sz="2200" b="1" dirty="0" smtClean="0"/>
              <a:t>ecuencia</a:t>
            </a:r>
            <a:r>
              <a:rPr lang="es-ES" sz="2200" dirty="0"/>
              <a:t>: Sólo son accesibles siguiendo uno de los caminos de navegación especificados</a:t>
            </a:r>
          </a:p>
          <a:p>
            <a:pPr lvl="1"/>
            <a:r>
              <a:rPr lang="es-ES" sz="2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</a:t>
            </a:r>
            <a:r>
              <a:rPr lang="es-ES" sz="2200" b="1" dirty="0"/>
              <a:t>xploración</a:t>
            </a:r>
            <a:r>
              <a:rPr lang="es-ES" sz="2200" dirty="0"/>
              <a:t>: Son </a:t>
            </a:r>
            <a:r>
              <a:rPr lang="es-ES" sz="2200" dirty="0" smtClean="0"/>
              <a:t>accesibles</a:t>
            </a:r>
            <a:br>
              <a:rPr lang="es-ES" sz="2200" dirty="0" smtClean="0"/>
            </a:br>
            <a:r>
              <a:rPr lang="es-ES" sz="2200" dirty="0" smtClean="0"/>
              <a:t>desde </a:t>
            </a:r>
            <a:r>
              <a:rPr lang="es-ES" sz="2200" dirty="0"/>
              <a:t>cualquier ubicación en </a:t>
            </a:r>
            <a:r>
              <a:rPr lang="es-ES" sz="2200" dirty="0" smtClean="0"/>
              <a:t/>
            </a:r>
            <a:br>
              <a:rPr lang="es-ES" sz="2200" dirty="0" smtClean="0"/>
            </a:br>
            <a:r>
              <a:rPr lang="es-ES" sz="2200" dirty="0" smtClean="0"/>
              <a:t>la </a:t>
            </a:r>
            <a:r>
              <a:rPr lang="es-ES" sz="2200" dirty="0"/>
              <a:t>aplicación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33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4670269" y="3568699"/>
            <a:ext cx="3813175" cy="2192337"/>
            <a:chOff x="1861" y="2541"/>
            <a:chExt cx="2402" cy="1381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861" y="2744"/>
              <a:ext cx="2402" cy="1178"/>
            </a:xfrm>
            <a:prstGeom prst="rect">
              <a:avLst/>
            </a:prstGeom>
            <a:solidFill>
              <a:srgbClr val="FFFFCC"/>
            </a:solidFill>
            <a:ln w="0">
              <a:solidFill>
                <a:srgbClr val="99003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861" y="2578"/>
              <a:ext cx="963" cy="166"/>
            </a:xfrm>
            <a:prstGeom prst="rect">
              <a:avLst/>
            </a:prstGeom>
            <a:solidFill>
              <a:srgbClr val="FFFFCC"/>
            </a:solidFill>
            <a:ln w="0">
              <a:solidFill>
                <a:srgbClr val="99003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latin typeface="Times New Roman" pitchFamily="18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642" y="2933"/>
              <a:ext cx="52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a-ES" sz="1400">
                  <a:solidFill>
                    <a:srgbClr val="000000"/>
                  </a:solidFill>
                  <a:latin typeface="Arial" charset="0"/>
                </a:rPr>
                <a:t>       Libros</a:t>
              </a:r>
              <a:endParaRPr lang="es-ES">
                <a:latin typeface="Times New Roman" pitchFamily="18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12" y="2790"/>
              <a:ext cx="62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1400">
                  <a:solidFill>
                    <a:srgbClr val="000000"/>
                  </a:solidFill>
                  <a:latin typeface="Arial" charset="0"/>
                </a:rPr>
                <a:t>&lt;&lt;context&gt;&gt;</a:t>
              </a:r>
              <a:endParaRPr lang="es-ES">
                <a:latin typeface="Times New Roman" pitchFamily="18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337" y="3144"/>
              <a:ext cx="738" cy="449"/>
            </a:xfrm>
            <a:prstGeom prst="rect">
              <a:avLst/>
            </a:prstGeom>
            <a:solidFill>
              <a:srgbClr val="FFFFCC"/>
            </a:solidFill>
            <a:ln w="0">
              <a:solidFill>
                <a:srgbClr val="99003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528" y="3311"/>
              <a:ext cx="2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a-ES" sz="1400">
                  <a:solidFill>
                    <a:srgbClr val="000000"/>
                  </a:solidFill>
                  <a:latin typeface="Arial" charset="0"/>
                </a:rPr>
                <a:t>Autor</a:t>
              </a:r>
              <a:endParaRPr lang="es-ES">
                <a:latin typeface="Times New Roman" pitchFamily="18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418" y="3170"/>
              <a:ext cx="54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1400">
                  <a:solidFill>
                    <a:srgbClr val="000000"/>
                  </a:solidFill>
                  <a:latin typeface="Arial" charset="0"/>
                </a:rPr>
                <a:t>&lt;&lt;</a:t>
              </a:r>
              <a:r>
                <a:rPr lang="ca-ES" sz="140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s-ES" sz="1400">
                  <a:solidFill>
                    <a:srgbClr val="000000"/>
                  </a:solidFill>
                  <a:latin typeface="Arial" charset="0"/>
                </a:rPr>
                <a:t>vi</a:t>
              </a:r>
              <a:r>
                <a:rPr lang="ca-ES" sz="1400">
                  <a:solidFill>
                    <a:srgbClr val="000000"/>
                  </a:solidFill>
                  <a:latin typeface="Arial" charset="0"/>
                </a:rPr>
                <a:t>ew </a:t>
              </a:r>
              <a:r>
                <a:rPr lang="es-ES" sz="1400">
                  <a:solidFill>
                    <a:srgbClr val="000000"/>
                  </a:solidFill>
                  <a:latin typeface="Arial" charset="0"/>
                </a:rPr>
                <a:t>&gt;&gt;</a:t>
              </a:r>
              <a:endParaRPr lang="es-ES">
                <a:latin typeface="Times New Roman" pitchFamily="18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113" y="3144"/>
              <a:ext cx="747" cy="449"/>
            </a:xfrm>
            <a:prstGeom prst="rect">
              <a:avLst/>
            </a:prstGeom>
            <a:solidFill>
              <a:srgbClr val="FFFFCC"/>
            </a:solidFill>
            <a:ln w="0">
              <a:solidFill>
                <a:srgbClr val="99003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2360" y="3311"/>
              <a:ext cx="24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a-ES" sz="1400">
                  <a:solidFill>
                    <a:srgbClr val="000000"/>
                  </a:solidFill>
                  <a:latin typeface="Arial" charset="0"/>
                </a:rPr>
                <a:t>Libro</a:t>
              </a:r>
              <a:endParaRPr lang="es-ES">
                <a:latin typeface="Times New Roman" pitchFamily="18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2216" y="3170"/>
              <a:ext cx="54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1400">
                  <a:solidFill>
                    <a:srgbClr val="000000"/>
                  </a:solidFill>
                  <a:latin typeface="Arial" charset="0"/>
                </a:rPr>
                <a:t>&lt;&lt;</a:t>
              </a:r>
              <a:r>
                <a:rPr lang="ca-ES" sz="140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s-ES" sz="1400">
                  <a:solidFill>
                    <a:srgbClr val="000000"/>
                  </a:solidFill>
                  <a:latin typeface="Arial" charset="0"/>
                </a:rPr>
                <a:t>vi</a:t>
              </a:r>
              <a:r>
                <a:rPr lang="ca-ES" sz="1400">
                  <a:solidFill>
                    <a:srgbClr val="000000"/>
                  </a:solidFill>
                  <a:latin typeface="Arial" charset="0"/>
                </a:rPr>
                <a:t>ew </a:t>
              </a:r>
              <a:r>
                <a:rPr lang="es-ES" sz="1400">
                  <a:solidFill>
                    <a:srgbClr val="000000"/>
                  </a:solidFill>
                  <a:latin typeface="Arial" charset="0"/>
                </a:rPr>
                <a:t>&gt;&gt;</a:t>
              </a:r>
              <a:endParaRPr lang="es-ES">
                <a:latin typeface="Times New Roman" pitchFamily="18" charset="0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V="1">
              <a:off x="2869" y="3384"/>
              <a:ext cx="460" cy="10"/>
            </a:xfrm>
            <a:prstGeom prst="line">
              <a:avLst/>
            </a:prstGeom>
            <a:noFill/>
            <a:ln w="0">
              <a:solidFill>
                <a:srgbClr val="990033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2196" y="2541"/>
              <a:ext cx="20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a-ES" sz="1800" b="1">
                  <a:solidFill>
                    <a:srgbClr val="FF3300"/>
                  </a:solidFill>
                </a:rPr>
                <a:t>E</a:t>
              </a:r>
              <a:endParaRPr lang="es-ES" sz="1800" b="1">
                <a:solidFill>
                  <a:srgbClr val="FF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84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Primitivas de </a:t>
            </a:r>
            <a:r>
              <a:rPr lang="es-ES_tradnl" dirty="0" smtClean="0"/>
              <a:t>abstracción </a:t>
            </a:r>
            <a:r>
              <a:rPr lang="es-ES_tradnl" dirty="0"/>
              <a:t>Vínculo </a:t>
            </a:r>
            <a:r>
              <a:rPr lang="es-ES_tradnl" dirty="0" err="1" smtClean="0"/>
              <a:t>Navegacional</a:t>
            </a:r>
            <a:r>
              <a:rPr lang="es-ES_tradnl" dirty="0" smtClean="0"/>
              <a:t> (1)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75343"/>
            <a:ext cx="8229600" cy="4759697"/>
          </a:xfrm>
        </p:spPr>
        <p:txBody>
          <a:bodyPr>
            <a:normAutofit/>
          </a:bodyPr>
          <a:lstStyle/>
          <a:p>
            <a:r>
              <a:rPr lang="es-ES" dirty="0"/>
              <a:t>Define una relación de alcance (navegación) entre Contextos de </a:t>
            </a:r>
            <a:r>
              <a:rPr lang="es-ES" dirty="0" smtClean="0"/>
              <a:t>Navegación</a:t>
            </a:r>
          </a:p>
          <a:p>
            <a:endParaRPr lang="es-ES" dirty="0"/>
          </a:p>
          <a:p>
            <a:r>
              <a:rPr lang="es-ES" dirty="0"/>
              <a:t>Definido implícitamente a partir de las relaciones </a:t>
            </a:r>
            <a:r>
              <a:rPr lang="es-ES" dirty="0" err="1"/>
              <a:t>navegacionales</a:t>
            </a:r>
            <a:r>
              <a:rPr lang="es-ES" dirty="0"/>
              <a:t> definidas dentro de los contextos y por el carácter de los contextos (de exploración o de secuencia)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34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grpSp>
        <p:nvGrpSpPr>
          <p:cNvPr id="22" name="21 Grupo"/>
          <p:cNvGrpSpPr/>
          <p:nvPr/>
        </p:nvGrpSpPr>
        <p:grpSpPr>
          <a:xfrm>
            <a:off x="2660650" y="3949700"/>
            <a:ext cx="4764088" cy="1854200"/>
            <a:chOff x="2660650" y="3949700"/>
            <a:chExt cx="4764088" cy="185420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3255963" y="4141788"/>
              <a:ext cx="1550987" cy="798512"/>
            </a:xfrm>
            <a:prstGeom prst="rect">
              <a:avLst/>
            </a:prstGeom>
            <a:solidFill>
              <a:srgbClr val="FFFFCC"/>
            </a:solidFill>
            <a:ln w="0">
              <a:solidFill>
                <a:srgbClr val="99003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255963" y="3949700"/>
              <a:ext cx="606425" cy="19208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255963" y="3949700"/>
              <a:ext cx="606425" cy="192088"/>
            </a:xfrm>
            <a:prstGeom prst="rect">
              <a:avLst/>
            </a:prstGeom>
            <a:noFill/>
            <a:ln w="0">
              <a:solidFill>
                <a:srgbClr val="9900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754438" y="4437063"/>
              <a:ext cx="541337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a-ES" sz="1400" b="1">
                  <a:latin typeface="Arial" charset="0"/>
                </a:rPr>
                <a:t>Libros</a:t>
              </a:r>
              <a:endParaRPr lang="es-ES" sz="1400" b="1"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505200" y="4164013"/>
              <a:ext cx="1082675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1400">
                  <a:latin typeface="Arial" charset="0"/>
                </a:rPr>
                <a:t>&lt;&lt;contexto&gt;&gt;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5807075" y="4164013"/>
              <a:ext cx="1617663" cy="776287"/>
            </a:xfrm>
            <a:prstGeom prst="rect">
              <a:avLst/>
            </a:prstGeom>
            <a:solidFill>
              <a:srgbClr val="FFFFCC"/>
            </a:solidFill>
            <a:ln w="0">
              <a:solidFill>
                <a:srgbClr val="99003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5807075" y="3973513"/>
              <a:ext cx="639763" cy="19050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807075" y="3973513"/>
              <a:ext cx="639763" cy="190500"/>
            </a:xfrm>
            <a:prstGeom prst="rect">
              <a:avLst/>
            </a:prstGeom>
            <a:noFill/>
            <a:ln w="0">
              <a:solidFill>
                <a:srgbClr val="9900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6318250" y="4437063"/>
              <a:ext cx="669925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a-ES" sz="1400" b="1">
                  <a:latin typeface="Arial" charset="0"/>
                </a:rPr>
                <a:t>Autores</a:t>
              </a:r>
              <a:endParaRPr lang="es-ES" sz="1400" b="1"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6189663" y="4186238"/>
              <a:ext cx="1082675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1400">
                  <a:latin typeface="Arial" charset="0"/>
                </a:rPr>
                <a:t>&lt;&lt;contexto&gt;&gt;</a:t>
              </a: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4806950" y="4637088"/>
              <a:ext cx="989013" cy="1587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5672138" y="4637088"/>
              <a:ext cx="123825" cy="571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 flipV="1">
              <a:off x="5672138" y="4581525"/>
              <a:ext cx="123825" cy="555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19" name="Group 17"/>
            <p:cNvGrpSpPr>
              <a:grpSpLocks/>
            </p:cNvGrpSpPr>
            <p:nvPr/>
          </p:nvGrpSpPr>
          <p:grpSpPr bwMode="auto">
            <a:xfrm>
              <a:off x="2660650" y="4635500"/>
              <a:ext cx="2743200" cy="1168400"/>
              <a:chOff x="1344" y="2784"/>
              <a:chExt cx="1440" cy="736"/>
            </a:xfrm>
          </p:grpSpPr>
          <p:sp>
            <p:nvSpPr>
              <p:cNvPr id="20" name="Text Box 18"/>
              <p:cNvSpPr txBox="1">
                <a:spLocks noChangeArrowheads="1"/>
              </p:cNvSpPr>
              <p:nvPr/>
            </p:nvSpPr>
            <p:spPr bwMode="auto">
              <a:xfrm>
                <a:off x="1344" y="3312"/>
                <a:ext cx="1248" cy="20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lIns="54000" rIns="540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/>
                <a:r>
                  <a:rPr lang="ca-ES" sz="1500" b="1">
                    <a:latin typeface="Arial" charset="0"/>
                    <a:cs typeface="Arial" charset="0"/>
                  </a:rPr>
                  <a:t>Vinculo de Navegación</a:t>
                </a:r>
                <a:endParaRPr lang="en-GB" sz="15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Line 19"/>
              <p:cNvSpPr>
                <a:spLocks noChangeShapeType="1"/>
              </p:cNvSpPr>
              <p:nvPr/>
            </p:nvSpPr>
            <p:spPr bwMode="auto">
              <a:xfrm flipV="1">
                <a:off x="2448" y="2784"/>
                <a:ext cx="336" cy="528"/>
              </a:xfrm>
              <a:prstGeom prst="line">
                <a:avLst/>
              </a:prstGeom>
              <a:noFill/>
              <a:ln w="22225">
                <a:solidFill>
                  <a:srgbClr val="FF9900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285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84480"/>
            <a:ext cx="5880100" cy="1143000"/>
          </a:xfrm>
        </p:spPr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35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666439"/>
            <a:ext cx="7185660" cy="54679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103" y="1615440"/>
            <a:ext cx="5279737" cy="52392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792" y="2971800"/>
            <a:ext cx="4158095" cy="3910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6131819" y="309880"/>
            <a:ext cx="2962910" cy="2814320"/>
            <a:chOff x="6131819" y="309880"/>
            <a:chExt cx="2962910" cy="2814320"/>
          </a:xfrm>
        </p:grpSpPr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7617718" y="614680"/>
              <a:ext cx="154681" cy="2509520"/>
            </a:xfrm>
            <a:prstGeom prst="line">
              <a:avLst/>
            </a:prstGeom>
            <a:noFill/>
            <a:ln w="22225">
              <a:solidFill>
                <a:srgbClr val="FF99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>
              <a:off x="6131819" y="614680"/>
              <a:ext cx="1485900" cy="352425"/>
            </a:xfrm>
            <a:prstGeom prst="line">
              <a:avLst/>
            </a:prstGeom>
            <a:noFill/>
            <a:ln w="22225">
              <a:solidFill>
                <a:srgbClr val="FF99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H="1">
              <a:off x="6337299" y="614680"/>
              <a:ext cx="1280419" cy="1214120"/>
            </a:xfrm>
            <a:prstGeom prst="line">
              <a:avLst/>
            </a:prstGeom>
            <a:noFill/>
            <a:ln w="22225">
              <a:solidFill>
                <a:srgbClr val="FF99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7526279" y="309880"/>
              <a:ext cx="1568450" cy="5588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lIns="54000" rIns="54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a-ES" sz="1500" b="1" dirty="0">
                  <a:latin typeface="Arial" charset="0"/>
                </a:rPr>
                <a:t>Contextos de </a:t>
              </a:r>
            </a:p>
            <a:p>
              <a:pPr algn="ctr" eaLnBrk="1" hangingPunct="1"/>
              <a:r>
                <a:rPr lang="ca-ES" sz="1500" b="1" dirty="0" err="1">
                  <a:latin typeface="Arial" charset="0"/>
                </a:rPr>
                <a:t>Navegación</a:t>
              </a:r>
              <a:endParaRPr lang="ca-ES" sz="1500" b="1" dirty="0">
                <a:latin typeface="Arial" charset="0"/>
              </a:endParaRPr>
            </a:p>
          </p:txBody>
        </p:sp>
      </p:grp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57200" y="6026150"/>
            <a:ext cx="2641600" cy="330200"/>
          </a:xfrm>
          <a:prstGeom prst="rect">
            <a:avLst/>
          </a:prstGeom>
          <a:solidFill>
            <a:srgbClr val="FFFF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a-ES" sz="1500" b="1" dirty="0" err="1">
                <a:latin typeface="Arial" charset="0"/>
              </a:rPr>
              <a:t>Vínculos</a:t>
            </a:r>
            <a:r>
              <a:rPr lang="ca-ES" sz="1500" b="1" dirty="0">
                <a:latin typeface="Arial" charset="0"/>
              </a:rPr>
              <a:t> de </a:t>
            </a:r>
            <a:r>
              <a:rPr lang="ca-ES" sz="1500" b="1" dirty="0" err="1">
                <a:latin typeface="Arial" charset="0"/>
              </a:rPr>
              <a:t>Navegación</a:t>
            </a:r>
            <a:endParaRPr lang="es-ES" sz="1500" b="1" dirty="0">
              <a:latin typeface="Arial" charset="0"/>
            </a:endParaRPr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4842971" y="5087778"/>
            <a:ext cx="1176829" cy="620554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1974502" y="2667000"/>
            <a:ext cx="1439459" cy="284480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4842971" y="4235052"/>
            <a:ext cx="2393950" cy="489347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121920" y="742639"/>
            <a:ext cx="7185660" cy="864394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35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Primitivas de abstracción 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Clase </a:t>
            </a:r>
            <a:r>
              <a:rPr lang="es-ES_tradnl" dirty="0" err="1" smtClean="0"/>
              <a:t>Navegacional</a:t>
            </a:r>
            <a:r>
              <a:rPr lang="es-ES_tradnl" dirty="0" smtClean="0"/>
              <a:t> </a:t>
            </a:r>
            <a:r>
              <a:rPr lang="es-ES" dirty="0" smtClean="0"/>
              <a:t>(1)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70000"/>
            <a:ext cx="8229600" cy="4826000"/>
          </a:xfrm>
        </p:spPr>
        <p:txBody>
          <a:bodyPr>
            <a:normAutofit/>
          </a:bodyPr>
          <a:lstStyle/>
          <a:p>
            <a:r>
              <a:rPr lang="es-ES" sz="2400" dirty="0"/>
              <a:t>Proyecciones de visibilidad sobre clases existentes en el Modelo de Objetos con respecto a</a:t>
            </a:r>
          </a:p>
          <a:p>
            <a:pPr lvl="1"/>
            <a:r>
              <a:rPr lang="es-ES" sz="2000" dirty="0"/>
              <a:t>Atributos: Datos del sistema visibles que por el usuario</a:t>
            </a:r>
          </a:p>
          <a:p>
            <a:pPr lvl="1"/>
            <a:r>
              <a:rPr lang="es-ES" sz="2000" dirty="0"/>
              <a:t>Servicios: Funcionalidad ejecutable por el usuario</a:t>
            </a:r>
          </a:p>
          <a:p>
            <a:endParaRPr lang="es-ES" sz="2400" dirty="0" smtClean="0"/>
          </a:p>
          <a:p>
            <a:r>
              <a:rPr lang="es-ES" sz="2400" dirty="0" smtClean="0"/>
              <a:t>Gráficamente </a:t>
            </a:r>
            <a:r>
              <a:rPr lang="es-ES" sz="2400" dirty="0"/>
              <a:t>son clases UML estereotipadas con la palabra reservada « </a:t>
            </a:r>
            <a:r>
              <a:rPr lang="es-ES" sz="2400" dirty="0" err="1"/>
              <a:t>view</a:t>
            </a:r>
            <a:r>
              <a:rPr lang="es-ES" sz="2400" dirty="0"/>
              <a:t> »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36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919095" y="4158298"/>
            <a:ext cx="1676400" cy="457200"/>
          </a:xfrm>
          <a:prstGeom prst="rect">
            <a:avLst/>
          </a:prstGeom>
          <a:solidFill>
            <a:srgbClr val="FFFFCC"/>
          </a:solidFill>
          <a:ln w="6350">
            <a:solidFill>
              <a:srgbClr val="800000"/>
            </a:solidFill>
            <a:miter lim="800000"/>
            <a:headEnd type="none" w="sm" len="sm"/>
            <a:tailEnd/>
          </a:ln>
        </p:spPr>
        <p:txBody>
          <a:bodyPr wrap="none" tIns="118800" anchor="ctr"/>
          <a:lstStyle/>
          <a:p>
            <a:pPr algn="ctr" eaLnBrk="0" hangingPunct="0">
              <a:lnSpc>
                <a:spcPct val="85000"/>
              </a:lnSpc>
            </a:pPr>
            <a:r>
              <a:rPr lang="es-ES" sz="1500">
                <a:latin typeface="Arial" charset="0"/>
              </a:rPr>
              <a:t>&lt;&lt;view&gt;&gt;</a:t>
            </a:r>
          </a:p>
          <a:p>
            <a:pPr algn="ctr" eaLnBrk="0" hangingPunct="0">
              <a:lnSpc>
                <a:spcPct val="85000"/>
              </a:lnSpc>
            </a:pPr>
            <a:r>
              <a:rPr lang="es-ES" sz="1600">
                <a:latin typeface="Arial" charset="0"/>
              </a:rPr>
              <a:t>Libro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919095" y="4615498"/>
            <a:ext cx="1676400" cy="762000"/>
          </a:xfrm>
          <a:prstGeom prst="rect">
            <a:avLst/>
          </a:prstGeom>
          <a:solidFill>
            <a:srgbClr val="FFFFCC"/>
          </a:solidFill>
          <a:ln w="6350">
            <a:solidFill>
              <a:srgbClr val="800000"/>
            </a:solidFill>
            <a:miter lim="800000"/>
            <a:headEnd type="none" w="sm" len="sm"/>
            <a:tailEnd/>
          </a:ln>
        </p:spPr>
        <p:txBody>
          <a:bodyPr wrap="none" lIns="72000" tIns="72000" rIns="72000" bIns="72000" anchor="ctr"/>
          <a:lstStyle/>
          <a:p>
            <a:pPr eaLnBrk="0" hangingPunct="0">
              <a:lnSpc>
                <a:spcPct val="80000"/>
              </a:lnSpc>
            </a:pPr>
            <a:r>
              <a:rPr lang="es-ES" sz="1400">
                <a:latin typeface="Arial" charset="0"/>
              </a:rPr>
              <a:t>ISBN</a:t>
            </a:r>
          </a:p>
          <a:p>
            <a:pPr eaLnBrk="0" hangingPunct="0">
              <a:lnSpc>
                <a:spcPct val="80000"/>
              </a:lnSpc>
            </a:pPr>
            <a:r>
              <a:rPr lang="es-ES" sz="1400">
                <a:latin typeface="Arial" charset="0"/>
              </a:rPr>
              <a:t>titulo</a:t>
            </a:r>
          </a:p>
          <a:p>
            <a:pPr eaLnBrk="0" hangingPunct="0">
              <a:lnSpc>
                <a:spcPct val="80000"/>
              </a:lnSpc>
            </a:pPr>
            <a:r>
              <a:rPr lang="es-ES" sz="1400">
                <a:latin typeface="Arial" charset="0"/>
              </a:rPr>
              <a:t>año</a:t>
            </a:r>
          </a:p>
          <a:p>
            <a:pPr eaLnBrk="0" hangingPunct="0">
              <a:lnSpc>
                <a:spcPct val="80000"/>
              </a:lnSpc>
            </a:pPr>
            <a:r>
              <a:rPr lang="es-ES" sz="1400">
                <a:latin typeface="Arial" charset="0"/>
              </a:rPr>
              <a:t>paginas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919095" y="5377498"/>
            <a:ext cx="1676400" cy="457200"/>
          </a:xfrm>
          <a:prstGeom prst="rect">
            <a:avLst/>
          </a:prstGeom>
          <a:solidFill>
            <a:srgbClr val="FFFFCC"/>
          </a:solidFill>
          <a:ln w="6350">
            <a:solidFill>
              <a:srgbClr val="800000"/>
            </a:solidFill>
            <a:miter lim="800000"/>
            <a:headEnd type="none" w="sm" len="sm"/>
            <a:tailEnd/>
          </a:ln>
        </p:spPr>
        <p:txBody>
          <a:bodyPr wrap="none" lIns="72000" tIns="72000" rIns="72000" bIns="72000" anchor="ctr"/>
          <a:lstStyle/>
          <a:p>
            <a:pPr eaLnBrk="0" hangingPunct="0">
              <a:lnSpc>
                <a:spcPct val="80000"/>
              </a:lnSpc>
            </a:pPr>
            <a:r>
              <a:rPr lang="es-ES" sz="1400">
                <a:latin typeface="Arial" charset="0"/>
              </a:rPr>
              <a:t>crear()</a:t>
            </a:r>
          </a:p>
          <a:p>
            <a:pPr eaLnBrk="0" hangingPunct="0">
              <a:lnSpc>
                <a:spcPct val="80000"/>
              </a:lnSpc>
            </a:pPr>
            <a:r>
              <a:rPr lang="es-ES" sz="1400">
                <a:latin typeface="Arial" charset="0"/>
              </a:rPr>
              <a:t>borrar()</a:t>
            </a: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4138295" y="4234498"/>
            <a:ext cx="2895600" cy="330200"/>
            <a:chOff x="2400" y="2208"/>
            <a:chExt cx="1824" cy="208"/>
          </a:xfrm>
        </p:grpSpPr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976" y="2208"/>
              <a:ext cx="1248" cy="20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lIns="54000" rIns="54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es-ES" sz="1500" b="1">
                  <a:latin typeface="Arial" charset="0"/>
                  <a:cs typeface="Arial" charset="0"/>
                </a:rPr>
                <a:t>Vista (clase)</a:t>
              </a:r>
              <a:endParaRPr lang="es-ES" sz="1500">
                <a:latin typeface="Arial" charset="0"/>
                <a:cs typeface="Arial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 flipV="1">
              <a:off x="2400" y="2304"/>
              <a:ext cx="576" cy="0"/>
            </a:xfrm>
            <a:prstGeom prst="line">
              <a:avLst/>
            </a:prstGeom>
            <a:noFill/>
            <a:ln w="22225">
              <a:solidFill>
                <a:srgbClr val="FF99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4138295" y="4818698"/>
            <a:ext cx="2895600" cy="330200"/>
            <a:chOff x="2400" y="2208"/>
            <a:chExt cx="1824" cy="208"/>
          </a:xfrm>
        </p:grpSpPr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976" y="2208"/>
              <a:ext cx="1248" cy="20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lIns="54000" rIns="54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es-ES" sz="1500" b="1">
                  <a:latin typeface="Arial" charset="0"/>
                  <a:cs typeface="Arial" charset="0"/>
                </a:rPr>
                <a:t>atributos visibles</a:t>
              </a: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H="1" flipV="1">
              <a:off x="2400" y="2304"/>
              <a:ext cx="576" cy="0"/>
            </a:xfrm>
            <a:prstGeom prst="line">
              <a:avLst/>
            </a:prstGeom>
            <a:noFill/>
            <a:ln w="22225">
              <a:solidFill>
                <a:srgbClr val="FF99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4138295" y="5453698"/>
            <a:ext cx="2895600" cy="330200"/>
            <a:chOff x="2400" y="2208"/>
            <a:chExt cx="1824" cy="208"/>
          </a:xfrm>
        </p:grpSpPr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2976" y="2208"/>
              <a:ext cx="1248" cy="20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lIns="54000" rIns="54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es-ES" sz="1500" b="1" dirty="0">
                  <a:latin typeface="Arial" charset="0"/>
                  <a:cs typeface="Arial" charset="0"/>
                </a:rPr>
                <a:t>Métodos visibles</a:t>
              </a:r>
              <a:endParaRPr lang="es-ES" sz="1500" dirty="0">
                <a:latin typeface="Arial" charset="0"/>
                <a:cs typeface="Arial" charset="0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 flipV="1">
              <a:off x="2400" y="2304"/>
              <a:ext cx="576" cy="0"/>
            </a:xfrm>
            <a:prstGeom prst="line">
              <a:avLst/>
            </a:prstGeom>
            <a:noFill/>
            <a:ln w="22225">
              <a:solidFill>
                <a:srgbClr val="FF99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48933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Primitivas de abstracción 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Clase </a:t>
            </a:r>
            <a:r>
              <a:rPr lang="es-ES_tradnl" dirty="0" err="1" smtClean="0"/>
              <a:t>Navegacional</a:t>
            </a:r>
            <a:r>
              <a:rPr lang="es-ES_tradnl" dirty="0" smtClean="0"/>
              <a:t> </a:t>
            </a:r>
            <a:r>
              <a:rPr lang="es-ES" dirty="0" smtClean="0"/>
              <a:t>(y 2)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70000"/>
            <a:ext cx="8229600" cy="4826000"/>
          </a:xfrm>
        </p:spPr>
        <p:txBody>
          <a:bodyPr>
            <a:normAutofit/>
          </a:bodyPr>
          <a:lstStyle/>
          <a:p>
            <a:r>
              <a:rPr lang="es-ES" sz="2400" dirty="0"/>
              <a:t>Existen de dos tipos</a:t>
            </a:r>
          </a:p>
          <a:p>
            <a:pPr lvl="1"/>
            <a:r>
              <a:rPr lang="es-ES" sz="2200" dirty="0"/>
              <a:t>Clase Directora: Es la clase principal de un contexto. Existe una única por contexto (obligatoria). El contexto se centra en presentar información y funcionalidad de esta clase</a:t>
            </a:r>
          </a:p>
          <a:p>
            <a:pPr lvl="1"/>
            <a:r>
              <a:rPr lang="es-ES" sz="2200" dirty="0"/>
              <a:t>Clases Complementarias: Su utilidad es complementar la información de la clase directora. Pueden aparecer varias por contexto (no son obligatorias)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37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429000" y="4149725"/>
            <a:ext cx="3302000" cy="1889125"/>
          </a:xfrm>
          <a:prstGeom prst="rect">
            <a:avLst/>
          </a:prstGeom>
          <a:solidFill>
            <a:srgbClr val="FFFFCC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429000" y="3921125"/>
            <a:ext cx="1497013" cy="2286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429000" y="3921125"/>
            <a:ext cx="1497013" cy="228600"/>
          </a:xfrm>
          <a:prstGeom prst="rect">
            <a:avLst/>
          </a:prstGeom>
          <a:noFill/>
          <a:ln w="0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>
              <a:latin typeface="Times New Roman" pitchFamily="18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4475163" y="4365625"/>
            <a:ext cx="787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400">
                <a:solidFill>
                  <a:srgbClr val="000000"/>
                </a:solidFill>
                <a:latin typeface="Arial" charset="0"/>
              </a:rPr>
              <a:t>        Libro</a:t>
            </a:r>
            <a:endParaRPr lang="es-ES">
              <a:latin typeface="Times New Roman" pitchFamily="18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4583113" y="4149725"/>
            <a:ext cx="9842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400">
                <a:solidFill>
                  <a:srgbClr val="000000"/>
                </a:solidFill>
                <a:latin typeface="Arial" charset="0"/>
              </a:rPr>
              <a:t>&lt;&lt;context&gt;&gt;</a:t>
            </a:r>
            <a:endParaRPr lang="es-ES">
              <a:latin typeface="Times New Roman" pitchFamily="18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5337175" y="4606925"/>
            <a:ext cx="1146175" cy="457200"/>
          </a:xfrm>
          <a:prstGeom prst="rect">
            <a:avLst/>
          </a:prstGeom>
          <a:solidFill>
            <a:srgbClr val="FFFFCC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5589588" y="4819650"/>
            <a:ext cx="6810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400">
                <a:solidFill>
                  <a:srgbClr val="000000"/>
                </a:solidFill>
                <a:latin typeface="Arial" charset="0"/>
              </a:rPr>
              <a:t>Revisión</a:t>
            </a:r>
            <a:endParaRPr lang="es-ES">
              <a:latin typeface="Times New Roman" pitchFamily="18" charset="0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5446713" y="4603750"/>
            <a:ext cx="8667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400">
                <a:solidFill>
                  <a:srgbClr val="000000"/>
                </a:solidFill>
                <a:latin typeface="Arial" charset="0"/>
              </a:rPr>
              <a:t>&lt;&lt; view &gt;&gt;</a:t>
            </a:r>
            <a:endParaRPr lang="es-ES">
              <a:latin typeface="Times New Roman" pitchFamily="18" charset="0"/>
            </a:endParaRP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3821113" y="4606925"/>
            <a:ext cx="1163637" cy="457200"/>
          </a:xfrm>
          <a:prstGeom prst="rect">
            <a:avLst/>
          </a:prstGeom>
          <a:solidFill>
            <a:srgbClr val="FFFFCC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4205288" y="4822825"/>
            <a:ext cx="3937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400">
                <a:solidFill>
                  <a:srgbClr val="000000"/>
                </a:solidFill>
                <a:latin typeface="Arial" charset="0"/>
              </a:rPr>
              <a:t>Libro</a:t>
            </a:r>
            <a:endParaRPr lang="es-ES">
              <a:latin typeface="Times New Roman" pitchFamily="18" charset="0"/>
            </a:endParaRP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3981450" y="4606925"/>
            <a:ext cx="8667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400">
                <a:solidFill>
                  <a:srgbClr val="000000"/>
                </a:solidFill>
                <a:latin typeface="Arial" charset="0"/>
              </a:rPr>
              <a:t>&lt;&lt; view &gt;&gt;</a:t>
            </a:r>
            <a:endParaRPr lang="es-ES">
              <a:latin typeface="Times New Roman" pitchFamily="18" charset="0"/>
            </a:endParaRPr>
          </a:p>
        </p:txBody>
      </p:sp>
      <p:sp>
        <p:nvSpPr>
          <p:cNvPr id="29" name="Line 15"/>
          <p:cNvSpPr>
            <a:spLocks noChangeShapeType="1"/>
          </p:cNvSpPr>
          <p:nvPr/>
        </p:nvSpPr>
        <p:spPr bwMode="auto">
          <a:xfrm>
            <a:off x="4997450" y="4900613"/>
            <a:ext cx="365125" cy="1587"/>
          </a:xfrm>
          <a:prstGeom prst="line">
            <a:avLst/>
          </a:prstGeom>
          <a:noFill/>
          <a:ln w="0">
            <a:solidFill>
              <a:srgbClr val="990033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3759200" y="5445125"/>
            <a:ext cx="1155700" cy="458788"/>
          </a:xfrm>
          <a:prstGeom prst="rect">
            <a:avLst/>
          </a:prstGeom>
          <a:solidFill>
            <a:srgbClr val="FFFFCC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4089400" y="5661025"/>
            <a:ext cx="4238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400">
                <a:solidFill>
                  <a:srgbClr val="000000"/>
                </a:solidFill>
                <a:latin typeface="Arial" charset="0"/>
              </a:rPr>
              <a:t>Autor</a:t>
            </a:r>
            <a:endParaRPr lang="es-ES">
              <a:latin typeface="Times New Roman" pitchFamily="18" charset="0"/>
            </a:endParaRPr>
          </a:p>
        </p:txBody>
      </p:sp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3900488" y="5445125"/>
            <a:ext cx="8667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400">
                <a:solidFill>
                  <a:srgbClr val="000000"/>
                </a:solidFill>
                <a:latin typeface="Arial" charset="0"/>
              </a:rPr>
              <a:t>&lt;&lt; view &gt;&gt;</a:t>
            </a:r>
            <a:endParaRPr lang="es-ES">
              <a:latin typeface="Times New Roman" pitchFamily="18" charset="0"/>
            </a:endParaRPr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>
            <a:off x="4419600" y="5064125"/>
            <a:ext cx="0" cy="381000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34" name="Group 20"/>
          <p:cNvGrpSpPr>
            <a:grpSpLocks/>
          </p:cNvGrpSpPr>
          <p:nvPr/>
        </p:nvGrpSpPr>
        <p:grpSpPr bwMode="auto">
          <a:xfrm>
            <a:off x="4913313" y="4972050"/>
            <a:ext cx="4054475" cy="822325"/>
            <a:chOff x="2879" y="3264"/>
            <a:chExt cx="2358" cy="518"/>
          </a:xfrm>
        </p:grpSpPr>
        <p:sp>
          <p:nvSpPr>
            <p:cNvPr id="35" name="AutoShape 21"/>
            <p:cNvSpPr>
              <a:spLocks noChangeArrowheads="1"/>
            </p:cNvSpPr>
            <p:nvPr/>
          </p:nvSpPr>
          <p:spPr bwMode="auto">
            <a:xfrm rot="-5465866">
              <a:off x="3383" y="3086"/>
              <a:ext cx="192" cy="1200"/>
            </a:xfrm>
            <a:prstGeom prst="upArrow">
              <a:avLst>
                <a:gd name="adj1" fmla="val 46139"/>
                <a:gd name="adj2" fmla="val 189902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s-ES"/>
            </a:p>
          </p:txBody>
        </p:sp>
        <p:sp>
          <p:nvSpPr>
            <p:cNvPr id="36" name="AutoShape 22"/>
            <p:cNvSpPr>
              <a:spLocks noChangeArrowheads="1"/>
            </p:cNvSpPr>
            <p:nvPr/>
          </p:nvSpPr>
          <p:spPr bwMode="auto">
            <a:xfrm rot="-28369">
              <a:off x="3406" y="3264"/>
              <a:ext cx="192" cy="384"/>
            </a:xfrm>
            <a:prstGeom prst="upArrow">
              <a:avLst>
                <a:gd name="adj1" fmla="val 37546"/>
                <a:gd name="adj2" fmla="val 104370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sp>
          <p:nvSpPr>
            <p:cNvPr id="37" name="Text Box 23"/>
            <p:cNvSpPr txBox="1">
              <a:spLocks noChangeArrowheads="1"/>
            </p:cNvSpPr>
            <p:nvPr/>
          </p:nvSpPr>
          <p:spPr bwMode="auto">
            <a:xfrm>
              <a:off x="3719" y="3552"/>
              <a:ext cx="1518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es-ES" sz="1600" b="1">
                  <a:latin typeface="Arial" charset="0"/>
                </a:rPr>
                <a:t>Clases Complementarias</a:t>
              </a:r>
            </a:p>
          </p:txBody>
        </p:sp>
      </p:grpSp>
      <p:grpSp>
        <p:nvGrpSpPr>
          <p:cNvPr id="38" name="Group 24"/>
          <p:cNvGrpSpPr>
            <a:grpSpLocks/>
          </p:cNvGrpSpPr>
          <p:nvPr/>
        </p:nvGrpSpPr>
        <p:grpSpPr bwMode="auto">
          <a:xfrm>
            <a:off x="1327150" y="4819650"/>
            <a:ext cx="2349500" cy="590550"/>
            <a:chOff x="794" y="3168"/>
            <a:chExt cx="1366" cy="372"/>
          </a:xfrm>
        </p:grpSpPr>
        <p:sp>
          <p:nvSpPr>
            <p:cNvPr id="39" name="AutoShape 25"/>
            <p:cNvSpPr>
              <a:spLocks noChangeArrowheads="1"/>
            </p:cNvSpPr>
            <p:nvPr/>
          </p:nvSpPr>
          <p:spPr bwMode="auto">
            <a:xfrm rot="4900731">
              <a:off x="1704" y="2904"/>
              <a:ext cx="192" cy="720"/>
            </a:xfrm>
            <a:prstGeom prst="upArrow">
              <a:avLst>
                <a:gd name="adj1" fmla="val 36389"/>
                <a:gd name="adj2" fmla="val 142813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s-ES"/>
            </a:p>
          </p:txBody>
        </p:sp>
        <p:sp>
          <p:nvSpPr>
            <p:cNvPr id="40" name="Text Box 26"/>
            <p:cNvSpPr txBox="1">
              <a:spLocks noChangeArrowheads="1"/>
            </p:cNvSpPr>
            <p:nvPr/>
          </p:nvSpPr>
          <p:spPr bwMode="auto">
            <a:xfrm>
              <a:off x="794" y="3168"/>
              <a:ext cx="631" cy="37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es-ES" sz="1600" b="1">
                  <a:latin typeface="Arial" charset="0"/>
                </a:rPr>
                <a:t>Clase </a:t>
              </a:r>
            </a:p>
            <a:p>
              <a:pPr algn="ctr" eaLnBrk="1" hangingPunct="1"/>
              <a:r>
                <a:rPr lang="es-ES" sz="1600" b="1">
                  <a:latin typeface="Arial" charset="0"/>
                </a:rPr>
                <a:t>Directora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443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Primitivas de </a:t>
            </a:r>
            <a:r>
              <a:rPr lang="es-ES_tradnl" dirty="0" smtClean="0"/>
              <a:t>abstracción </a:t>
            </a:r>
            <a:r>
              <a:rPr lang="es-ES_tradnl" dirty="0"/>
              <a:t>Relación </a:t>
            </a:r>
            <a:r>
              <a:rPr lang="es-ES_tradnl" dirty="0" err="1"/>
              <a:t>Navegacional</a:t>
            </a:r>
            <a:r>
              <a:rPr lang="es-ES" dirty="0" smtClean="0"/>
              <a:t> (1)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91917"/>
            <a:ext cx="8229600" cy="4223084"/>
          </a:xfrm>
        </p:spPr>
        <p:txBody>
          <a:bodyPr>
            <a:normAutofit fontScale="92500" lnSpcReduction="20000"/>
          </a:bodyPr>
          <a:lstStyle/>
          <a:p>
            <a:r>
              <a:rPr lang="es-ES" dirty="0">
                <a:ea typeface="Geneva" charset="0"/>
                <a:cs typeface="Geneva" charset="0"/>
              </a:rPr>
              <a:t>Es una relación binaria unidireccional existente entre dos clases de un </a:t>
            </a:r>
            <a:r>
              <a:rPr lang="es-ES" dirty="0" smtClean="0">
                <a:ea typeface="Geneva" charset="0"/>
                <a:cs typeface="Geneva" charset="0"/>
              </a:rPr>
              <a:t>contexto</a:t>
            </a:r>
          </a:p>
          <a:p>
            <a:endParaRPr lang="es-ES" dirty="0">
              <a:ea typeface="Geneva" charset="0"/>
              <a:cs typeface="Geneva" charset="0"/>
            </a:endParaRPr>
          </a:p>
          <a:p>
            <a:r>
              <a:rPr lang="es-ES" dirty="0">
                <a:ea typeface="Geneva" charset="0"/>
                <a:cs typeface="Geneva" charset="0"/>
              </a:rPr>
              <a:t>Se define sobre una relación agregación o herencia  entre dos clases del Modelo de </a:t>
            </a:r>
            <a:r>
              <a:rPr lang="es-ES" dirty="0" smtClean="0">
                <a:ea typeface="Geneva" charset="0"/>
                <a:cs typeface="Geneva" charset="0"/>
              </a:rPr>
              <a:t>Objetos</a:t>
            </a:r>
          </a:p>
          <a:p>
            <a:endParaRPr lang="es-ES" dirty="0">
              <a:ea typeface="Geneva" charset="0"/>
              <a:cs typeface="Geneva" charset="0"/>
            </a:endParaRPr>
          </a:p>
          <a:p>
            <a:r>
              <a:rPr lang="es-ES" dirty="0">
                <a:ea typeface="Geneva" charset="0"/>
                <a:cs typeface="Geneva" charset="0"/>
              </a:rPr>
              <a:t>Complementa la información sobre la clase de la cual parte la relación, recuperando la población relacionada</a:t>
            </a:r>
          </a:p>
          <a:p>
            <a:endParaRPr lang="es-ES" dirty="0" smtClean="0">
              <a:ea typeface="Geneva" charset="0"/>
              <a:cs typeface="Geneva" charset="0"/>
            </a:endParaRPr>
          </a:p>
          <a:p>
            <a:r>
              <a:rPr lang="es-ES" dirty="0" smtClean="0">
                <a:ea typeface="Geneva" charset="0"/>
                <a:cs typeface="Geneva" charset="0"/>
              </a:rPr>
              <a:t>Dos </a:t>
            </a:r>
            <a:r>
              <a:rPr lang="es-ES" dirty="0">
                <a:ea typeface="Geneva" charset="0"/>
                <a:cs typeface="Geneva" charset="0"/>
              </a:rPr>
              <a:t>tipos</a:t>
            </a:r>
          </a:p>
          <a:p>
            <a:pPr lvl="1"/>
            <a:r>
              <a:rPr lang="es-ES" dirty="0">
                <a:ea typeface="Geneva" charset="0"/>
                <a:cs typeface="Geneva" charset="0"/>
              </a:rPr>
              <a:t>Relaciones de Dependencia Contextual</a:t>
            </a:r>
          </a:p>
          <a:p>
            <a:pPr lvl="1"/>
            <a:r>
              <a:rPr lang="es-ES" dirty="0">
                <a:ea typeface="Geneva" charset="0"/>
                <a:cs typeface="Geneva" charset="0"/>
              </a:rPr>
              <a:t>Relaciones de Contexto</a:t>
            </a:r>
          </a:p>
          <a:p>
            <a:endParaRPr lang="es-ES_tradnl" dirty="0">
              <a:ea typeface="Geneva" charset="0"/>
              <a:cs typeface="Geneva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38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5491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Primitivas de </a:t>
            </a:r>
            <a:r>
              <a:rPr lang="es-ES_tradnl" dirty="0" smtClean="0"/>
              <a:t>abstracción </a:t>
            </a:r>
            <a:r>
              <a:rPr lang="es-ES_tradnl" dirty="0"/>
              <a:t>Relación </a:t>
            </a:r>
            <a:r>
              <a:rPr lang="es-ES_tradnl" dirty="0" err="1"/>
              <a:t>Navegacional</a:t>
            </a:r>
            <a:r>
              <a:rPr lang="es-ES" dirty="0" smtClean="0"/>
              <a:t> (2)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70001"/>
            <a:ext cx="8229600" cy="4719320"/>
          </a:xfrm>
        </p:spPr>
        <p:txBody>
          <a:bodyPr>
            <a:normAutofit/>
          </a:bodyPr>
          <a:lstStyle/>
          <a:p>
            <a:r>
              <a:rPr lang="es-ES" sz="2000" b="1" dirty="0">
                <a:cs typeface="Times New Roman" pitchFamily="18" charset="0"/>
              </a:rPr>
              <a:t>Relación de Dependencia Contextual</a:t>
            </a:r>
          </a:p>
          <a:p>
            <a:pPr lvl="1"/>
            <a:r>
              <a:rPr lang="es-ES" sz="1700" dirty="0">
                <a:cs typeface="Times New Roman" pitchFamily="18" charset="0"/>
              </a:rPr>
              <a:t>Indica la existencia de una relación entre dos clases de un contexto, pero no define una semántica </a:t>
            </a:r>
            <a:r>
              <a:rPr lang="es-ES" sz="1700" dirty="0" err="1">
                <a:cs typeface="Times New Roman" pitchFamily="18" charset="0"/>
              </a:rPr>
              <a:t>navegacional</a:t>
            </a:r>
            <a:r>
              <a:rPr lang="es-ES" sz="1700" dirty="0">
                <a:cs typeface="Times New Roman" pitchFamily="18" charset="0"/>
              </a:rPr>
              <a:t> entre ellas</a:t>
            </a:r>
            <a:endParaRPr lang="es-ES" sz="1800" dirty="0">
              <a:cs typeface="Times New Roman" pitchFamily="18" charset="0"/>
            </a:endParaRPr>
          </a:p>
          <a:p>
            <a:pPr lvl="1"/>
            <a:r>
              <a:rPr lang="es-ES" sz="1800" dirty="0">
                <a:cs typeface="Times New Roman" pitchFamily="18" charset="0"/>
              </a:rPr>
              <a:t>Complementa la clase </a:t>
            </a:r>
            <a:r>
              <a:rPr lang="es-ES" sz="1800" dirty="0" err="1">
                <a:cs typeface="Times New Roman" pitchFamily="18" charset="0"/>
              </a:rPr>
              <a:t>navegacional</a:t>
            </a:r>
            <a:r>
              <a:rPr lang="es-ES" sz="1800" dirty="0">
                <a:cs typeface="Times New Roman" pitchFamily="18" charset="0"/>
              </a:rPr>
              <a:t> origen con su población relacionada</a:t>
            </a:r>
          </a:p>
          <a:p>
            <a:pPr lvl="2"/>
            <a:r>
              <a:rPr lang="es-ES_tradnl" sz="1600" dirty="0">
                <a:cs typeface="Times New Roman" pitchFamily="18" charset="0"/>
              </a:rPr>
              <a:t>Indica una recuperación de información relacionada de las instancias de la clase complementaria</a:t>
            </a:r>
            <a:endParaRPr lang="es-ES" sz="1600" dirty="0">
              <a:cs typeface="Times New Roman" pitchFamily="18" charset="0"/>
            </a:endParaRPr>
          </a:p>
          <a:p>
            <a:pPr lvl="1"/>
            <a:r>
              <a:rPr lang="es-ES" sz="1800" dirty="0">
                <a:cs typeface="Times New Roman" pitchFamily="18" charset="0"/>
              </a:rPr>
              <a:t>Gráficamente se representa mediante una línea discontinua</a:t>
            </a:r>
            <a:endParaRPr lang="es-ES" sz="1800" dirty="0"/>
          </a:p>
          <a:p>
            <a:endParaRPr lang="es-ES_tradnl" dirty="0">
              <a:ea typeface="Geneva" charset="0"/>
              <a:cs typeface="Geneva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39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843213" y="5095875"/>
            <a:ext cx="5638800" cy="741363"/>
          </a:xfrm>
          <a:prstGeom prst="rect">
            <a:avLst/>
          </a:prstGeom>
          <a:solidFill>
            <a:srgbClr val="FFFF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lIns="72000" t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s-ES" sz="1500" dirty="0">
                <a:latin typeface="Arial" charset="0"/>
                <a:cs typeface="Arial" charset="0"/>
              </a:rPr>
              <a:t>En este caso, </a:t>
            </a:r>
            <a:r>
              <a:rPr lang="es-ES" sz="1500" dirty="0" smtClean="0">
                <a:latin typeface="Arial" charset="0"/>
                <a:cs typeface="Arial" charset="0"/>
              </a:rPr>
              <a:t>solo </a:t>
            </a:r>
            <a:r>
              <a:rPr lang="es-ES" sz="1500" dirty="0">
                <a:latin typeface="Arial" charset="0"/>
                <a:cs typeface="Arial" charset="0"/>
              </a:rPr>
              <a:t>se recuperará información de los libros y de sus autores (utilizando la relación de agregación existente en el modelo) pero no se proporcionará un enlace con otro contexto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3529013" y="4410075"/>
            <a:ext cx="1524000" cy="0"/>
          </a:xfrm>
          <a:prstGeom prst="line">
            <a:avLst/>
          </a:prstGeom>
          <a:noFill/>
          <a:ln w="28575">
            <a:solidFill>
              <a:srgbClr val="990033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1776413" y="3800475"/>
            <a:ext cx="1752600" cy="990600"/>
            <a:chOff x="2736" y="2976"/>
            <a:chExt cx="1104" cy="624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736" y="3552"/>
              <a:ext cx="1104" cy="48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rgbClr val="CC0000"/>
              </a:solidFill>
              <a:miter lim="800000"/>
              <a:headEnd type="none" w="sm" len="sm"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" sz="1800">
                <a:latin typeface="Arial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736" y="2976"/>
              <a:ext cx="1104" cy="288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rgbClr val="CC0000"/>
              </a:solidFill>
              <a:miter lim="800000"/>
              <a:headEnd type="none" w="sm" len="sm"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e-AT" sz="1500">
                  <a:latin typeface="Arial" charset="0"/>
                </a:rPr>
                <a:t>&lt;&lt;view&gt;&gt;</a:t>
              </a:r>
            </a:p>
            <a:p>
              <a:pPr algn="ctr" eaLnBrk="0" hangingPunct="0"/>
              <a:r>
                <a:rPr lang="de-AT" sz="1500">
                  <a:latin typeface="Arial" charset="0"/>
                </a:rPr>
                <a:t>Libro</a:t>
              </a:r>
              <a:endParaRPr lang="en-US" sz="1500">
                <a:latin typeface="Arial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736" y="3264"/>
              <a:ext cx="1104" cy="288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rgbClr val="CC0000"/>
              </a:solidFill>
              <a:miter lim="800000"/>
              <a:headEnd type="none" w="sm" len="sm"/>
              <a:tailEnd/>
            </a:ln>
          </p:spPr>
          <p:txBody>
            <a:bodyPr wrap="none" anchor="ctr"/>
            <a:lstStyle/>
            <a:p>
              <a:pPr eaLnBrk="0" hangingPunct="0">
                <a:lnSpc>
                  <a:spcPct val="70000"/>
                </a:lnSpc>
              </a:pPr>
              <a:r>
                <a:rPr lang="de-AT" sz="1400">
                  <a:latin typeface="Arial" charset="0"/>
                </a:rPr>
                <a:t>nombre</a:t>
              </a:r>
            </a:p>
            <a:p>
              <a:pPr eaLnBrk="0" hangingPunct="0">
                <a:lnSpc>
                  <a:spcPct val="70000"/>
                </a:lnSpc>
              </a:pPr>
              <a:r>
                <a:rPr lang="de-AT" sz="1400">
                  <a:latin typeface="Arial" charset="0"/>
                </a:rPr>
                <a:t>año</a:t>
              </a:r>
              <a:endParaRPr lang="en-US" sz="1400">
                <a:latin typeface="Arial" charset="0"/>
              </a:endParaRPr>
            </a:p>
          </p:txBody>
        </p:sp>
      </p:grp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4957763" y="3905250"/>
            <a:ext cx="1695450" cy="838200"/>
            <a:chOff x="3252" y="2370"/>
            <a:chExt cx="1068" cy="528"/>
          </a:xfrm>
        </p:grpSpPr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312" y="2399"/>
              <a:ext cx="1008" cy="288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CC0000"/>
              </a:solidFill>
              <a:miter lim="800000"/>
              <a:headEnd type="none" w="sm" len="sm"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" sz="1600">
                <a:latin typeface="Arial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312" y="2677"/>
              <a:ext cx="1008" cy="17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CC0000"/>
              </a:solidFill>
              <a:miter lim="800000"/>
              <a:headEnd type="none" w="sm" len="sm"/>
              <a:tailEnd/>
            </a:ln>
          </p:spPr>
          <p:txBody>
            <a:bodyPr wrap="none" anchor="ctr"/>
            <a:lstStyle/>
            <a:p>
              <a:pPr eaLnBrk="0" hangingPunct="0"/>
              <a:endParaRPr lang="es-ES" sz="1600">
                <a:latin typeface="Arial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312" y="2831"/>
              <a:ext cx="1008" cy="67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CC0000"/>
              </a:solidFill>
              <a:miter lim="800000"/>
              <a:headEnd type="none" w="sm" len="sm"/>
              <a:tailEnd/>
            </a:ln>
          </p:spPr>
          <p:txBody>
            <a:bodyPr wrap="none" anchor="ctr"/>
            <a:lstStyle/>
            <a:p>
              <a:pPr eaLnBrk="0" hangingPunct="0"/>
              <a:endParaRPr lang="es-ES" sz="1600">
                <a:latin typeface="Arial" charset="0"/>
              </a:endParaRP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3491" y="2370"/>
              <a:ext cx="637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de-AT" sz="1500">
                  <a:latin typeface="Arial" charset="0"/>
                </a:rPr>
                <a:t>&lt;&lt;view&gt;&gt;</a:t>
              </a:r>
              <a:br>
                <a:rPr lang="de-AT" sz="1500">
                  <a:latin typeface="Arial" charset="0"/>
                </a:rPr>
              </a:br>
              <a:r>
                <a:rPr lang="de-AT" sz="1500">
                  <a:latin typeface="Arial" charset="0"/>
                </a:rPr>
                <a:t>Autor</a:t>
              </a:r>
              <a:endParaRPr lang="en-US" sz="1500">
                <a:latin typeface="Arial" charset="0"/>
              </a:endParaRP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3252" y="2670"/>
              <a:ext cx="6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de-AT" sz="1400">
                  <a:latin typeface="Arial" charset="0"/>
                </a:rPr>
                <a:t>nombre</a:t>
              </a:r>
              <a:endParaRPr lang="en-US" sz="14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382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Enfoque de Ingeniería en las aplicaciones web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224971" y="1288143"/>
            <a:ext cx="8675189" cy="4868817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Un enfoque de ingeniería pone un fuerte énfasis en el modelado de productos y </a:t>
            </a:r>
            <a:r>
              <a:rPr lang="es-ES" dirty="0" smtClean="0"/>
              <a:t>procesos</a:t>
            </a:r>
          </a:p>
          <a:p>
            <a:endParaRPr lang="es-ES" dirty="0"/>
          </a:p>
          <a:p>
            <a:r>
              <a:rPr lang="es-ES" dirty="0" smtClean="0"/>
              <a:t>Tendencia en </a:t>
            </a:r>
            <a:r>
              <a:rPr lang="es-ES" dirty="0"/>
              <a:t>las organizaciones a tener soluciones </a:t>
            </a:r>
            <a:r>
              <a:rPr lang="es-ES" i="1" dirty="0"/>
              <a:t>software</a:t>
            </a:r>
            <a:r>
              <a:rPr lang="es-ES" dirty="0"/>
              <a:t> funcionales en el contexto de la Web</a:t>
            </a:r>
          </a:p>
          <a:p>
            <a:endParaRPr lang="es-ES" dirty="0" smtClean="0"/>
          </a:p>
          <a:p>
            <a:r>
              <a:rPr lang="es-ES" dirty="0" smtClean="0"/>
              <a:t>Funcionalidad vs. recursos de información</a:t>
            </a:r>
          </a:p>
          <a:p>
            <a:endParaRPr lang="es-ES" dirty="0"/>
          </a:p>
          <a:p>
            <a:r>
              <a:rPr lang="es-ES" dirty="0" smtClean="0"/>
              <a:t>Las </a:t>
            </a:r>
            <a:r>
              <a:rPr lang="es-ES" dirty="0"/>
              <a:t>aplicaciones web </a:t>
            </a:r>
            <a:r>
              <a:rPr lang="es-ES" dirty="0" smtClean="0"/>
              <a:t>deben abordarse </a:t>
            </a:r>
            <a:r>
              <a:rPr lang="es-ES" dirty="0"/>
              <a:t>desde </a:t>
            </a:r>
            <a:r>
              <a:rPr lang="es-ES" dirty="0" smtClean="0"/>
              <a:t>su inicio </a:t>
            </a:r>
            <a:r>
              <a:rPr lang="es-ES" dirty="0"/>
              <a:t>con una aproximación de </a:t>
            </a:r>
            <a:r>
              <a:rPr lang="es-ES" dirty="0" smtClean="0"/>
              <a:t>ingeniería</a:t>
            </a:r>
          </a:p>
          <a:p>
            <a:endParaRPr lang="es-ES" dirty="0"/>
          </a:p>
          <a:p>
            <a:r>
              <a:rPr lang="es-ES" dirty="0"/>
              <a:t>Modelado conceptual de aplicaciones </a:t>
            </a:r>
            <a:r>
              <a:rPr lang="es-ES" dirty="0" smtClean="0"/>
              <a:t>web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4</a:t>
            </a:fld>
            <a:endParaRPr lang="es-ES_tradnl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237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Primitivas de </a:t>
            </a:r>
            <a:r>
              <a:rPr lang="es-ES_tradnl" dirty="0" smtClean="0"/>
              <a:t>abstracción </a:t>
            </a:r>
            <a:r>
              <a:rPr lang="es-ES_tradnl" dirty="0"/>
              <a:t>Relación </a:t>
            </a:r>
            <a:r>
              <a:rPr lang="es-ES_tradnl" dirty="0" err="1"/>
              <a:t>Navegacional</a:t>
            </a:r>
            <a:r>
              <a:rPr lang="es-ES" dirty="0" smtClean="0"/>
              <a:t> (3)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70000"/>
            <a:ext cx="8229600" cy="5086349"/>
          </a:xfrm>
        </p:spPr>
        <p:txBody>
          <a:bodyPr>
            <a:normAutofit/>
          </a:bodyPr>
          <a:lstStyle/>
          <a:p>
            <a:r>
              <a:rPr lang="es-ES" sz="2400" b="1" dirty="0">
                <a:cs typeface="Times New Roman" pitchFamily="18" charset="0"/>
              </a:rPr>
              <a:t>Relación de Contexto</a:t>
            </a:r>
          </a:p>
          <a:p>
            <a:pPr lvl="1"/>
            <a:r>
              <a:rPr lang="es-ES" sz="2000" dirty="0">
                <a:cs typeface="Times New Roman" pitchFamily="18" charset="0"/>
              </a:rPr>
              <a:t>Complementa la clase </a:t>
            </a:r>
            <a:r>
              <a:rPr lang="es-ES" sz="2000" dirty="0" err="1">
                <a:cs typeface="Times New Roman" pitchFamily="18" charset="0"/>
              </a:rPr>
              <a:t>navegacional</a:t>
            </a:r>
            <a:r>
              <a:rPr lang="es-ES" sz="2000" dirty="0">
                <a:cs typeface="Times New Roman" pitchFamily="18" charset="0"/>
              </a:rPr>
              <a:t> origen con su población relacionada</a:t>
            </a:r>
          </a:p>
          <a:p>
            <a:pPr lvl="1"/>
            <a:r>
              <a:rPr lang="es-ES" sz="2000" dirty="0">
                <a:cs typeface="Times New Roman" pitchFamily="18" charset="0"/>
              </a:rPr>
              <a:t>Define un vínculo </a:t>
            </a:r>
            <a:r>
              <a:rPr lang="es-ES" sz="2000" dirty="0" err="1">
                <a:cs typeface="Times New Roman" pitchFamily="18" charset="0"/>
              </a:rPr>
              <a:t>navegacional</a:t>
            </a:r>
            <a:r>
              <a:rPr lang="es-ES" sz="2000" dirty="0">
                <a:cs typeface="Times New Roman" pitchFamily="18" charset="0"/>
              </a:rPr>
              <a:t> entre contextos, indicando la dirección de navegación</a:t>
            </a:r>
          </a:p>
          <a:p>
            <a:pPr lvl="1" algn="just"/>
            <a:r>
              <a:rPr lang="es-ES" sz="2000" dirty="0">
                <a:cs typeface="Times New Roman" pitchFamily="18" charset="0"/>
              </a:rPr>
              <a:t>Implica necesariamente la existencia de un contexto </a:t>
            </a:r>
            <a:r>
              <a:rPr lang="es-ES" sz="2000" dirty="0" err="1">
                <a:cs typeface="Times New Roman" pitchFamily="18" charset="0"/>
              </a:rPr>
              <a:t>navegacional</a:t>
            </a:r>
            <a:r>
              <a:rPr lang="es-ES" sz="2000" dirty="0">
                <a:cs typeface="Times New Roman" pitchFamily="18" charset="0"/>
              </a:rPr>
              <a:t> (destino) en el que la clase directora es la clase destino de la relación</a:t>
            </a:r>
          </a:p>
          <a:p>
            <a:pPr lvl="1" algn="just"/>
            <a:r>
              <a:rPr lang="es-ES" sz="2000" dirty="0">
                <a:cs typeface="Times New Roman" pitchFamily="18" charset="0"/>
              </a:rPr>
              <a:t>Gráficamente se representa mediante una línea continua</a:t>
            </a:r>
          </a:p>
          <a:p>
            <a:endParaRPr lang="es-ES_tradnl" sz="2400" dirty="0">
              <a:ea typeface="Geneva" charset="0"/>
              <a:cs typeface="Geneva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40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>
            <a:off x="3597275" y="4778376"/>
            <a:ext cx="779462" cy="1587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 flipH="1">
            <a:off x="3405187" y="4778376"/>
            <a:ext cx="479425" cy="1587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3521075" y="4814888"/>
            <a:ext cx="8382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s-ES_tradnl" sz="1400">
                <a:solidFill>
                  <a:srgbClr val="000000"/>
                </a:solidFill>
                <a:latin typeface="Arial" charset="0"/>
              </a:rPr>
              <a:t>[Autores]</a:t>
            </a:r>
            <a:endParaRPr lang="es-ES" sz="1400">
              <a:latin typeface="Arial" charset="0"/>
            </a:endParaRPr>
          </a:p>
        </p:txBody>
      </p:sp>
      <p:grpSp>
        <p:nvGrpSpPr>
          <p:cNvPr id="22" name="Group 7"/>
          <p:cNvGrpSpPr>
            <a:grpSpLocks/>
          </p:cNvGrpSpPr>
          <p:nvPr/>
        </p:nvGrpSpPr>
        <p:grpSpPr bwMode="auto">
          <a:xfrm>
            <a:off x="1768475" y="4433888"/>
            <a:ext cx="1600200" cy="685800"/>
            <a:chOff x="3408" y="3408"/>
            <a:chExt cx="1248" cy="432"/>
          </a:xfrm>
        </p:grpSpPr>
        <p:grpSp>
          <p:nvGrpSpPr>
            <p:cNvPr id="23" name="Group 8"/>
            <p:cNvGrpSpPr>
              <a:grpSpLocks/>
            </p:cNvGrpSpPr>
            <p:nvPr/>
          </p:nvGrpSpPr>
          <p:grpSpPr bwMode="auto">
            <a:xfrm>
              <a:off x="3408" y="3437"/>
              <a:ext cx="1248" cy="403"/>
              <a:chOff x="240" y="3552"/>
              <a:chExt cx="1728" cy="403"/>
            </a:xfrm>
          </p:grpSpPr>
          <p:sp>
            <p:nvSpPr>
              <p:cNvPr id="25" name="Rectangle 9"/>
              <p:cNvSpPr>
                <a:spLocks noChangeArrowheads="1"/>
              </p:cNvSpPr>
              <p:nvPr/>
            </p:nvSpPr>
            <p:spPr bwMode="auto">
              <a:xfrm>
                <a:off x="240" y="3552"/>
                <a:ext cx="1728" cy="288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rgbClr val="CC0000"/>
                </a:solidFill>
                <a:miter lim="800000"/>
                <a:headEnd type="none" w="sm" len="sm"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s-ES" sz="1600">
                  <a:latin typeface="Arial" charset="0"/>
                </a:endParaRPr>
              </a:p>
            </p:txBody>
          </p:sp>
          <p:sp>
            <p:nvSpPr>
              <p:cNvPr id="26" name="Rectangle 10"/>
              <p:cNvSpPr>
                <a:spLocks noChangeArrowheads="1"/>
              </p:cNvSpPr>
              <p:nvPr/>
            </p:nvSpPr>
            <p:spPr bwMode="auto">
              <a:xfrm>
                <a:off x="240" y="3830"/>
                <a:ext cx="1728" cy="58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rgbClr val="CC0000"/>
                </a:solidFill>
                <a:miter lim="800000"/>
                <a:headEnd type="none" w="sm" len="sm"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s-ES" sz="1600">
                  <a:latin typeface="Arial" charset="0"/>
                </a:endParaRPr>
              </a:p>
            </p:txBody>
          </p:sp>
          <p:sp>
            <p:nvSpPr>
              <p:cNvPr id="27" name="Rectangle 11"/>
              <p:cNvSpPr>
                <a:spLocks noChangeArrowheads="1"/>
              </p:cNvSpPr>
              <p:nvPr/>
            </p:nvSpPr>
            <p:spPr bwMode="auto">
              <a:xfrm>
                <a:off x="240" y="3888"/>
                <a:ext cx="1728" cy="67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rgbClr val="CC0000"/>
                </a:solidFill>
                <a:miter lim="800000"/>
                <a:headEnd type="none" w="sm" len="sm"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s-ES" sz="1600">
                  <a:latin typeface="Arial" charset="0"/>
                </a:endParaRPr>
              </a:p>
            </p:txBody>
          </p:sp>
        </p:grp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3630" y="3408"/>
              <a:ext cx="78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de-AT" sz="1500">
                  <a:latin typeface="Arial" charset="0"/>
                </a:rPr>
                <a:t>&lt;&lt;view&gt;&gt;</a:t>
              </a:r>
              <a:br>
                <a:rPr lang="de-AT" sz="1500">
                  <a:latin typeface="Arial" charset="0"/>
                </a:rPr>
              </a:br>
              <a:r>
                <a:rPr lang="de-AT" sz="1500">
                  <a:latin typeface="Arial" charset="0"/>
                </a:rPr>
                <a:t>Libro</a:t>
              </a:r>
              <a:endParaRPr lang="en-US" sz="1500">
                <a:latin typeface="Arial" charset="0"/>
              </a:endParaRPr>
            </a:p>
          </p:txBody>
        </p:sp>
      </p:grpSp>
      <p:grpSp>
        <p:nvGrpSpPr>
          <p:cNvPr id="28" name="Group 13"/>
          <p:cNvGrpSpPr>
            <a:grpSpLocks/>
          </p:cNvGrpSpPr>
          <p:nvPr/>
        </p:nvGrpSpPr>
        <p:grpSpPr bwMode="auto">
          <a:xfrm>
            <a:off x="4406900" y="4414838"/>
            <a:ext cx="1600200" cy="685800"/>
            <a:chOff x="3408" y="3408"/>
            <a:chExt cx="1248" cy="432"/>
          </a:xfrm>
        </p:grpSpPr>
        <p:grpSp>
          <p:nvGrpSpPr>
            <p:cNvPr id="29" name="Group 14"/>
            <p:cNvGrpSpPr>
              <a:grpSpLocks/>
            </p:cNvGrpSpPr>
            <p:nvPr/>
          </p:nvGrpSpPr>
          <p:grpSpPr bwMode="auto">
            <a:xfrm>
              <a:off x="3408" y="3437"/>
              <a:ext cx="1248" cy="403"/>
              <a:chOff x="240" y="3552"/>
              <a:chExt cx="1728" cy="403"/>
            </a:xfrm>
          </p:grpSpPr>
          <p:sp>
            <p:nvSpPr>
              <p:cNvPr id="31" name="Rectangle 15"/>
              <p:cNvSpPr>
                <a:spLocks noChangeArrowheads="1"/>
              </p:cNvSpPr>
              <p:nvPr/>
            </p:nvSpPr>
            <p:spPr bwMode="auto">
              <a:xfrm>
                <a:off x="240" y="3552"/>
                <a:ext cx="1728" cy="288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rgbClr val="CC0000"/>
                </a:solidFill>
                <a:miter lim="800000"/>
                <a:headEnd type="none" w="sm" len="sm"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s-ES" sz="1600">
                  <a:latin typeface="Arial" charset="0"/>
                </a:endParaRPr>
              </a:p>
            </p:txBody>
          </p:sp>
          <p:sp>
            <p:nvSpPr>
              <p:cNvPr id="32" name="Rectangle 16"/>
              <p:cNvSpPr>
                <a:spLocks noChangeArrowheads="1"/>
              </p:cNvSpPr>
              <p:nvPr/>
            </p:nvSpPr>
            <p:spPr bwMode="auto">
              <a:xfrm>
                <a:off x="240" y="3830"/>
                <a:ext cx="1728" cy="58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rgbClr val="CC0000"/>
                </a:solidFill>
                <a:miter lim="800000"/>
                <a:headEnd type="none" w="sm" len="sm"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s-ES" sz="1600">
                  <a:latin typeface="Arial" charset="0"/>
                </a:endParaRPr>
              </a:p>
            </p:txBody>
          </p:sp>
          <p:sp>
            <p:nvSpPr>
              <p:cNvPr id="33" name="Rectangle 17"/>
              <p:cNvSpPr>
                <a:spLocks noChangeArrowheads="1"/>
              </p:cNvSpPr>
              <p:nvPr/>
            </p:nvSpPr>
            <p:spPr bwMode="auto">
              <a:xfrm>
                <a:off x="240" y="3888"/>
                <a:ext cx="1728" cy="67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rgbClr val="CC0000"/>
                </a:solidFill>
                <a:miter lim="800000"/>
                <a:headEnd type="none" w="sm" len="sm"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s-ES" sz="1600">
                  <a:latin typeface="Arial" charset="0"/>
                </a:endParaRPr>
              </a:p>
            </p:txBody>
          </p:sp>
        </p:grp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3630" y="3408"/>
              <a:ext cx="78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de-AT" sz="1500">
                  <a:latin typeface="Arial" charset="0"/>
                </a:rPr>
                <a:t>&lt;&lt;view&gt;&gt;</a:t>
              </a:r>
              <a:br>
                <a:rPr lang="de-AT" sz="1500">
                  <a:latin typeface="Arial" charset="0"/>
                </a:rPr>
              </a:br>
              <a:r>
                <a:rPr lang="de-AT" sz="1500">
                  <a:latin typeface="Arial" charset="0"/>
                </a:rPr>
                <a:t>Autores</a:t>
              </a:r>
              <a:endParaRPr lang="en-US" sz="1500">
                <a:latin typeface="Arial" charset="0"/>
              </a:endParaRPr>
            </a:p>
          </p:txBody>
        </p:sp>
      </p:grp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2979737" y="5510213"/>
            <a:ext cx="5410200" cy="741363"/>
          </a:xfrm>
          <a:prstGeom prst="rect">
            <a:avLst/>
          </a:prstGeom>
          <a:solidFill>
            <a:srgbClr val="FFFF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lIns="72000" t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s-ES" sz="1500">
                <a:latin typeface="Arial" charset="0"/>
                <a:cs typeface="Arial" charset="0"/>
              </a:rPr>
              <a:t>Se verá información de los libros y de sus autores (utilizando la relación de agregación existente en el modelo) y además se permitirá alcanzar el contexto Autores</a:t>
            </a:r>
          </a:p>
        </p:txBody>
      </p:sp>
    </p:spTree>
    <p:extLst>
      <p:ext uri="{BB962C8B-B14F-4D97-AF65-F5344CB8AC3E}">
        <p14:creationId xmlns:p14="http://schemas.microsoft.com/office/powerpoint/2010/main" val="397318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Primitivas de </a:t>
            </a:r>
            <a:r>
              <a:rPr lang="es-ES_tradnl" dirty="0" smtClean="0"/>
              <a:t>abstracción </a:t>
            </a:r>
            <a:r>
              <a:rPr lang="es-ES_tradnl" dirty="0"/>
              <a:t>Relación </a:t>
            </a:r>
            <a:r>
              <a:rPr lang="es-ES_tradnl" dirty="0" err="1"/>
              <a:t>Navegacional</a:t>
            </a:r>
            <a:r>
              <a:rPr lang="es-ES" dirty="0" smtClean="0"/>
              <a:t> (y 4)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41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6" y="1270000"/>
            <a:ext cx="8594674" cy="482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4622800" y="3885406"/>
            <a:ext cx="4457700" cy="2439988"/>
          </a:xfrm>
          <a:prstGeom prst="rect">
            <a:avLst/>
          </a:prstGeom>
          <a:solidFill>
            <a:srgbClr val="FFFFCC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622800" y="3631406"/>
            <a:ext cx="1497013" cy="254000"/>
          </a:xfrm>
          <a:prstGeom prst="rect">
            <a:avLst/>
          </a:prstGeom>
          <a:solidFill>
            <a:srgbClr val="FFFFCC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endParaRPr lang="es-ES">
              <a:latin typeface="Times New Roman" pitchFamily="18" charset="0"/>
            </a:endParaRP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6935561" y="4322763"/>
            <a:ext cx="825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s-ES" sz="1500">
                <a:solidFill>
                  <a:srgbClr val="000000"/>
                </a:solidFill>
                <a:latin typeface="Arial" charset="0"/>
              </a:rPr>
              <a:t>Libros</a:t>
            </a:r>
            <a:endParaRPr lang="es-ES" sz="1500">
              <a:latin typeface="Times New Roman" pitchFamily="18" charset="0"/>
            </a:endParaRPr>
          </a:p>
        </p:txBody>
      </p:sp>
      <p:sp>
        <p:nvSpPr>
          <p:cNvPr id="38" name="Rectangle 6"/>
          <p:cNvSpPr>
            <a:spLocks noChangeArrowheads="1"/>
          </p:cNvSpPr>
          <p:nvPr/>
        </p:nvSpPr>
        <p:spPr bwMode="auto">
          <a:xfrm>
            <a:off x="6770461" y="4065588"/>
            <a:ext cx="1101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500" dirty="0">
                <a:solidFill>
                  <a:srgbClr val="000000"/>
                </a:solidFill>
                <a:latin typeface="Arial" charset="0"/>
              </a:rPr>
              <a:t>&lt;&lt;</a:t>
            </a:r>
            <a:r>
              <a:rPr lang="es-ES" sz="1500" dirty="0" err="1">
                <a:solidFill>
                  <a:srgbClr val="000000"/>
                </a:solidFill>
                <a:latin typeface="Arial" charset="0"/>
              </a:rPr>
              <a:t>Context</a:t>
            </a:r>
            <a:r>
              <a:rPr lang="es-ES" sz="1500" dirty="0">
                <a:solidFill>
                  <a:srgbClr val="000000"/>
                </a:solidFill>
                <a:latin typeface="Arial" charset="0"/>
              </a:rPr>
              <a:t>&gt;&gt;</a:t>
            </a:r>
            <a:endParaRPr lang="es-ES" sz="1500" dirty="0">
              <a:latin typeface="Times New Roman" pitchFamily="18" charset="0"/>
            </a:endParaRPr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 flipV="1">
            <a:off x="6452235" y="5218430"/>
            <a:ext cx="1073150" cy="0"/>
          </a:xfrm>
          <a:prstGeom prst="line">
            <a:avLst/>
          </a:prstGeom>
          <a:noFill/>
          <a:ln w="19050">
            <a:solidFill>
              <a:srgbClr val="9900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40" name="Group 8"/>
          <p:cNvGrpSpPr>
            <a:grpSpLocks/>
          </p:cNvGrpSpPr>
          <p:nvPr/>
        </p:nvGrpSpPr>
        <p:grpSpPr bwMode="auto">
          <a:xfrm>
            <a:off x="4870450" y="4317206"/>
            <a:ext cx="1597025" cy="1828800"/>
            <a:chOff x="2815" y="2065"/>
            <a:chExt cx="1008" cy="1152"/>
          </a:xfrm>
        </p:grpSpPr>
        <p:sp>
          <p:nvSpPr>
            <p:cNvPr id="41" name="Rectangle 9"/>
            <p:cNvSpPr>
              <a:spLocks noChangeArrowheads="1"/>
            </p:cNvSpPr>
            <p:nvPr/>
          </p:nvSpPr>
          <p:spPr bwMode="auto">
            <a:xfrm>
              <a:off x="2815" y="2065"/>
              <a:ext cx="1008" cy="28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rgbClr val="800000"/>
              </a:solidFill>
              <a:miter lim="800000"/>
              <a:headEnd type="none" w="sm" len="sm"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s-ES" sz="1500">
                  <a:latin typeface="Arial" charset="0"/>
                </a:rPr>
                <a:t>&lt;&lt;view&gt;&gt;</a:t>
              </a:r>
            </a:p>
            <a:p>
              <a:pPr algn="ctr" eaLnBrk="0" hangingPunct="0"/>
              <a:r>
                <a:rPr lang="es-ES" sz="1500">
                  <a:latin typeface="Arial" charset="0"/>
                </a:rPr>
                <a:t>Libro</a:t>
              </a:r>
            </a:p>
          </p:txBody>
        </p:sp>
        <p:sp>
          <p:nvSpPr>
            <p:cNvPr id="42" name="Rectangle 10"/>
            <p:cNvSpPr>
              <a:spLocks noChangeArrowheads="1"/>
            </p:cNvSpPr>
            <p:nvPr/>
          </p:nvSpPr>
          <p:spPr bwMode="auto">
            <a:xfrm>
              <a:off x="2815" y="2353"/>
              <a:ext cx="1008" cy="720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rgbClr val="800000"/>
              </a:solidFill>
              <a:miter lim="800000"/>
              <a:headEnd type="none" w="sm" len="sm"/>
              <a:tailEnd/>
            </a:ln>
          </p:spPr>
          <p:txBody>
            <a:bodyPr wrap="none" lIns="72000" tIns="36000" rIns="36000" bIns="36000" anchor="ctr"/>
            <a:lstStyle/>
            <a:p>
              <a:pPr eaLnBrk="0" hangingPunct="0">
                <a:lnSpc>
                  <a:spcPct val="90000"/>
                </a:lnSpc>
              </a:pPr>
              <a:r>
                <a:rPr lang="es-ES" sz="1300">
                  <a:latin typeface="Arial" charset="0"/>
                </a:rPr>
                <a:t>ISBN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s-ES_tradnl" sz="1300">
                  <a:latin typeface="Arial" charset="0"/>
                </a:rPr>
                <a:t>Título</a:t>
              </a:r>
              <a:endParaRPr lang="es-ES" sz="1300">
                <a:latin typeface="Arial" charset="0"/>
              </a:endParaRPr>
            </a:p>
            <a:p>
              <a:pPr eaLnBrk="0" hangingPunct="0">
                <a:lnSpc>
                  <a:spcPct val="90000"/>
                </a:lnSpc>
              </a:pPr>
              <a:r>
                <a:rPr lang="es-ES" sz="1300">
                  <a:latin typeface="Arial" charset="0"/>
                </a:rPr>
                <a:t>Fotografía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s-ES" sz="1300">
                  <a:latin typeface="Arial" charset="0"/>
                </a:rPr>
                <a:t>Precio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s-ES" sz="1300">
                  <a:latin typeface="Arial" charset="0"/>
                </a:rPr>
                <a:t>Disponibilidad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s-ES_tradnl" sz="1300">
                  <a:latin typeface="Arial" charset="0"/>
                </a:rPr>
                <a:t>Indice_ventas</a:t>
              </a:r>
              <a:endParaRPr lang="es-ES" sz="1300">
                <a:latin typeface="Arial" charset="0"/>
              </a:endParaRPr>
            </a:p>
          </p:txBody>
        </p:sp>
        <p:sp>
          <p:nvSpPr>
            <p:cNvPr id="43" name="Rectangle 11"/>
            <p:cNvSpPr>
              <a:spLocks noChangeArrowheads="1"/>
            </p:cNvSpPr>
            <p:nvPr/>
          </p:nvSpPr>
          <p:spPr bwMode="auto">
            <a:xfrm>
              <a:off x="2815" y="3073"/>
              <a:ext cx="1008" cy="144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rgbClr val="800000"/>
              </a:solidFill>
              <a:miter lim="800000"/>
              <a:headEnd type="none" w="sm" len="sm"/>
              <a:tailEnd/>
            </a:ln>
          </p:spPr>
          <p:txBody>
            <a:bodyPr wrap="none" lIns="72000" tIns="72000" rIns="72000" bIns="72000" anchor="ctr"/>
            <a:lstStyle/>
            <a:p>
              <a:pPr eaLnBrk="0" hangingPunct="0">
                <a:lnSpc>
                  <a:spcPct val="70000"/>
                </a:lnSpc>
              </a:pPr>
              <a:endParaRPr lang="es-ES" sz="1300">
                <a:latin typeface="Arial" charset="0"/>
              </a:endParaRPr>
            </a:p>
          </p:txBody>
        </p:sp>
      </p:grpSp>
      <p:grpSp>
        <p:nvGrpSpPr>
          <p:cNvPr id="44" name="Group 12"/>
          <p:cNvGrpSpPr>
            <a:grpSpLocks/>
          </p:cNvGrpSpPr>
          <p:nvPr/>
        </p:nvGrpSpPr>
        <p:grpSpPr bwMode="auto">
          <a:xfrm>
            <a:off x="7348538" y="4801394"/>
            <a:ext cx="1536700" cy="838200"/>
            <a:chOff x="4339" y="2353"/>
            <a:chExt cx="989" cy="528"/>
          </a:xfrm>
        </p:grpSpPr>
        <p:sp>
          <p:nvSpPr>
            <p:cNvPr id="45" name="Rectangle 13"/>
            <p:cNvSpPr>
              <a:spLocks noChangeArrowheads="1"/>
            </p:cNvSpPr>
            <p:nvPr/>
          </p:nvSpPr>
          <p:spPr bwMode="auto">
            <a:xfrm>
              <a:off x="4446" y="2382"/>
              <a:ext cx="882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rgbClr val="993300"/>
              </a:solidFill>
              <a:miter lim="800000"/>
              <a:headEnd type="none" w="sm" len="sm"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" sz="1600">
                <a:latin typeface="Arial" charset="0"/>
              </a:endParaRPr>
            </a:p>
          </p:txBody>
        </p:sp>
        <p:sp>
          <p:nvSpPr>
            <p:cNvPr id="46" name="Rectangle 14"/>
            <p:cNvSpPr>
              <a:spLocks noChangeArrowheads="1"/>
            </p:cNvSpPr>
            <p:nvPr/>
          </p:nvSpPr>
          <p:spPr bwMode="auto">
            <a:xfrm>
              <a:off x="4446" y="2660"/>
              <a:ext cx="882" cy="173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rgbClr val="993300"/>
              </a:solidFill>
              <a:miter lim="800000"/>
              <a:headEnd type="none" w="sm" len="sm"/>
              <a:tailEnd/>
            </a:ln>
          </p:spPr>
          <p:txBody>
            <a:bodyPr wrap="none" anchor="ctr"/>
            <a:lstStyle/>
            <a:p>
              <a:pPr eaLnBrk="0" hangingPunct="0"/>
              <a:endParaRPr lang="es-ES" sz="1600">
                <a:latin typeface="Arial" charset="0"/>
              </a:endParaRPr>
            </a:p>
          </p:txBody>
        </p:sp>
        <p:sp>
          <p:nvSpPr>
            <p:cNvPr id="47" name="Rectangle 15"/>
            <p:cNvSpPr>
              <a:spLocks noChangeArrowheads="1"/>
            </p:cNvSpPr>
            <p:nvPr/>
          </p:nvSpPr>
          <p:spPr bwMode="auto">
            <a:xfrm>
              <a:off x="4446" y="2814"/>
              <a:ext cx="882" cy="67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rgbClr val="993300"/>
              </a:solidFill>
              <a:miter lim="800000"/>
              <a:headEnd type="none" w="sm" len="sm"/>
              <a:tailEnd/>
            </a:ln>
          </p:spPr>
          <p:txBody>
            <a:bodyPr wrap="none" anchor="ctr"/>
            <a:lstStyle/>
            <a:p>
              <a:pPr eaLnBrk="0" hangingPunct="0"/>
              <a:endParaRPr lang="es-ES" sz="1600">
                <a:latin typeface="Arial" charset="0"/>
              </a:endParaRPr>
            </a:p>
          </p:txBody>
        </p:sp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4556" y="2353"/>
              <a:ext cx="65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s-ES" sz="1500">
                  <a:latin typeface="Arial" charset="0"/>
                </a:rPr>
                <a:t>&lt;&lt;view&gt;&gt;</a:t>
              </a:r>
              <a:br>
                <a:rPr lang="es-ES" sz="1500">
                  <a:latin typeface="Arial" charset="0"/>
                </a:rPr>
              </a:br>
              <a:r>
                <a:rPr lang="es-ES" sz="1500">
                  <a:latin typeface="Arial" charset="0"/>
                </a:rPr>
                <a:t>Autor</a:t>
              </a:r>
            </a:p>
          </p:txBody>
        </p:sp>
        <p:sp>
          <p:nvSpPr>
            <p:cNvPr id="49" name="Text Box 17"/>
            <p:cNvSpPr txBox="1">
              <a:spLocks noChangeArrowheads="1"/>
            </p:cNvSpPr>
            <p:nvPr/>
          </p:nvSpPr>
          <p:spPr bwMode="auto">
            <a:xfrm>
              <a:off x="4339" y="2653"/>
              <a:ext cx="653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s-ES" sz="1300">
                  <a:latin typeface="Arial" charset="0"/>
                </a:rPr>
                <a:t>nombre</a:t>
              </a:r>
            </a:p>
          </p:txBody>
        </p:sp>
      </p:grpSp>
      <p:sp>
        <p:nvSpPr>
          <p:cNvPr id="50" name="Rectangle 18"/>
          <p:cNvSpPr>
            <a:spLocks noChangeArrowheads="1"/>
          </p:cNvSpPr>
          <p:nvPr/>
        </p:nvSpPr>
        <p:spPr bwMode="auto">
          <a:xfrm>
            <a:off x="6526213" y="5271294"/>
            <a:ext cx="825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s-ES" sz="1500">
                <a:solidFill>
                  <a:srgbClr val="000000"/>
                </a:solidFill>
                <a:latin typeface="Arial" charset="0"/>
              </a:rPr>
              <a:t>[</a:t>
            </a:r>
            <a:r>
              <a:rPr lang="es-ES" sz="1400">
                <a:solidFill>
                  <a:srgbClr val="000000"/>
                </a:solidFill>
                <a:latin typeface="Arial" charset="0"/>
              </a:rPr>
              <a:t>Autores</a:t>
            </a:r>
            <a:r>
              <a:rPr lang="es-ES" sz="1500">
                <a:solidFill>
                  <a:srgbClr val="000000"/>
                </a:solidFill>
                <a:latin typeface="Arial" charset="0"/>
              </a:rPr>
              <a:t>]</a:t>
            </a:r>
            <a:endParaRPr lang="es-ES" sz="1500">
              <a:latin typeface="Times New Roman" pitchFamily="18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60375" y="2108995"/>
            <a:ext cx="6481632" cy="4495799"/>
            <a:chOff x="60375" y="2108995"/>
            <a:chExt cx="6481632" cy="4495799"/>
          </a:xfrm>
        </p:grpSpPr>
        <p:sp>
          <p:nvSpPr>
            <p:cNvPr id="52" name="Text Box 20"/>
            <p:cNvSpPr txBox="1">
              <a:spLocks noChangeArrowheads="1"/>
            </p:cNvSpPr>
            <p:nvPr/>
          </p:nvSpPr>
          <p:spPr bwMode="auto">
            <a:xfrm>
              <a:off x="2380389" y="6045994"/>
              <a:ext cx="2490061" cy="5588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es-ES" sz="1500" dirty="0">
                  <a:latin typeface="Arial" charset="0"/>
                </a:rPr>
                <a:t>Información de la clase</a:t>
              </a:r>
            </a:p>
            <a:p>
              <a:pPr algn="ctr" eaLnBrk="1" hangingPunct="1"/>
              <a:r>
                <a:rPr lang="es-ES" sz="1500" dirty="0">
                  <a:latin typeface="Arial" charset="0"/>
                </a:rPr>
                <a:t>directora “Libro”</a:t>
              </a:r>
            </a:p>
          </p:txBody>
        </p:sp>
        <p:sp>
          <p:nvSpPr>
            <p:cNvPr id="53" name="Oval 21"/>
            <p:cNvSpPr>
              <a:spLocks noChangeArrowheads="1"/>
            </p:cNvSpPr>
            <p:nvPr/>
          </p:nvSpPr>
          <p:spPr bwMode="auto">
            <a:xfrm>
              <a:off x="4726051" y="4294188"/>
              <a:ext cx="1815956" cy="2057400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4" name="Oval 22"/>
            <p:cNvSpPr>
              <a:spLocks noChangeArrowheads="1"/>
            </p:cNvSpPr>
            <p:nvPr/>
          </p:nvSpPr>
          <p:spPr bwMode="auto">
            <a:xfrm>
              <a:off x="60375" y="2108995"/>
              <a:ext cx="5573653" cy="3124200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2380389" y="2489317"/>
            <a:ext cx="6628467" cy="4164848"/>
            <a:chOff x="2380389" y="2489317"/>
            <a:chExt cx="6628467" cy="4164848"/>
          </a:xfrm>
        </p:grpSpPr>
        <p:sp>
          <p:nvSpPr>
            <p:cNvPr id="56" name="Text Box 24"/>
            <p:cNvSpPr txBox="1">
              <a:spLocks noChangeArrowheads="1"/>
            </p:cNvSpPr>
            <p:nvPr/>
          </p:nvSpPr>
          <p:spPr bwMode="auto">
            <a:xfrm>
              <a:off x="6821665" y="6095365"/>
              <a:ext cx="2187191" cy="5588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es-ES" sz="1500" dirty="0">
                  <a:latin typeface="Arial" charset="0"/>
                </a:rPr>
                <a:t>Información de la clase</a:t>
              </a:r>
            </a:p>
            <a:p>
              <a:pPr algn="ctr" eaLnBrk="1" hangingPunct="1"/>
              <a:r>
                <a:rPr lang="es-ES" sz="1500" dirty="0">
                  <a:latin typeface="Arial" charset="0"/>
                </a:rPr>
                <a:t>complementaria “Autor”</a:t>
              </a:r>
            </a:p>
          </p:txBody>
        </p:sp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457196" y="4737895"/>
              <a:ext cx="1485639" cy="990600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8" name="Oval 26"/>
            <p:cNvSpPr>
              <a:spLocks noChangeArrowheads="1"/>
            </p:cNvSpPr>
            <p:nvPr/>
          </p:nvSpPr>
          <p:spPr bwMode="auto">
            <a:xfrm>
              <a:off x="2380389" y="2515759"/>
              <a:ext cx="990426" cy="228600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1" name="Oval 29"/>
            <p:cNvSpPr>
              <a:spLocks noChangeArrowheads="1"/>
            </p:cNvSpPr>
            <p:nvPr/>
          </p:nvSpPr>
          <p:spPr bwMode="auto">
            <a:xfrm>
              <a:off x="3537193" y="2489317"/>
              <a:ext cx="990600" cy="228600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2380389" y="2489317"/>
            <a:ext cx="5160236" cy="3678597"/>
            <a:chOff x="2380389" y="2489317"/>
            <a:chExt cx="5160236" cy="3678597"/>
          </a:xfrm>
        </p:grpSpPr>
        <p:sp>
          <p:nvSpPr>
            <p:cNvPr id="62" name="Oval 30"/>
            <p:cNvSpPr>
              <a:spLocks noChangeArrowheads="1"/>
            </p:cNvSpPr>
            <p:nvPr/>
          </p:nvSpPr>
          <p:spPr bwMode="auto">
            <a:xfrm>
              <a:off x="6467475" y="5223669"/>
              <a:ext cx="1073150" cy="276225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9" name="8 Grupo"/>
            <p:cNvGrpSpPr/>
            <p:nvPr/>
          </p:nvGrpSpPr>
          <p:grpSpPr>
            <a:xfrm>
              <a:off x="2380389" y="2489317"/>
              <a:ext cx="4896110" cy="3678597"/>
              <a:chOff x="2380389" y="2489317"/>
              <a:chExt cx="4896110" cy="3678597"/>
            </a:xfrm>
          </p:grpSpPr>
          <p:sp>
            <p:nvSpPr>
              <p:cNvPr id="60" name="Text Box 28"/>
              <p:cNvSpPr txBox="1">
                <a:spLocks noChangeArrowheads="1"/>
              </p:cNvSpPr>
              <p:nvPr/>
            </p:nvSpPr>
            <p:spPr bwMode="auto">
              <a:xfrm>
                <a:off x="4894588" y="5609114"/>
                <a:ext cx="2381911" cy="55880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/>
                <a:r>
                  <a:rPr lang="es-ES" sz="1500" dirty="0">
                    <a:latin typeface="Arial" charset="0"/>
                  </a:rPr>
                  <a:t>Definición de navegación </a:t>
                </a:r>
              </a:p>
              <a:p>
                <a:pPr algn="ctr" eaLnBrk="1" hangingPunct="1"/>
                <a:r>
                  <a:rPr lang="es-ES" sz="1500" dirty="0">
                    <a:latin typeface="Arial" charset="0"/>
                  </a:rPr>
                  <a:t>al Contexto “Autores”</a:t>
                </a:r>
              </a:p>
            </p:txBody>
          </p:sp>
          <p:sp>
            <p:nvSpPr>
              <p:cNvPr id="63" name="Oval 29"/>
              <p:cNvSpPr>
                <a:spLocks noChangeArrowheads="1"/>
              </p:cNvSpPr>
              <p:nvPr/>
            </p:nvSpPr>
            <p:spPr bwMode="auto">
              <a:xfrm>
                <a:off x="3537193" y="2489317"/>
                <a:ext cx="990600" cy="228600"/>
              </a:xfrm>
              <a:prstGeom prst="ellips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4" name="Oval 29"/>
              <p:cNvSpPr>
                <a:spLocks noChangeArrowheads="1"/>
              </p:cNvSpPr>
              <p:nvPr/>
            </p:nvSpPr>
            <p:spPr bwMode="auto">
              <a:xfrm>
                <a:off x="2380389" y="2515759"/>
                <a:ext cx="990600" cy="228600"/>
              </a:xfrm>
              <a:prstGeom prst="ellips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12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Construcción del Modelo de </a:t>
            </a:r>
            <a:r>
              <a:rPr lang="es-ES" dirty="0" smtClean="0"/>
              <a:t>Navegación (1)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70000"/>
            <a:ext cx="8229600" cy="509651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2800" dirty="0" smtClean="0"/>
              <a:t>Identificación </a:t>
            </a:r>
            <a:r>
              <a:rPr lang="es-ES" sz="2800" dirty="0"/>
              <a:t>de </a:t>
            </a:r>
            <a:r>
              <a:rPr lang="es-ES" sz="2800" dirty="0" smtClean="0"/>
              <a:t>Agentes</a:t>
            </a:r>
          </a:p>
          <a:p>
            <a:pPr lvl="1"/>
            <a:r>
              <a:rPr lang="es-ES_tradnl" dirty="0"/>
              <a:t>Buscar en el Modelo de Objetos los agentes del sistema</a:t>
            </a:r>
          </a:p>
          <a:p>
            <a:pPr lvl="1"/>
            <a:r>
              <a:rPr lang="es-ES_tradnl" dirty="0"/>
              <a:t>Detectar las relaciones entre los agentes (reutilización </a:t>
            </a:r>
            <a:r>
              <a:rPr lang="es-ES_tradnl" dirty="0" err="1"/>
              <a:t>navegacional</a:t>
            </a:r>
            <a:r>
              <a:rPr lang="es-ES_tradnl" dirty="0"/>
              <a:t>)</a:t>
            </a:r>
          </a:p>
          <a:p>
            <a:pPr lvl="2"/>
            <a:r>
              <a:rPr lang="es-ES_tradnl" dirty="0"/>
              <a:t>Construir los </a:t>
            </a:r>
            <a:r>
              <a:rPr lang="es-ES_tradnl" b="1" dirty="0"/>
              <a:t>árboles de agentes</a:t>
            </a:r>
            <a:r>
              <a:rPr lang="es-ES_tradnl" dirty="0"/>
              <a:t>, donde aparece cada agente y sus relaciones con los demás</a:t>
            </a:r>
          </a:p>
          <a:p>
            <a:pPr lvl="2"/>
            <a:r>
              <a:rPr lang="es-ES_tradnl" dirty="0"/>
              <a:t>Estos árboles están compuestos de</a:t>
            </a:r>
          </a:p>
          <a:p>
            <a:pPr lvl="3"/>
            <a:r>
              <a:rPr lang="es-ES_tradnl" dirty="0"/>
              <a:t>Agentes/Clases Base</a:t>
            </a:r>
          </a:p>
          <a:p>
            <a:pPr lvl="3"/>
            <a:r>
              <a:rPr lang="es-ES_tradnl" dirty="0"/>
              <a:t>Agentes/</a:t>
            </a:r>
            <a:r>
              <a:rPr lang="es-ES_tradnl" dirty="0" err="1"/>
              <a:t>SubClases</a:t>
            </a:r>
            <a:endParaRPr lang="es-ES_tradnl" dirty="0"/>
          </a:p>
          <a:p>
            <a:pPr marL="514350" indent="-514350">
              <a:buFont typeface="+mj-lt"/>
              <a:buAutoNum type="arabicPeriod"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42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339590" y="4390073"/>
            <a:ext cx="4221163" cy="1679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8" name="Group 3"/>
          <p:cNvGrpSpPr>
            <a:grpSpLocks/>
          </p:cNvGrpSpPr>
          <p:nvPr/>
        </p:nvGrpSpPr>
        <p:grpSpPr bwMode="auto">
          <a:xfrm>
            <a:off x="7122478" y="5158423"/>
            <a:ext cx="714375" cy="450850"/>
            <a:chOff x="4434" y="1562"/>
            <a:chExt cx="415" cy="284"/>
          </a:xfrm>
        </p:grpSpPr>
        <p:sp>
          <p:nvSpPr>
            <p:cNvPr id="19" name="Line 4"/>
            <p:cNvSpPr>
              <a:spLocks noChangeShapeType="1"/>
            </p:cNvSpPr>
            <p:nvPr/>
          </p:nvSpPr>
          <p:spPr bwMode="auto">
            <a:xfrm flipV="1">
              <a:off x="4490" y="1682"/>
              <a:ext cx="7" cy="1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4503" y="1635"/>
              <a:ext cx="34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a-ES" sz="1400" b="1"/>
                <a:t>is_a</a:t>
              </a:r>
              <a:endParaRPr lang="es-ES" sz="1400" b="1"/>
            </a:p>
          </p:txBody>
        </p:sp>
        <p:sp>
          <p:nvSpPr>
            <p:cNvPr id="21" name="AutoShape 6"/>
            <p:cNvSpPr>
              <a:spLocks noChangeArrowheads="1"/>
            </p:cNvSpPr>
            <p:nvPr/>
          </p:nvSpPr>
          <p:spPr bwMode="auto">
            <a:xfrm>
              <a:off x="4434" y="1562"/>
              <a:ext cx="118" cy="118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s-ES"/>
            </a:p>
          </p:txBody>
        </p:sp>
      </p:grp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5025390" y="6091873"/>
            <a:ext cx="2935288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ca-ES" sz="1200" b="1">
                <a:solidFill>
                  <a:srgbClr val="000000"/>
                </a:solidFill>
                <a:latin typeface="Arial" charset="0"/>
              </a:rPr>
              <a:t>DIAGRAMA DE AGENTES</a:t>
            </a:r>
            <a:endParaRPr lang="es-ES" sz="1200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3" name="Group 8"/>
          <p:cNvGrpSpPr>
            <a:grpSpLocks/>
          </p:cNvGrpSpPr>
          <p:nvPr/>
        </p:nvGrpSpPr>
        <p:grpSpPr bwMode="auto">
          <a:xfrm>
            <a:off x="3045778" y="5113973"/>
            <a:ext cx="3617912" cy="671512"/>
            <a:chOff x="1978" y="3383"/>
            <a:chExt cx="2103" cy="423"/>
          </a:xfrm>
        </p:grpSpPr>
        <p:sp>
          <p:nvSpPr>
            <p:cNvPr id="24" name="AutoShape 9"/>
            <p:cNvSpPr>
              <a:spLocks noChangeArrowheads="1"/>
            </p:cNvSpPr>
            <p:nvPr/>
          </p:nvSpPr>
          <p:spPr bwMode="auto">
            <a:xfrm rot="4280491">
              <a:off x="3521" y="3108"/>
              <a:ext cx="192" cy="928"/>
            </a:xfrm>
            <a:prstGeom prst="upArrow">
              <a:avLst>
                <a:gd name="adj1" fmla="val 36389"/>
                <a:gd name="adj2" fmla="val 184069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s-ES"/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1978" y="3588"/>
              <a:ext cx="1240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es-ES" sz="1600" b="1">
                  <a:latin typeface="Arial" charset="0"/>
                </a:rPr>
                <a:t>Agentes/Clase Base</a:t>
              </a:r>
            </a:p>
          </p:txBody>
        </p:sp>
        <p:sp>
          <p:nvSpPr>
            <p:cNvPr id="26" name="AutoShape 11"/>
            <p:cNvSpPr>
              <a:spLocks noChangeArrowheads="1"/>
            </p:cNvSpPr>
            <p:nvPr/>
          </p:nvSpPr>
          <p:spPr bwMode="auto">
            <a:xfrm rot="-1018553">
              <a:off x="3272" y="3383"/>
              <a:ext cx="192" cy="250"/>
            </a:xfrm>
            <a:prstGeom prst="upArrow">
              <a:avLst>
                <a:gd name="adj1" fmla="val 36389"/>
                <a:gd name="adj2" fmla="val 49588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/>
            </a:p>
          </p:txBody>
        </p:sp>
      </p:grpSp>
      <p:grpSp>
        <p:nvGrpSpPr>
          <p:cNvPr id="27" name="Group 12"/>
          <p:cNvGrpSpPr>
            <a:grpSpLocks/>
          </p:cNvGrpSpPr>
          <p:nvPr/>
        </p:nvGrpSpPr>
        <p:grpSpPr bwMode="auto">
          <a:xfrm>
            <a:off x="3063240" y="5752148"/>
            <a:ext cx="3684588" cy="423862"/>
            <a:chOff x="1988" y="3785"/>
            <a:chExt cx="2142" cy="267"/>
          </a:xfrm>
        </p:grpSpPr>
        <p:sp>
          <p:nvSpPr>
            <p:cNvPr id="28" name="AutoShape 13"/>
            <p:cNvSpPr>
              <a:spLocks noChangeArrowheads="1"/>
            </p:cNvSpPr>
            <p:nvPr/>
          </p:nvSpPr>
          <p:spPr bwMode="auto">
            <a:xfrm rot="4886870">
              <a:off x="3570" y="3417"/>
              <a:ext cx="192" cy="928"/>
            </a:xfrm>
            <a:prstGeom prst="upArrow">
              <a:avLst>
                <a:gd name="adj1" fmla="val 36389"/>
                <a:gd name="adj2" fmla="val 184069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s-ES"/>
            </a:p>
          </p:txBody>
        </p:sp>
        <p:sp>
          <p:nvSpPr>
            <p:cNvPr id="29" name="Text Box 14"/>
            <p:cNvSpPr txBox="1">
              <a:spLocks noChangeArrowheads="1"/>
            </p:cNvSpPr>
            <p:nvPr/>
          </p:nvSpPr>
          <p:spPr bwMode="auto">
            <a:xfrm>
              <a:off x="1988" y="3834"/>
              <a:ext cx="1213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es-ES" sz="1600" b="1">
                  <a:latin typeface="Arial" charset="0"/>
                </a:rPr>
                <a:t>Agentes/SubClases</a:t>
              </a:r>
            </a:p>
          </p:txBody>
        </p:sp>
      </p:grpSp>
      <p:grpSp>
        <p:nvGrpSpPr>
          <p:cNvPr id="30" name="Group 15"/>
          <p:cNvGrpSpPr>
            <a:grpSpLocks/>
          </p:cNvGrpSpPr>
          <p:nvPr/>
        </p:nvGrpSpPr>
        <p:grpSpPr bwMode="auto">
          <a:xfrm>
            <a:off x="5085715" y="4485323"/>
            <a:ext cx="1001713" cy="566737"/>
            <a:chOff x="3164" y="2987"/>
            <a:chExt cx="582" cy="357"/>
          </a:xfrm>
        </p:grpSpPr>
        <p:sp>
          <p:nvSpPr>
            <p:cNvPr id="31" name="Text Box 16"/>
            <p:cNvSpPr txBox="1">
              <a:spLocks noChangeArrowheads="1"/>
            </p:cNvSpPr>
            <p:nvPr/>
          </p:nvSpPr>
          <p:spPr bwMode="auto">
            <a:xfrm>
              <a:off x="3211" y="3171"/>
              <a:ext cx="53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a-ES" sz="1200">
                  <a:solidFill>
                    <a:srgbClr val="000000"/>
                  </a:solidFill>
                </a:rPr>
                <a:t>Agent_1</a:t>
              </a:r>
              <a:endParaRPr lang="es-ES" sz="1200">
                <a:solidFill>
                  <a:srgbClr val="000000"/>
                </a:solidFill>
              </a:endParaRPr>
            </a:p>
          </p:txBody>
        </p:sp>
        <p:grpSp>
          <p:nvGrpSpPr>
            <p:cNvPr id="32" name="Group 17"/>
            <p:cNvGrpSpPr>
              <a:grpSpLocks/>
            </p:cNvGrpSpPr>
            <p:nvPr/>
          </p:nvGrpSpPr>
          <p:grpSpPr bwMode="auto">
            <a:xfrm>
              <a:off x="3164" y="2987"/>
              <a:ext cx="112" cy="350"/>
              <a:chOff x="2641" y="2136"/>
              <a:chExt cx="112" cy="350"/>
            </a:xfrm>
          </p:grpSpPr>
          <p:sp>
            <p:nvSpPr>
              <p:cNvPr id="33" name="Oval 18"/>
              <p:cNvSpPr>
                <a:spLocks noChangeArrowheads="1"/>
              </p:cNvSpPr>
              <p:nvPr/>
            </p:nvSpPr>
            <p:spPr bwMode="auto">
              <a:xfrm>
                <a:off x="2644" y="2136"/>
                <a:ext cx="106" cy="114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" name="Line 19"/>
              <p:cNvSpPr>
                <a:spLocks noChangeShapeType="1"/>
              </p:cNvSpPr>
              <p:nvPr/>
            </p:nvSpPr>
            <p:spPr bwMode="auto">
              <a:xfrm>
                <a:off x="2697" y="2253"/>
                <a:ext cx="1" cy="12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" name="Line 20"/>
              <p:cNvSpPr>
                <a:spLocks noChangeShapeType="1"/>
              </p:cNvSpPr>
              <p:nvPr/>
            </p:nvSpPr>
            <p:spPr bwMode="auto">
              <a:xfrm flipV="1">
                <a:off x="2641" y="2373"/>
                <a:ext cx="56" cy="11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" name="Line 21"/>
              <p:cNvSpPr>
                <a:spLocks noChangeShapeType="1"/>
              </p:cNvSpPr>
              <p:nvPr/>
            </p:nvSpPr>
            <p:spPr bwMode="auto">
              <a:xfrm>
                <a:off x="2697" y="2373"/>
                <a:ext cx="56" cy="11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" name="Line 22"/>
              <p:cNvSpPr>
                <a:spLocks noChangeShapeType="1"/>
              </p:cNvSpPr>
              <p:nvPr/>
            </p:nvSpPr>
            <p:spPr bwMode="auto">
              <a:xfrm>
                <a:off x="2641" y="2313"/>
                <a:ext cx="11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38" name="Group 23"/>
          <p:cNvGrpSpPr>
            <a:grpSpLocks/>
          </p:cNvGrpSpPr>
          <p:nvPr/>
        </p:nvGrpSpPr>
        <p:grpSpPr bwMode="auto">
          <a:xfrm>
            <a:off x="6947853" y="4525010"/>
            <a:ext cx="1000125" cy="566738"/>
            <a:chOff x="3164" y="2987"/>
            <a:chExt cx="582" cy="357"/>
          </a:xfrm>
        </p:grpSpPr>
        <p:sp>
          <p:nvSpPr>
            <p:cNvPr id="39" name="Text Box 24"/>
            <p:cNvSpPr txBox="1">
              <a:spLocks noChangeArrowheads="1"/>
            </p:cNvSpPr>
            <p:nvPr/>
          </p:nvSpPr>
          <p:spPr bwMode="auto">
            <a:xfrm>
              <a:off x="3211" y="3171"/>
              <a:ext cx="53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a-ES" sz="1200">
                  <a:solidFill>
                    <a:srgbClr val="000000"/>
                  </a:solidFill>
                </a:rPr>
                <a:t>Agent_2</a:t>
              </a:r>
              <a:endParaRPr lang="es-ES" sz="1200">
                <a:solidFill>
                  <a:srgbClr val="000000"/>
                </a:solidFill>
              </a:endParaRPr>
            </a:p>
          </p:txBody>
        </p:sp>
        <p:grpSp>
          <p:nvGrpSpPr>
            <p:cNvPr id="40" name="Group 25"/>
            <p:cNvGrpSpPr>
              <a:grpSpLocks/>
            </p:cNvGrpSpPr>
            <p:nvPr/>
          </p:nvGrpSpPr>
          <p:grpSpPr bwMode="auto">
            <a:xfrm>
              <a:off x="3164" y="2987"/>
              <a:ext cx="112" cy="350"/>
              <a:chOff x="2641" y="2136"/>
              <a:chExt cx="112" cy="350"/>
            </a:xfrm>
          </p:grpSpPr>
          <p:sp>
            <p:nvSpPr>
              <p:cNvPr id="41" name="Oval 26"/>
              <p:cNvSpPr>
                <a:spLocks noChangeArrowheads="1"/>
              </p:cNvSpPr>
              <p:nvPr/>
            </p:nvSpPr>
            <p:spPr bwMode="auto">
              <a:xfrm>
                <a:off x="2644" y="2136"/>
                <a:ext cx="106" cy="114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2" name="Line 27"/>
              <p:cNvSpPr>
                <a:spLocks noChangeShapeType="1"/>
              </p:cNvSpPr>
              <p:nvPr/>
            </p:nvSpPr>
            <p:spPr bwMode="auto">
              <a:xfrm>
                <a:off x="2697" y="2253"/>
                <a:ext cx="1" cy="12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3" name="Line 28"/>
              <p:cNvSpPr>
                <a:spLocks noChangeShapeType="1"/>
              </p:cNvSpPr>
              <p:nvPr/>
            </p:nvSpPr>
            <p:spPr bwMode="auto">
              <a:xfrm flipV="1">
                <a:off x="2641" y="2373"/>
                <a:ext cx="56" cy="11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4" name="Line 29"/>
              <p:cNvSpPr>
                <a:spLocks noChangeShapeType="1"/>
              </p:cNvSpPr>
              <p:nvPr/>
            </p:nvSpPr>
            <p:spPr bwMode="auto">
              <a:xfrm>
                <a:off x="2697" y="2373"/>
                <a:ext cx="56" cy="11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5" name="Line 30"/>
              <p:cNvSpPr>
                <a:spLocks noChangeShapeType="1"/>
              </p:cNvSpPr>
              <p:nvPr/>
            </p:nvSpPr>
            <p:spPr bwMode="auto">
              <a:xfrm>
                <a:off x="2641" y="2313"/>
                <a:ext cx="11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46" name="Group 31"/>
          <p:cNvGrpSpPr>
            <a:grpSpLocks/>
          </p:cNvGrpSpPr>
          <p:nvPr/>
        </p:nvGrpSpPr>
        <p:grpSpPr bwMode="auto">
          <a:xfrm>
            <a:off x="6906578" y="5452110"/>
            <a:ext cx="1000125" cy="566738"/>
            <a:chOff x="3164" y="2987"/>
            <a:chExt cx="582" cy="357"/>
          </a:xfrm>
        </p:grpSpPr>
        <p:sp>
          <p:nvSpPr>
            <p:cNvPr id="47" name="Text Box 32"/>
            <p:cNvSpPr txBox="1">
              <a:spLocks noChangeArrowheads="1"/>
            </p:cNvSpPr>
            <p:nvPr/>
          </p:nvSpPr>
          <p:spPr bwMode="auto">
            <a:xfrm>
              <a:off x="3211" y="3171"/>
              <a:ext cx="53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a-ES" sz="1200">
                  <a:solidFill>
                    <a:srgbClr val="000000"/>
                  </a:solidFill>
                </a:rPr>
                <a:t>Agent_3</a:t>
              </a:r>
              <a:endParaRPr lang="es-ES" sz="1200">
                <a:solidFill>
                  <a:srgbClr val="000000"/>
                </a:solidFill>
              </a:endParaRPr>
            </a:p>
          </p:txBody>
        </p:sp>
        <p:grpSp>
          <p:nvGrpSpPr>
            <p:cNvPr id="48" name="Group 33"/>
            <p:cNvGrpSpPr>
              <a:grpSpLocks/>
            </p:cNvGrpSpPr>
            <p:nvPr/>
          </p:nvGrpSpPr>
          <p:grpSpPr bwMode="auto">
            <a:xfrm>
              <a:off x="3164" y="2987"/>
              <a:ext cx="112" cy="350"/>
              <a:chOff x="2641" y="2136"/>
              <a:chExt cx="112" cy="350"/>
            </a:xfrm>
          </p:grpSpPr>
          <p:sp>
            <p:nvSpPr>
              <p:cNvPr id="49" name="Oval 34"/>
              <p:cNvSpPr>
                <a:spLocks noChangeArrowheads="1"/>
              </p:cNvSpPr>
              <p:nvPr/>
            </p:nvSpPr>
            <p:spPr bwMode="auto">
              <a:xfrm>
                <a:off x="2644" y="2136"/>
                <a:ext cx="106" cy="114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" name="Line 35"/>
              <p:cNvSpPr>
                <a:spLocks noChangeShapeType="1"/>
              </p:cNvSpPr>
              <p:nvPr/>
            </p:nvSpPr>
            <p:spPr bwMode="auto">
              <a:xfrm>
                <a:off x="2697" y="2253"/>
                <a:ext cx="1" cy="12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" name="Line 36"/>
              <p:cNvSpPr>
                <a:spLocks noChangeShapeType="1"/>
              </p:cNvSpPr>
              <p:nvPr/>
            </p:nvSpPr>
            <p:spPr bwMode="auto">
              <a:xfrm flipV="1">
                <a:off x="2641" y="2373"/>
                <a:ext cx="56" cy="11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" name="Line 37"/>
              <p:cNvSpPr>
                <a:spLocks noChangeShapeType="1"/>
              </p:cNvSpPr>
              <p:nvPr/>
            </p:nvSpPr>
            <p:spPr bwMode="auto">
              <a:xfrm>
                <a:off x="2697" y="2373"/>
                <a:ext cx="56" cy="11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" name="Line 38"/>
              <p:cNvSpPr>
                <a:spLocks noChangeShapeType="1"/>
              </p:cNvSpPr>
              <p:nvPr/>
            </p:nvSpPr>
            <p:spPr bwMode="auto">
              <a:xfrm>
                <a:off x="2641" y="2313"/>
                <a:ext cx="11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893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Construcción del Modelo de </a:t>
            </a:r>
            <a:r>
              <a:rPr lang="es-ES" dirty="0" smtClean="0"/>
              <a:t>Navegación (y 2)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70000"/>
            <a:ext cx="8229600" cy="509651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s-ES" sz="2800" dirty="0"/>
              <a:t>Construcción de los Mapas </a:t>
            </a:r>
            <a:endParaRPr lang="es-ES" sz="2800" dirty="0" smtClean="0"/>
          </a:p>
          <a:p>
            <a:pPr marL="514350" indent="-514350">
              <a:buFont typeface="+mj-lt"/>
              <a:buAutoNum type="arabicPeriod" startAt="2"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43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" y="1647014"/>
            <a:ext cx="8007668" cy="4709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68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Modelo de presentación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Tras la especificación del Modelo de Navegación se construye el Modelo de </a:t>
            </a:r>
            <a:r>
              <a:rPr lang="es-ES" dirty="0" smtClean="0"/>
              <a:t>Presentación</a:t>
            </a:r>
          </a:p>
          <a:p>
            <a:endParaRPr lang="es-ES" dirty="0"/>
          </a:p>
          <a:p>
            <a:r>
              <a:rPr lang="es-ES" dirty="0"/>
              <a:t>Este modelo recoge la semántica de presentación de información del </a:t>
            </a:r>
            <a:r>
              <a:rPr lang="es-ES" dirty="0" smtClean="0"/>
              <a:t>sistema</a:t>
            </a:r>
          </a:p>
          <a:p>
            <a:endParaRPr lang="es-ES" dirty="0"/>
          </a:p>
          <a:p>
            <a:r>
              <a:rPr lang="es-ES" dirty="0"/>
              <a:t>Se basa en definir el modo de presentación asociado a cada UIA (Unidad de Interacción Abstracta) definida por el Modelo de </a:t>
            </a:r>
            <a:r>
              <a:rPr lang="es-ES" dirty="0" smtClean="0"/>
              <a:t>Navegación</a:t>
            </a:r>
          </a:p>
          <a:p>
            <a:endParaRPr lang="es-ES" dirty="0"/>
          </a:p>
          <a:p>
            <a:r>
              <a:rPr lang="es-ES" dirty="0"/>
              <a:t>Asocia patrones de presentación a los elementos que aparecen en estos nodos </a:t>
            </a:r>
            <a:r>
              <a:rPr lang="es-ES" dirty="0" err="1"/>
              <a:t>navegacionales</a:t>
            </a:r>
            <a:endParaRPr lang="es-ES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44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9408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Modelo de Presentación. Patrones de presentación </a:t>
            </a:r>
            <a:r>
              <a:rPr lang="es-ES" dirty="0" smtClean="0"/>
              <a:t>(1)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45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243840" y="1463040"/>
            <a:ext cx="8686800" cy="4646613"/>
          </a:xfrm>
        </p:spPr>
        <p:txBody>
          <a:bodyPr>
            <a:normAutofit lnSpcReduction="10000"/>
          </a:bodyPr>
          <a:lstStyle/>
          <a:p>
            <a:r>
              <a:rPr lang="es-ES" dirty="0"/>
              <a:t>Patrón de Presentación</a:t>
            </a:r>
          </a:p>
          <a:p>
            <a:pPr lvl="1"/>
            <a:r>
              <a:rPr lang="es-ES" dirty="0"/>
              <a:t>Define la estructura lógica de presentación de información a la población a que se aplica</a:t>
            </a:r>
          </a:p>
          <a:p>
            <a:pPr lvl="1"/>
            <a:r>
              <a:rPr lang="es-ES" dirty="0"/>
              <a:t>Se puede aplicar a</a:t>
            </a:r>
          </a:p>
          <a:p>
            <a:pPr lvl="2"/>
            <a:r>
              <a:rPr lang="es-ES" dirty="0"/>
              <a:t>Clase Directora</a:t>
            </a:r>
          </a:p>
          <a:p>
            <a:pPr lvl="2"/>
            <a:r>
              <a:rPr lang="es-ES" dirty="0"/>
              <a:t>Relaciones </a:t>
            </a:r>
            <a:r>
              <a:rPr lang="es-ES" dirty="0" err="1"/>
              <a:t>Navegacionales</a:t>
            </a:r>
            <a:endParaRPr lang="es-ES" dirty="0"/>
          </a:p>
          <a:p>
            <a:pPr lvl="1"/>
            <a:r>
              <a:rPr lang="es-ES" dirty="0"/>
              <a:t>Cuatro tipos, en función de las </a:t>
            </a:r>
            <a:r>
              <a:rPr lang="es-ES" dirty="0" err="1"/>
              <a:t>cardinalidades</a:t>
            </a:r>
            <a:r>
              <a:rPr lang="es-ES" dirty="0"/>
              <a:t> y el tipo de las relaciones </a:t>
            </a:r>
            <a:r>
              <a:rPr lang="es-ES" dirty="0" err="1"/>
              <a:t>interobjetuales</a:t>
            </a:r>
            <a:endParaRPr lang="es-ES" dirty="0"/>
          </a:p>
          <a:p>
            <a:pPr lvl="2"/>
            <a:r>
              <a:rPr lang="es-ES" dirty="0"/>
              <a:t>Registro</a:t>
            </a:r>
          </a:p>
          <a:p>
            <a:pPr lvl="2"/>
            <a:r>
              <a:rPr lang="es-ES" dirty="0"/>
              <a:t>Tabular</a:t>
            </a:r>
          </a:p>
          <a:p>
            <a:pPr lvl="2"/>
            <a:r>
              <a:rPr lang="es-ES" dirty="0"/>
              <a:t>Maestro-Detalle</a:t>
            </a:r>
          </a:p>
          <a:p>
            <a:pPr lvl="2"/>
            <a:r>
              <a:rPr lang="es-ES" dirty="0"/>
              <a:t>Árbol</a:t>
            </a:r>
          </a:p>
          <a:p>
            <a:endParaRPr lang="es-ES" dirty="0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2807653" y="4534853"/>
            <a:ext cx="0" cy="5000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E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910840" y="4580891"/>
            <a:ext cx="2481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a-ES" sz="1800" dirty="0"/>
              <a:t>Para relaciones “1 a 1”</a:t>
            </a:r>
            <a:endParaRPr lang="es-ES" sz="1800" dirty="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3450590" y="5214303"/>
            <a:ext cx="0" cy="5000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E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553778" y="5260341"/>
            <a:ext cx="5399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s-ES" sz="1800"/>
              <a:t>Para relaciones “1 a muchos” o “muchos a muchos”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553778" y="5742941"/>
            <a:ext cx="4562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s-ES" sz="1800"/>
              <a:t>Indicado también para relaciones reflexivas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2550478" y="5644516"/>
            <a:ext cx="1012825" cy="279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E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3434715" y="5101591"/>
            <a:ext cx="573088" cy="984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E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098290" y="4922203"/>
            <a:ext cx="4854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s-ES" sz="1800"/>
              <a:t>Recursivamente, el detalle ha de tener un tipo</a:t>
            </a:r>
          </a:p>
        </p:txBody>
      </p:sp>
    </p:spTree>
    <p:extLst>
      <p:ext uri="{BB962C8B-B14F-4D97-AF65-F5344CB8AC3E}">
        <p14:creationId xmlns:p14="http://schemas.microsoft.com/office/powerpoint/2010/main" val="382628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Modelo de Presentación. Patrones de presentación </a:t>
            </a:r>
            <a:r>
              <a:rPr lang="es-ES" dirty="0" smtClean="0"/>
              <a:t>(2)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46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243840" y="1463040"/>
            <a:ext cx="8686800" cy="4646613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Patrón de Criterio de Ordenación</a:t>
            </a:r>
          </a:p>
          <a:p>
            <a:pPr lvl="1"/>
            <a:r>
              <a:rPr lang="es-ES" dirty="0"/>
              <a:t>Permite definir una ordenación de la población de una clase atendiendo a un criterio</a:t>
            </a:r>
          </a:p>
          <a:p>
            <a:pPr lvl="1"/>
            <a:r>
              <a:rPr lang="es-ES" dirty="0"/>
              <a:t>Este criterio deberá estar en función de propiedades (atributos) de alguna clase del contexto</a:t>
            </a:r>
          </a:p>
          <a:p>
            <a:pPr lvl="1"/>
            <a:r>
              <a:rPr lang="es-ES" dirty="0"/>
              <a:t>Se puede aplicar a</a:t>
            </a:r>
          </a:p>
          <a:p>
            <a:pPr lvl="2"/>
            <a:r>
              <a:rPr lang="es-ES" dirty="0"/>
              <a:t>Clases </a:t>
            </a:r>
            <a:r>
              <a:rPr lang="es-ES" dirty="0" err="1"/>
              <a:t>Navegacionales</a:t>
            </a:r>
            <a:r>
              <a:rPr lang="es-ES" dirty="0"/>
              <a:t>, indicando cómo se recuperarán las instancias de estas clases</a:t>
            </a:r>
          </a:p>
          <a:p>
            <a:pPr lvl="2"/>
            <a:r>
              <a:rPr lang="es-ES" dirty="0"/>
              <a:t>Estructuras de Acceso y Mecanismos de Búsqueda, para ordenar los resultados obtenidos</a:t>
            </a:r>
          </a:p>
          <a:p>
            <a:pPr lvl="1"/>
            <a:r>
              <a:rPr lang="es-ES" dirty="0"/>
              <a:t>Existen de dos tipos: Ascendente y Descendente</a:t>
            </a:r>
          </a:p>
          <a:p>
            <a:pPr lvl="1"/>
            <a:r>
              <a:rPr lang="es-ES" dirty="0"/>
              <a:t>En caso de especificación de varios atributos, la ordenación es jerárquica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104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Modelo de Presentación. Patrones de presentación </a:t>
            </a:r>
            <a:r>
              <a:rPr lang="es-ES" dirty="0" smtClean="0"/>
              <a:t>(3)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47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243840" y="1270000"/>
            <a:ext cx="8686800" cy="4839653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Patrón de Paginación</a:t>
            </a:r>
          </a:p>
          <a:p>
            <a:pPr lvl="1"/>
            <a:r>
              <a:rPr lang="es-ES" dirty="0"/>
              <a:t>Define un </a:t>
            </a:r>
            <a:r>
              <a:rPr lang="es-ES" i="1" dirty="0" err="1"/>
              <a:t>scrolling</a:t>
            </a:r>
            <a:r>
              <a:rPr lang="es-ES" dirty="0"/>
              <a:t> de información, creando bloques lógicos </a:t>
            </a:r>
            <a:r>
              <a:rPr lang="es-ES" dirty="0" smtClean="0"/>
              <a:t>en </a:t>
            </a:r>
            <a:r>
              <a:rPr lang="es-ES" dirty="0"/>
              <a:t>los que las instancias son “troceadas”</a:t>
            </a:r>
          </a:p>
          <a:p>
            <a:pPr lvl="1"/>
            <a:r>
              <a:rPr lang="es-ES" dirty="0"/>
              <a:t>Se especifica una </a:t>
            </a:r>
            <a:r>
              <a:rPr lang="es-ES" dirty="0" err="1"/>
              <a:t>cardinalidad</a:t>
            </a:r>
            <a:r>
              <a:rPr lang="es-ES" dirty="0"/>
              <a:t>, o número de instancias a recuperar</a:t>
            </a:r>
          </a:p>
          <a:p>
            <a:pPr lvl="1"/>
            <a:r>
              <a:rPr lang="es-ES" dirty="0"/>
              <a:t>Puede ser estática o dinámica, en función de si el usuario puede o no modificar la </a:t>
            </a:r>
            <a:r>
              <a:rPr lang="es-ES" dirty="0" err="1"/>
              <a:t>cardinalidad</a:t>
            </a:r>
            <a:endParaRPr lang="es-ES" dirty="0"/>
          </a:p>
          <a:p>
            <a:pPr lvl="1"/>
            <a:r>
              <a:rPr lang="es-ES" dirty="0"/>
              <a:t>Existen dos tipos</a:t>
            </a:r>
          </a:p>
          <a:p>
            <a:pPr lvl="2"/>
            <a:r>
              <a:rPr lang="es-ES" dirty="0"/>
              <a:t>De acceso secuencial, cuando desde un bloque lógico sólo se puede ir al siguiente, al anterior, al primero o al último</a:t>
            </a:r>
          </a:p>
          <a:p>
            <a:pPr lvl="2"/>
            <a:r>
              <a:rPr lang="es-ES" dirty="0"/>
              <a:t>De acceso aleatorio, cuando desde un bloque lógico se puede acceder directamente a cualquier otro</a:t>
            </a:r>
          </a:p>
          <a:p>
            <a:pPr lvl="1"/>
            <a:r>
              <a:rPr lang="es-ES" dirty="0"/>
              <a:t>Se puede definir como circular, indicando que el siguiente bloque lógico al último es el primero y viceversa</a:t>
            </a:r>
          </a:p>
          <a:p>
            <a:pPr lvl="1"/>
            <a:r>
              <a:rPr lang="es-ES" dirty="0"/>
              <a:t>Se aplica a</a:t>
            </a:r>
          </a:p>
          <a:p>
            <a:pPr lvl="2"/>
            <a:r>
              <a:rPr lang="es-ES" dirty="0"/>
              <a:t>A la clase directora: Permite restringir el número de instancias de la clase principal que se recuperarán</a:t>
            </a:r>
          </a:p>
          <a:p>
            <a:pPr lvl="2"/>
            <a:r>
              <a:rPr lang="es-ES" dirty="0"/>
              <a:t>A las relaciones </a:t>
            </a:r>
            <a:r>
              <a:rPr lang="es-ES" dirty="0" err="1"/>
              <a:t>navegacionales</a:t>
            </a:r>
            <a:r>
              <a:rPr lang="es-ES" dirty="0"/>
              <a:t>: Restringiendo el número de instancias de objetos relacionados que se recuperarán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065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Modelo de Presentación. Patrones de presentación </a:t>
            </a:r>
            <a:r>
              <a:rPr lang="es-ES" dirty="0" smtClean="0"/>
              <a:t>(y 4)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48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pic>
        <p:nvPicPr>
          <p:cNvPr id="7" name="Picture 2" descr="ContextoNavegacional_Autores-modelopresentac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985" y="1425575"/>
            <a:ext cx="4043363" cy="2533650"/>
          </a:xfrm>
          <a:noFill/>
        </p:spPr>
      </p:pic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98265" y="1379538"/>
            <a:ext cx="5280025" cy="4708525"/>
            <a:chOff x="2734" y="869"/>
            <a:chExt cx="3326" cy="2966"/>
          </a:xfrm>
        </p:grpSpPr>
        <p:pic>
          <p:nvPicPr>
            <p:cNvPr id="9" name="Picture 4" descr="Salamanca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5" y="1325"/>
              <a:ext cx="3205" cy="2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2734" y="869"/>
              <a:ext cx="1045" cy="361"/>
            </a:xfrm>
            <a:prstGeom prst="curvedDownArrow">
              <a:avLst>
                <a:gd name="adj1" fmla="val 57895"/>
                <a:gd name="adj2" fmla="val 115789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78740" y="1998663"/>
            <a:ext cx="9321800" cy="3359150"/>
            <a:chOff x="269" y="1249"/>
            <a:chExt cx="5872" cy="2116"/>
          </a:xfrm>
        </p:grpSpPr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269" y="1405"/>
              <a:ext cx="860" cy="215"/>
            </a:xfrm>
            <a:prstGeom prst="ellipse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3446" y="1249"/>
              <a:ext cx="2695" cy="561"/>
            </a:xfrm>
            <a:prstGeom prst="ellipse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274" y="2993"/>
              <a:ext cx="2397" cy="37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es-ES" sz="1600"/>
                <a:t>Patrón de Presentación aplicado a la Clase Directora. Modo Tabular </a:t>
              </a:r>
            </a:p>
          </p:txBody>
        </p:sp>
      </p:grpSp>
      <p:grpSp>
        <p:nvGrpSpPr>
          <p:cNvPr id="15" name="Group 10"/>
          <p:cNvGrpSpPr>
            <a:grpSpLocks/>
          </p:cNvGrpSpPr>
          <p:nvPr/>
        </p:nvGrpSpPr>
        <p:grpSpPr bwMode="auto">
          <a:xfrm>
            <a:off x="199390" y="2076450"/>
            <a:ext cx="8861425" cy="3571875"/>
            <a:chOff x="373" y="1317"/>
            <a:chExt cx="5582" cy="2250"/>
          </a:xfrm>
        </p:grpSpPr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73" y="3041"/>
              <a:ext cx="2397" cy="5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es-ES" sz="1600"/>
                <a:t>Patrón de Presentación aplicado a una relación navegacional. Modo Maestro – Detalle (Detalle en Modo Tabular)</a:t>
              </a:r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800" y="1317"/>
              <a:ext cx="1114" cy="215"/>
            </a:xfrm>
            <a:prstGeom prst="ellipse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3367" y="1834"/>
              <a:ext cx="2588" cy="1016"/>
            </a:xfrm>
            <a:prstGeom prst="ellipse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9" name="Group 14"/>
          <p:cNvGrpSpPr>
            <a:grpSpLocks/>
          </p:cNvGrpSpPr>
          <p:nvPr/>
        </p:nvGrpSpPr>
        <p:grpSpPr bwMode="auto">
          <a:xfrm>
            <a:off x="-8572" y="2416175"/>
            <a:ext cx="7999412" cy="3444875"/>
            <a:chOff x="243" y="1551"/>
            <a:chExt cx="5039" cy="2170"/>
          </a:xfrm>
        </p:grpSpPr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380" y="3195"/>
              <a:ext cx="2397" cy="5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es-ES" sz="1600"/>
                <a:t>Paginación aplicada a la Clase Directora. Se recuperan secuencialmente objetos de 1 en 1</a:t>
              </a:r>
            </a:p>
          </p:txBody>
        </p:sp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243" y="1551"/>
              <a:ext cx="860" cy="440"/>
            </a:xfrm>
            <a:prstGeom prst="ellipse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" name="Oval 17"/>
            <p:cNvSpPr>
              <a:spLocks noChangeArrowheads="1"/>
            </p:cNvSpPr>
            <p:nvPr/>
          </p:nvSpPr>
          <p:spPr bwMode="auto">
            <a:xfrm>
              <a:off x="3475" y="1687"/>
              <a:ext cx="1807" cy="215"/>
            </a:xfrm>
            <a:prstGeom prst="ellipse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3" name="Group 18"/>
          <p:cNvGrpSpPr>
            <a:grpSpLocks/>
          </p:cNvGrpSpPr>
          <p:nvPr/>
        </p:nvGrpSpPr>
        <p:grpSpPr bwMode="auto">
          <a:xfrm>
            <a:off x="86678" y="2182813"/>
            <a:ext cx="8275637" cy="3155950"/>
            <a:chOff x="333" y="1375"/>
            <a:chExt cx="5213" cy="1988"/>
          </a:xfrm>
        </p:grpSpPr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333" y="2991"/>
              <a:ext cx="2397" cy="37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es-ES" sz="1600"/>
                <a:t>Criterio de Ordenación Ascendente aplicado a recuperar Álbums por su año</a:t>
              </a:r>
            </a:p>
          </p:txBody>
        </p:sp>
        <p:sp>
          <p:nvSpPr>
            <p:cNvPr id="25" name="Oval 20"/>
            <p:cNvSpPr>
              <a:spLocks noChangeArrowheads="1"/>
            </p:cNvSpPr>
            <p:nvPr/>
          </p:nvSpPr>
          <p:spPr bwMode="auto">
            <a:xfrm>
              <a:off x="1688" y="1375"/>
              <a:ext cx="860" cy="215"/>
            </a:xfrm>
            <a:prstGeom prst="ellipse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" name="Oval 21"/>
            <p:cNvSpPr>
              <a:spLocks noChangeArrowheads="1"/>
            </p:cNvSpPr>
            <p:nvPr/>
          </p:nvSpPr>
          <p:spPr bwMode="auto">
            <a:xfrm>
              <a:off x="4969" y="2009"/>
              <a:ext cx="577" cy="732"/>
            </a:xfrm>
            <a:prstGeom prst="ellipse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7" name="Group 22"/>
          <p:cNvGrpSpPr>
            <a:grpSpLocks/>
          </p:cNvGrpSpPr>
          <p:nvPr/>
        </p:nvGrpSpPr>
        <p:grpSpPr bwMode="auto">
          <a:xfrm>
            <a:off x="177165" y="2322513"/>
            <a:ext cx="9101138" cy="3559175"/>
            <a:chOff x="390" y="1463"/>
            <a:chExt cx="5733" cy="2242"/>
          </a:xfrm>
        </p:grpSpPr>
        <p:sp>
          <p:nvSpPr>
            <p:cNvPr id="28" name="Text Box 23"/>
            <p:cNvSpPr txBox="1">
              <a:spLocks noChangeArrowheads="1"/>
            </p:cNvSpPr>
            <p:nvPr/>
          </p:nvSpPr>
          <p:spPr bwMode="auto">
            <a:xfrm>
              <a:off x="390" y="3179"/>
              <a:ext cx="2397" cy="5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es-ES" sz="1600"/>
                <a:t>Paginación aplicada a una relación navegacional. Se recuperan objetos secuencialmente en grupos de 5</a:t>
              </a:r>
            </a:p>
          </p:txBody>
        </p:sp>
        <p:sp>
          <p:nvSpPr>
            <p:cNvPr id="29" name="Oval 24"/>
            <p:cNvSpPr>
              <a:spLocks noChangeArrowheads="1"/>
            </p:cNvSpPr>
            <p:nvPr/>
          </p:nvSpPr>
          <p:spPr bwMode="auto">
            <a:xfrm>
              <a:off x="859" y="1463"/>
              <a:ext cx="968" cy="499"/>
            </a:xfrm>
            <a:prstGeom prst="ellipse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3593" y="2685"/>
              <a:ext cx="2530" cy="215"/>
            </a:xfrm>
            <a:prstGeom prst="ellipse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06199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32027" y="5143071"/>
            <a:ext cx="7772400" cy="1362075"/>
          </a:xfrm>
        </p:spPr>
        <p:txBody>
          <a:bodyPr/>
          <a:lstStyle/>
          <a:p>
            <a:pPr algn="l"/>
            <a:r>
              <a:rPr lang="es-ES" dirty="0" smtClean="0"/>
              <a:t>4. Conclusiones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49</a:t>
            </a:fld>
            <a:endParaRPr lang="es-ES_tradnl"/>
          </a:p>
        </p:txBody>
      </p:sp>
      <p:pic>
        <p:nvPicPr>
          <p:cNvPr id="18434" name="Picture 2" descr="http://www.irvinehousingblog.com/wp-content/uploads/2007/04/sheep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532" y="338889"/>
            <a:ext cx="3507058" cy="4582555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dkEdge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Consideraciones previas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6744" y="1393372"/>
            <a:ext cx="8440055" cy="4339772"/>
          </a:xfrm>
        </p:spPr>
        <p:txBody>
          <a:bodyPr>
            <a:normAutofit/>
          </a:bodyPr>
          <a:lstStyle/>
          <a:p>
            <a:pPr>
              <a:spcBef>
                <a:spcPct val="25000"/>
              </a:spcBef>
              <a:spcAft>
                <a:spcPct val="10000"/>
              </a:spcAft>
            </a:pPr>
            <a:r>
              <a:rPr lang="es-ES_tradnl" dirty="0"/>
              <a:t>Las aplicaciones web han sido tradicionalmente desarrolladas </a:t>
            </a:r>
            <a:r>
              <a:rPr lang="es-ES_tradnl" dirty="0" smtClean="0"/>
              <a:t>ad-hoc</a:t>
            </a:r>
          </a:p>
          <a:p>
            <a:pPr>
              <a:spcBef>
                <a:spcPct val="25000"/>
              </a:spcBef>
              <a:spcAft>
                <a:spcPct val="10000"/>
              </a:spcAft>
            </a:pPr>
            <a:endParaRPr lang="es-ES_tradnl" dirty="0"/>
          </a:p>
          <a:p>
            <a:pPr>
              <a:spcBef>
                <a:spcPct val="25000"/>
              </a:spcBef>
              <a:spcAft>
                <a:spcPct val="10000"/>
              </a:spcAft>
            </a:pPr>
            <a:r>
              <a:rPr lang="es-ES_tradnl" dirty="0" smtClean="0"/>
              <a:t>Evolución </a:t>
            </a:r>
            <a:r>
              <a:rPr lang="es-ES_tradnl" dirty="0"/>
              <a:t>de pequeñas </a:t>
            </a:r>
            <a:r>
              <a:rPr lang="es-ES_tradnl" dirty="0" smtClean="0"/>
              <a:t>aplicaciones </a:t>
            </a:r>
            <a:r>
              <a:rPr lang="es-ES_tradnl" dirty="0"/>
              <a:t>que rápidamente se volvieron inmanejables e </a:t>
            </a:r>
            <a:r>
              <a:rPr lang="es-ES_tradnl" dirty="0" err="1"/>
              <a:t>inmantenibles</a:t>
            </a:r>
            <a:endParaRPr lang="es-ES_tradnl" dirty="0"/>
          </a:p>
          <a:p>
            <a:pPr>
              <a:spcBef>
                <a:spcPct val="25000"/>
              </a:spcBef>
              <a:spcAft>
                <a:spcPct val="10000"/>
              </a:spcAft>
            </a:pPr>
            <a:endParaRPr lang="es-ES_tradnl" dirty="0" smtClean="0"/>
          </a:p>
          <a:p>
            <a:pPr>
              <a:spcBef>
                <a:spcPct val="25000"/>
              </a:spcBef>
              <a:spcAft>
                <a:spcPct val="10000"/>
              </a:spcAft>
            </a:pPr>
            <a:r>
              <a:rPr lang="es-ES_tradnl" dirty="0" smtClean="0"/>
              <a:t>Muchas </a:t>
            </a:r>
            <a:r>
              <a:rPr lang="es-ES_tradnl" dirty="0"/>
              <a:t>de las prácticas utilizadas fallaron al desarrollar aplicaciones no </a:t>
            </a:r>
            <a:r>
              <a:rPr lang="es-ES_tradnl" dirty="0" smtClean="0"/>
              <a:t>triviales</a:t>
            </a: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5</a:t>
            </a:fld>
            <a:endParaRPr lang="es-ES_tradnl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3667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7160"/>
            <a:ext cx="5880100" cy="1143000"/>
          </a:xfrm>
        </p:spPr>
        <p:txBody>
          <a:bodyPr/>
          <a:lstStyle/>
          <a:p>
            <a:r>
              <a:rPr lang="es-ES" dirty="0" smtClean="0"/>
              <a:t>Conclusiones (1)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86989"/>
          </a:xfrm>
        </p:spPr>
        <p:txBody>
          <a:bodyPr>
            <a:normAutofit/>
          </a:bodyPr>
          <a:lstStyle/>
          <a:p>
            <a:r>
              <a:rPr lang="es-ES" sz="2400" dirty="0" smtClean="0"/>
              <a:t>Las aplicaciones web son soluciones </a:t>
            </a:r>
            <a:r>
              <a:rPr lang="es-ES" sz="2400" i="1" dirty="0" smtClean="0"/>
              <a:t>software </a:t>
            </a:r>
            <a:r>
              <a:rPr lang="es-ES" sz="2400" dirty="0" smtClean="0"/>
              <a:t>y deben afrontarse desde un enfoque de Ingeniería</a:t>
            </a:r>
            <a:endParaRPr lang="es-ES" sz="2400" dirty="0"/>
          </a:p>
          <a:p>
            <a:endParaRPr lang="es-ES" sz="2400" dirty="0" smtClean="0"/>
          </a:p>
          <a:p>
            <a:r>
              <a:rPr lang="es-ES" sz="2400" dirty="0" smtClean="0">
                <a:solidFill>
                  <a:schemeClr val="tx2">
                    <a:lumMod val="25000"/>
                  </a:schemeClr>
                </a:solidFill>
              </a:rPr>
              <a:t>Los procesos </a:t>
            </a:r>
            <a:r>
              <a:rPr lang="es-ES" sz="2400" i="1" dirty="0" smtClean="0">
                <a:solidFill>
                  <a:schemeClr val="tx2">
                    <a:lumMod val="25000"/>
                  </a:schemeClr>
                </a:solidFill>
              </a:rPr>
              <a:t>software</a:t>
            </a:r>
            <a:r>
              <a:rPr lang="es-ES" sz="2400" dirty="0" smtClean="0">
                <a:solidFill>
                  <a:schemeClr val="tx2">
                    <a:lumMod val="25000"/>
                  </a:schemeClr>
                </a:solidFill>
              </a:rPr>
              <a:t> (ágiles y pesados) deben dar soportes a las especificidades de las aplicaciones web</a:t>
            </a:r>
          </a:p>
          <a:p>
            <a:endParaRPr lang="es-ES" sz="2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2400" dirty="0" smtClean="0">
                <a:solidFill>
                  <a:schemeClr val="tx2">
                    <a:lumMod val="25000"/>
                  </a:schemeClr>
                </a:solidFill>
              </a:rPr>
              <a:t>Se necesitan métodos y herramientas que soporten el modelo de las aplicaciones web, incluyendo características de navegación y presentación desde las etapas más tempranas del ciclo de vida</a:t>
            </a:r>
            <a:endParaRPr lang="es-ES" sz="2400" dirty="0">
              <a:solidFill>
                <a:schemeClr val="tx2">
                  <a:lumMod val="25000"/>
                </a:schemeClr>
              </a:solidFill>
            </a:endParaRPr>
          </a:p>
          <a:p>
            <a:endParaRPr lang="es-ES" sz="2400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50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7160"/>
            <a:ext cx="5880100" cy="1143000"/>
          </a:xfrm>
        </p:spPr>
        <p:txBody>
          <a:bodyPr/>
          <a:lstStyle/>
          <a:p>
            <a:r>
              <a:rPr lang="es-ES" dirty="0" smtClean="0"/>
              <a:t>Conclusiones (y 2)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86989"/>
          </a:xfrm>
        </p:spPr>
        <p:txBody>
          <a:bodyPr>
            <a:normAutofit/>
          </a:bodyPr>
          <a:lstStyle/>
          <a:p>
            <a:r>
              <a:rPr lang="es-ES" sz="2400" dirty="0" smtClean="0"/>
              <a:t>Las notaciones deben basarse en UML e integrarse perfectamente con el resto de modelos desarrollados</a:t>
            </a:r>
          </a:p>
          <a:p>
            <a:endParaRPr lang="es-ES" sz="2400" dirty="0"/>
          </a:p>
          <a:p>
            <a:r>
              <a:rPr lang="es-ES" sz="2400" dirty="0" smtClean="0"/>
              <a:t>No existe ningún estándar o consenso internacionalmente adoptado en el modelado de las aplicaciones web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51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0111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32027" y="5143071"/>
            <a:ext cx="7772400" cy="1362075"/>
          </a:xfrm>
        </p:spPr>
        <p:txBody>
          <a:bodyPr/>
          <a:lstStyle/>
          <a:p>
            <a:pPr algn="l"/>
            <a:r>
              <a:rPr lang="es-ES" dirty="0" smtClean="0"/>
              <a:t>5. REFERENCIAS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52</a:t>
            </a:fld>
            <a:endParaRPr lang="es-ES_tradnl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pic>
        <p:nvPicPr>
          <p:cNvPr id="7" name="7 Imagen" descr="327471676_7557f4d649_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925830"/>
            <a:ext cx="5000625" cy="3749675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dkEdge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345307" y="4410616"/>
            <a:ext cx="3342582" cy="40011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dkEdge">
            <a:bevelT w="203200" h="50800" prst="softRound"/>
          </a:sp3d>
        </p:spPr>
        <p:txBody>
          <a:bodyPr wrap="none" rtlCol="0">
            <a:spAutoFit/>
          </a:bodyPr>
          <a:lstStyle/>
          <a:p>
            <a:r>
              <a:rPr lang="es-ES" sz="1000" dirty="0"/>
              <a:t>Old </a:t>
            </a:r>
            <a:r>
              <a:rPr lang="es-ES" sz="1000" dirty="0" err="1"/>
              <a:t>book</a:t>
            </a:r>
            <a:r>
              <a:rPr lang="es-ES" sz="1000" dirty="0"/>
              <a:t> </a:t>
            </a:r>
            <a:r>
              <a:rPr lang="es-ES" sz="1000" dirty="0" err="1"/>
              <a:t>stara</a:t>
            </a:r>
            <a:r>
              <a:rPr lang="es-ES" sz="1000" dirty="0"/>
              <a:t> </a:t>
            </a:r>
            <a:r>
              <a:rPr lang="es-ES" sz="1000" dirty="0" err="1"/>
              <a:t>ksiazka</a:t>
            </a:r>
            <a:r>
              <a:rPr lang="es-ES" sz="1000" dirty="0" smtClean="0"/>
              <a:t>.</a:t>
            </a:r>
            <a:br>
              <a:rPr lang="es-ES" sz="1000" dirty="0" smtClean="0"/>
            </a:br>
            <a:r>
              <a:rPr lang="es-ES" sz="1000" dirty="0" smtClean="0"/>
              <a:t> </a:t>
            </a:r>
            <a:r>
              <a:rPr lang="es-ES" sz="1000" dirty="0">
                <a:hlinkClick r:id="rId4"/>
              </a:rPr>
              <a:t>http://www.flickr.com/photos/98469445@N00/327471676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79554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Referencias (1)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70000"/>
            <a:ext cx="8229600" cy="4826000"/>
          </a:xfrm>
        </p:spPr>
        <p:txBody>
          <a:bodyPr>
            <a:normAutofit lnSpcReduction="10000"/>
          </a:bodyPr>
          <a:lstStyle/>
          <a:p>
            <a:r>
              <a:rPr lang="en-US" sz="1600" dirty="0" err="1"/>
              <a:t>Avison</a:t>
            </a:r>
            <a:r>
              <a:rPr lang="en-US" sz="1600" dirty="0"/>
              <a:t>, D. y Fitzgerald, G. (1995) </a:t>
            </a:r>
            <a:r>
              <a:rPr lang="en-US" sz="1600" i="1" dirty="0"/>
              <a:t>Information Systems Development: Methodologies, Techniques and Tools</a:t>
            </a:r>
            <a:r>
              <a:rPr lang="en-US" sz="1600" dirty="0"/>
              <a:t>. McGraw-Hill</a:t>
            </a:r>
          </a:p>
          <a:p>
            <a:r>
              <a:rPr lang="en-GB" sz="1600" dirty="0"/>
              <a:t>De Troyer, O. y </a:t>
            </a:r>
            <a:r>
              <a:rPr lang="en-GB" sz="1600" dirty="0" err="1"/>
              <a:t>Leune</a:t>
            </a:r>
            <a:r>
              <a:rPr lang="en-GB" sz="1600" dirty="0"/>
              <a:t>, C. (1997) WSDN: A User-</a:t>
            </a:r>
            <a:r>
              <a:rPr lang="en-GB" sz="1600" dirty="0" err="1"/>
              <a:t>Centered</a:t>
            </a:r>
            <a:r>
              <a:rPr lang="en-GB" sz="1600" dirty="0"/>
              <a:t> Design Method for Web Sites. En </a:t>
            </a:r>
            <a:r>
              <a:rPr lang="en-GB" sz="1600" i="1" dirty="0"/>
              <a:t>Proceedings of the 7</a:t>
            </a:r>
            <a:r>
              <a:rPr lang="en-GB" sz="1600" i="1" baseline="30000" dirty="0"/>
              <a:t>th</a:t>
            </a:r>
            <a:r>
              <a:rPr lang="en-GB" sz="1600" i="1" dirty="0"/>
              <a:t> International World Wide Web Conference</a:t>
            </a:r>
            <a:r>
              <a:rPr lang="es-ES" sz="1600" dirty="0"/>
              <a:t> </a:t>
            </a:r>
            <a:endParaRPr lang="en-US" sz="1600" dirty="0"/>
          </a:p>
          <a:p>
            <a:r>
              <a:rPr lang="en-GB" sz="1600" dirty="0" err="1" smtClean="0"/>
              <a:t>Garzotto</a:t>
            </a:r>
            <a:r>
              <a:rPr lang="en-GB" sz="1600" dirty="0"/>
              <a:t>, F., </a:t>
            </a:r>
            <a:r>
              <a:rPr lang="en-GB" sz="1600" dirty="0" err="1"/>
              <a:t>Paolini</a:t>
            </a:r>
            <a:r>
              <a:rPr lang="en-GB" sz="1600" dirty="0"/>
              <a:t>, P. y </a:t>
            </a:r>
            <a:r>
              <a:rPr lang="en-GB" sz="1600" dirty="0" err="1"/>
              <a:t>Schwabe</a:t>
            </a:r>
            <a:r>
              <a:rPr lang="en-GB" sz="1600" dirty="0"/>
              <a:t>, D. (1993) </a:t>
            </a:r>
            <a:r>
              <a:rPr lang="en-US" sz="1600" dirty="0"/>
              <a:t>HDM – A Model-Based Approach to Hypermedia Application Design. </a:t>
            </a:r>
            <a:r>
              <a:rPr lang="en-US" sz="1600" i="1" dirty="0"/>
              <a:t>ACM Transactions on Information Systems</a:t>
            </a:r>
            <a:r>
              <a:rPr lang="en-US" sz="1600" dirty="0"/>
              <a:t>, 11(1), 1-26</a:t>
            </a:r>
            <a:r>
              <a:rPr lang="es-ES" sz="1600" dirty="0"/>
              <a:t> </a:t>
            </a:r>
          </a:p>
          <a:p>
            <a:r>
              <a:rPr lang="es-ES" sz="1600" dirty="0" err="1"/>
              <a:t>Isakowitz</a:t>
            </a:r>
            <a:r>
              <a:rPr lang="es-ES" sz="1600" dirty="0"/>
              <a:t>, T., </a:t>
            </a:r>
            <a:r>
              <a:rPr lang="es-ES" sz="1600" dirty="0" err="1"/>
              <a:t>Stohr</a:t>
            </a:r>
            <a:r>
              <a:rPr lang="es-ES" sz="1600" dirty="0"/>
              <a:t>, E. y </a:t>
            </a:r>
            <a:r>
              <a:rPr lang="es-ES" sz="1600" dirty="0" err="1"/>
              <a:t>Balasubramanian</a:t>
            </a:r>
            <a:r>
              <a:rPr lang="es-ES" sz="1600" dirty="0"/>
              <a:t>, P. (1995) RMM: A </a:t>
            </a:r>
            <a:r>
              <a:rPr lang="es-ES" sz="1600" dirty="0" err="1"/>
              <a:t>Methodology</a:t>
            </a:r>
            <a:r>
              <a:rPr lang="es-ES" sz="1600" dirty="0"/>
              <a:t> </a:t>
            </a:r>
            <a:r>
              <a:rPr lang="es-ES" sz="1600" dirty="0" err="1"/>
              <a:t>for</a:t>
            </a:r>
            <a:r>
              <a:rPr lang="es-ES" sz="1600" dirty="0"/>
              <a:t> the </a:t>
            </a:r>
            <a:r>
              <a:rPr lang="es-ES" sz="1600" dirty="0" err="1"/>
              <a:t>Design</a:t>
            </a:r>
            <a:r>
              <a:rPr lang="es-ES" sz="1600" dirty="0"/>
              <a:t> of </a:t>
            </a:r>
            <a:r>
              <a:rPr lang="es-ES" sz="1600" dirty="0" err="1"/>
              <a:t>Structured</a:t>
            </a:r>
            <a:r>
              <a:rPr lang="es-ES" sz="1600" dirty="0"/>
              <a:t> </a:t>
            </a:r>
            <a:r>
              <a:rPr lang="es-ES" sz="1600" dirty="0" err="1"/>
              <a:t>Hypermedia</a:t>
            </a:r>
            <a:r>
              <a:rPr lang="es-ES" sz="1600" dirty="0"/>
              <a:t> </a:t>
            </a:r>
            <a:r>
              <a:rPr lang="es-ES" sz="1600" dirty="0" err="1"/>
              <a:t>Applications</a:t>
            </a:r>
            <a:r>
              <a:rPr lang="es-ES" sz="1600" dirty="0"/>
              <a:t>. </a:t>
            </a:r>
            <a:r>
              <a:rPr lang="en-GB" sz="1600" i="1" dirty="0"/>
              <a:t>Communications of the ACM</a:t>
            </a:r>
            <a:r>
              <a:rPr lang="en-GB" sz="1600" dirty="0"/>
              <a:t>, 38(8), 34-44</a:t>
            </a:r>
          </a:p>
          <a:p>
            <a:r>
              <a:rPr lang="es-ES_tradnl" sz="1600" dirty="0" smtClean="0"/>
              <a:t>Henderson-</a:t>
            </a:r>
            <a:r>
              <a:rPr lang="es-ES_tradnl" sz="1600" dirty="0" err="1" smtClean="0"/>
              <a:t>Sellers</a:t>
            </a:r>
            <a:r>
              <a:rPr lang="es-ES_tradnl" sz="1600" dirty="0"/>
              <a:t>, B. y </a:t>
            </a:r>
            <a:r>
              <a:rPr lang="es-ES_tradnl" sz="1600" dirty="0" err="1"/>
              <a:t>Firesmith</a:t>
            </a:r>
            <a:r>
              <a:rPr lang="es-ES_tradnl" sz="1600" dirty="0"/>
              <a:t>, D. (1999) </a:t>
            </a:r>
            <a:r>
              <a:rPr lang="en-US" sz="1600" dirty="0"/>
              <a:t>Comparing OPEN and UML: The Two Third-Generation OO Development Approaches. </a:t>
            </a:r>
            <a:r>
              <a:rPr lang="en-US" sz="1600" i="1" dirty="0"/>
              <a:t>Information and Software Technology</a:t>
            </a:r>
            <a:r>
              <a:rPr lang="en-US" sz="1600" dirty="0"/>
              <a:t>, </a:t>
            </a:r>
            <a:r>
              <a:rPr lang="en-US" sz="1600" dirty="0" smtClean="0"/>
              <a:t>41:139–156</a:t>
            </a:r>
          </a:p>
          <a:p>
            <a:r>
              <a:rPr lang="en-US" sz="1600" dirty="0"/>
              <a:t>Koch, N. (2000) Software Engineering for Adaptive Hypermedia Applications. Reference Model, Modeling Techniques and Development Process. PhD. Thesis, Ludwig-</a:t>
            </a:r>
            <a:r>
              <a:rPr lang="en-US" sz="1600" dirty="0" err="1"/>
              <a:t>Maximilians</a:t>
            </a:r>
            <a:r>
              <a:rPr lang="en-US" sz="1600" dirty="0"/>
              <a:t>-</a:t>
            </a:r>
            <a:r>
              <a:rPr lang="en-US" sz="1600" dirty="0" err="1"/>
              <a:t>Universität</a:t>
            </a:r>
            <a:r>
              <a:rPr lang="en-US" sz="1600" dirty="0"/>
              <a:t> </a:t>
            </a:r>
            <a:r>
              <a:rPr lang="en-US" sz="1600" dirty="0" err="1"/>
              <a:t>München</a:t>
            </a:r>
            <a:r>
              <a:rPr lang="es-ES" sz="1600" dirty="0"/>
              <a:t> </a:t>
            </a:r>
            <a:endParaRPr lang="en-GB" sz="1600" dirty="0"/>
          </a:p>
          <a:p>
            <a:r>
              <a:rPr lang="en-GB" sz="1600" dirty="0" smtClean="0"/>
              <a:t>Lange</a:t>
            </a:r>
            <a:r>
              <a:rPr lang="en-GB" sz="1600" dirty="0"/>
              <a:t>, D. B. (1996) An Object-Oriented Design Approach for Developing Hypermedia Information Systems. </a:t>
            </a:r>
            <a:r>
              <a:rPr lang="en-GB" sz="1600" i="1" dirty="0"/>
              <a:t>Journal of Organizational Computing and Electronic Commerce</a:t>
            </a:r>
            <a:r>
              <a:rPr lang="en-GB" sz="1600" dirty="0"/>
              <a:t>, 6(3):269-293</a:t>
            </a:r>
            <a:r>
              <a:rPr lang="es-ES" sz="1600" dirty="0"/>
              <a:t> 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53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172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Referencias (y 2)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GB" sz="1600" dirty="0" smtClean="0"/>
              <a:t>Lee</a:t>
            </a:r>
            <a:r>
              <a:rPr lang="en-GB" sz="1600" dirty="0"/>
              <a:t>, H., Lee, C. y </a:t>
            </a:r>
            <a:r>
              <a:rPr lang="en-GB" sz="1600" dirty="0" err="1"/>
              <a:t>Yoo</a:t>
            </a:r>
            <a:r>
              <a:rPr lang="en-GB" sz="1600" dirty="0"/>
              <a:t>, C. (1998) A Scenario-Based Object-Oriented Methodology for Developing Hypermedia Information Systems. En </a:t>
            </a:r>
            <a:r>
              <a:rPr lang="en-GB" sz="1600" i="1" dirty="0"/>
              <a:t>Proceedings of 31st Annual Conference on System Science</a:t>
            </a:r>
            <a:r>
              <a:rPr lang="es-ES" sz="1600" dirty="0"/>
              <a:t> </a:t>
            </a:r>
          </a:p>
          <a:p>
            <a:r>
              <a:rPr lang="en-US" sz="1600" dirty="0" err="1" smtClean="0"/>
              <a:t>Murugesan</a:t>
            </a:r>
            <a:r>
              <a:rPr lang="en-US" sz="1600" dirty="0"/>
              <a:t>, S., </a:t>
            </a:r>
            <a:r>
              <a:rPr lang="en-US" sz="1600" dirty="0" err="1"/>
              <a:t>Deshpande</a:t>
            </a:r>
            <a:r>
              <a:rPr lang="en-US" sz="1600" dirty="0"/>
              <a:t>, Y., Hansen, S. y </a:t>
            </a:r>
            <a:r>
              <a:rPr lang="en-US" sz="1600" dirty="0" err="1"/>
              <a:t>Ginige</a:t>
            </a:r>
            <a:r>
              <a:rPr lang="en-US" sz="1600" dirty="0"/>
              <a:t>, A. (2001) Web Engineering: A New Discipline for Development of Web-Based Systems. En S. </a:t>
            </a:r>
            <a:r>
              <a:rPr lang="en-US" sz="1600" dirty="0" err="1"/>
              <a:t>Murugesan</a:t>
            </a:r>
            <a:r>
              <a:rPr lang="en-US" sz="1600" dirty="0"/>
              <a:t> y </a:t>
            </a:r>
            <a:r>
              <a:rPr lang="en-US" sz="1600" dirty="0" err="1"/>
              <a:t>Y</a:t>
            </a:r>
            <a:r>
              <a:rPr lang="en-US" sz="1600" dirty="0"/>
              <a:t>. </a:t>
            </a:r>
            <a:r>
              <a:rPr lang="en-US" sz="1600" dirty="0" err="1"/>
              <a:t>Deshpande</a:t>
            </a:r>
            <a:r>
              <a:rPr lang="en-US" sz="1600" dirty="0"/>
              <a:t> (Eds.): </a:t>
            </a:r>
            <a:r>
              <a:rPr lang="en-US" sz="1600" i="1" dirty="0"/>
              <a:t>Web Engineering. Managing Diversity and Complexity of Web Application Development</a:t>
            </a:r>
            <a:r>
              <a:rPr lang="en-US" sz="1600" dirty="0"/>
              <a:t>. Lecture Notes in Computer Science. LNCS 2016. </a:t>
            </a:r>
            <a:r>
              <a:rPr lang="en-US" sz="1600" dirty="0" err="1"/>
              <a:t>Páginas</a:t>
            </a:r>
            <a:r>
              <a:rPr lang="en-US" sz="1600" dirty="0"/>
              <a:t> 3-13. Springer </a:t>
            </a:r>
            <a:r>
              <a:rPr lang="en-US" sz="1600" dirty="0" err="1"/>
              <a:t>Verlag</a:t>
            </a:r>
            <a:endParaRPr lang="en-US" sz="1600" dirty="0"/>
          </a:p>
          <a:p>
            <a:r>
              <a:rPr lang="es-ES_tradnl" sz="1600" dirty="0" err="1"/>
              <a:t>Palvia</a:t>
            </a:r>
            <a:r>
              <a:rPr lang="es-ES_tradnl" sz="1600" dirty="0"/>
              <a:t>, P. y </a:t>
            </a:r>
            <a:r>
              <a:rPr lang="es-ES_tradnl" sz="1600" dirty="0" err="1"/>
              <a:t>Nosek</a:t>
            </a:r>
            <a:r>
              <a:rPr lang="es-ES_tradnl" sz="1600" dirty="0"/>
              <a:t>, J. (1993) A Field </a:t>
            </a:r>
            <a:r>
              <a:rPr lang="es-ES_tradnl" sz="1600" dirty="0" err="1"/>
              <a:t>Examination</a:t>
            </a:r>
            <a:r>
              <a:rPr lang="es-ES_tradnl" sz="1600" dirty="0"/>
              <a:t> of </a:t>
            </a:r>
            <a:r>
              <a:rPr lang="es-ES_tradnl" sz="1600" dirty="0" err="1"/>
              <a:t>System</a:t>
            </a:r>
            <a:r>
              <a:rPr lang="es-ES_tradnl" sz="1600" dirty="0"/>
              <a:t> </a:t>
            </a:r>
            <a:r>
              <a:rPr lang="es-ES_tradnl" sz="1600" dirty="0" err="1"/>
              <a:t>Life</a:t>
            </a:r>
            <a:r>
              <a:rPr lang="es-ES_tradnl" sz="1600" dirty="0"/>
              <a:t> </a:t>
            </a:r>
            <a:r>
              <a:rPr lang="es-ES_tradnl" sz="1600" dirty="0" err="1"/>
              <a:t>Cycle</a:t>
            </a:r>
            <a:r>
              <a:rPr lang="es-ES_tradnl" sz="1600" dirty="0"/>
              <a:t> </a:t>
            </a:r>
            <a:r>
              <a:rPr lang="es-ES_tradnl" sz="1600" dirty="0" err="1"/>
              <a:t>Techniques</a:t>
            </a:r>
            <a:r>
              <a:rPr lang="es-ES_tradnl" sz="1600" dirty="0"/>
              <a:t> and </a:t>
            </a:r>
            <a:r>
              <a:rPr lang="es-ES_tradnl" sz="1600" dirty="0" err="1"/>
              <a:t>Methodologies</a:t>
            </a:r>
            <a:r>
              <a:rPr lang="es-ES_tradnl" sz="1600" dirty="0"/>
              <a:t>. </a:t>
            </a:r>
            <a:r>
              <a:rPr lang="es-ES_tradnl" sz="1600" i="1" dirty="0" err="1"/>
              <a:t>Information</a:t>
            </a:r>
            <a:r>
              <a:rPr lang="es-ES_tradnl" sz="1600" i="1" dirty="0"/>
              <a:t> and Management</a:t>
            </a:r>
            <a:r>
              <a:rPr lang="es-ES_tradnl" sz="1600" dirty="0"/>
              <a:t>, 25(2):</a:t>
            </a:r>
            <a:r>
              <a:rPr lang="es-ES_tradnl" sz="1600" dirty="0" smtClean="0"/>
              <a:t>73-84</a:t>
            </a:r>
          </a:p>
          <a:p>
            <a:r>
              <a:rPr lang="en-US" sz="1600" dirty="0"/>
              <a:t>Pastor, O., </a:t>
            </a:r>
            <a:r>
              <a:rPr lang="en-US" sz="1600" dirty="0" err="1"/>
              <a:t>Abrahão</a:t>
            </a:r>
            <a:r>
              <a:rPr lang="en-US" sz="1600" dirty="0"/>
              <a:t>, S. M. y </a:t>
            </a:r>
            <a:r>
              <a:rPr lang="en-US" sz="1600" dirty="0" err="1"/>
              <a:t>Fons</a:t>
            </a:r>
            <a:r>
              <a:rPr lang="en-US" sz="1600" dirty="0"/>
              <a:t>, J. J. (</a:t>
            </a:r>
            <a:r>
              <a:rPr lang="en-US" sz="1600" dirty="0" smtClean="0"/>
              <a:t>2001) </a:t>
            </a:r>
            <a:r>
              <a:rPr lang="en-US" sz="1600" dirty="0"/>
              <a:t>Building E-Commerce Applications from Object-Oriented Conceptual Models. </a:t>
            </a:r>
            <a:r>
              <a:rPr lang="en-US" sz="1600" i="1" dirty="0" err="1"/>
              <a:t>SIGecom</a:t>
            </a:r>
            <a:r>
              <a:rPr lang="en-US" sz="1600" i="1" dirty="0"/>
              <a:t> Exchanges, Newsletter of the ACM Special Interest Group on E-commerce</a:t>
            </a:r>
            <a:r>
              <a:rPr lang="en-US" sz="1600" dirty="0"/>
              <a:t>, 2(2):28-36</a:t>
            </a:r>
          </a:p>
          <a:p>
            <a:r>
              <a:rPr lang="en-US" sz="1600" dirty="0" err="1" smtClean="0"/>
              <a:t>Schwabe</a:t>
            </a:r>
            <a:r>
              <a:rPr lang="en-US" sz="1600" dirty="0"/>
              <a:t>, D. y </a:t>
            </a:r>
            <a:r>
              <a:rPr lang="en-US" sz="1600" dirty="0" err="1"/>
              <a:t>Rosssi</a:t>
            </a:r>
            <a:r>
              <a:rPr lang="en-US" sz="1600" dirty="0"/>
              <a:t>, G. (1995) The Object-Oriented Hypermedia Design Model. </a:t>
            </a:r>
            <a:r>
              <a:rPr lang="en-US" sz="1600" i="1" dirty="0"/>
              <a:t>Communications of the ACM</a:t>
            </a:r>
            <a:r>
              <a:rPr lang="en-US" sz="1600" dirty="0"/>
              <a:t>, 38(8):45-46</a:t>
            </a:r>
          </a:p>
          <a:p>
            <a:endParaRPr lang="es-ES" sz="1600" dirty="0"/>
          </a:p>
          <a:p>
            <a:endParaRPr lang="es-ES" sz="16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54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5119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722313" y="5243792"/>
            <a:ext cx="7772400" cy="1362075"/>
          </a:xfrm>
        </p:spPr>
        <p:txBody>
          <a:bodyPr/>
          <a:lstStyle/>
          <a:p>
            <a:r>
              <a:rPr lang="es-ES" dirty="0" smtClean="0"/>
              <a:t>preguntas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55</a:t>
            </a:fld>
            <a:endParaRPr lang="es-ES_tradnl"/>
          </a:p>
        </p:txBody>
      </p:sp>
      <p:sp>
        <p:nvSpPr>
          <p:cNvPr id="9" name="8 CuadroTexto"/>
          <p:cNvSpPr txBox="1"/>
          <p:nvPr/>
        </p:nvSpPr>
        <p:spPr>
          <a:xfrm rot="380579">
            <a:off x="2178869" y="4578255"/>
            <a:ext cx="1675459" cy="40011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dkEdge">
            <a:bevelT w="203200" h="50800" prst="softRound"/>
          </a:sp3d>
        </p:spPr>
        <p:txBody>
          <a:bodyPr wrap="none" rtlCol="0">
            <a:spAutoFit/>
          </a:bodyPr>
          <a:lstStyle/>
          <a:p>
            <a:r>
              <a:rPr lang="en-US" sz="1000" dirty="0" smtClean="0"/>
              <a:t>Question mark by ~</a:t>
            </a:r>
            <a:r>
              <a:rPr lang="es-ES" sz="1000" b="1" dirty="0" smtClean="0">
                <a:hlinkClick r:id="rId3"/>
              </a:rPr>
              <a:t> </a:t>
            </a:r>
            <a:r>
              <a:rPr lang="es-ES" sz="1000" b="1" dirty="0"/>
              <a:t>~</a:t>
            </a:r>
            <a:r>
              <a:rPr lang="es-ES" sz="1000" b="1" dirty="0" err="1" smtClean="0"/>
              <a:t>ganser</a:t>
            </a:r>
            <a:r>
              <a:rPr lang="en-US" sz="1000" dirty="0" smtClean="0"/>
              <a:t> </a:t>
            </a:r>
            <a:br>
              <a:rPr lang="en-US" sz="1000" dirty="0" smtClean="0"/>
            </a:br>
            <a:r>
              <a:rPr lang="es-ES" sz="1000" dirty="0" smtClean="0">
                <a:hlinkClick r:id="rId4"/>
              </a:rPr>
              <a:t>http://www.deviantart.com</a:t>
            </a:r>
            <a:r>
              <a:rPr lang="es-ES" sz="1000" dirty="0" smtClean="0"/>
              <a:t> </a:t>
            </a:r>
            <a:endParaRPr lang="es-ES" sz="1000" dirty="0"/>
          </a:p>
        </p:txBody>
      </p:sp>
      <p:pic>
        <p:nvPicPr>
          <p:cNvPr id="22530" name="Picture 2" descr="C:\Users\Fran\Documents\Cursos\20101202 - Gestion del conocimiento\Materiales\Question_Mark_by_gans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58" y="609159"/>
            <a:ext cx="3298559" cy="4398078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dkEdge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Grupo GRIAL</a:t>
            </a:r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71949"/>
          </a:xfrm>
        </p:spPr>
        <p:txBody>
          <a:bodyPr/>
          <a:lstStyle/>
          <a:p>
            <a:r>
              <a:rPr lang="es-ES" dirty="0" smtClean="0"/>
              <a:t>Nos puedes seguir en…</a:t>
            </a:r>
          </a:p>
          <a:p>
            <a:pPr lvl="1"/>
            <a:r>
              <a:rPr lang="es-ES" dirty="0" smtClean="0">
                <a:hlinkClick r:id="rId3"/>
              </a:rPr>
              <a:t>http://grial.usal.es</a:t>
            </a:r>
            <a:endParaRPr lang="es-ES" dirty="0" smtClean="0"/>
          </a:p>
          <a:p>
            <a:pPr lvl="1"/>
            <a:r>
              <a:rPr lang="es-ES" dirty="0" smtClean="0">
                <a:hlinkClick r:id="rId4"/>
              </a:rPr>
              <a:t>http://www.facebook.com/grialusal</a:t>
            </a:r>
            <a:endParaRPr lang="es-ES" dirty="0" smtClean="0"/>
          </a:p>
          <a:p>
            <a:pPr lvl="1"/>
            <a:r>
              <a:rPr lang="es-ES" dirty="0" smtClean="0">
                <a:hlinkClick r:id="rId5"/>
              </a:rPr>
              <a:t>http://twitter.com/grial_usal</a:t>
            </a:r>
            <a:endParaRPr lang="es-ES" dirty="0" smtClean="0"/>
          </a:p>
          <a:p>
            <a:pPr lvl="1"/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56</a:t>
            </a:fld>
            <a:endParaRPr lang="es-ES_tradnl"/>
          </a:p>
        </p:txBody>
      </p:sp>
      <p:pic>
        <p:nvPicPr>
          <p:cNvPr id="187394" name="Picture 2" descr="C:\Users\Fran\AppData\Local\Temp\wz9c45\Grial cuadrad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9825" y="1704975"/>
            <a:ext cx="2362200" cy="2362200"/>
          </a:xfrm>
          <a:prstGeom prst="rect">
            <a:avLst/>
          </a:prstGeom>
          <a:noFill/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106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448" y="5470202"/>
            <a:ext cx="2397640" cy="126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83851"/>
            <a:ext cx="7772400" cy="1470025"/>
          </a:xfrm>
        </p:spPr>
        <p:txBody>
          <a:bodyPr/>
          <a:lstStyle/>
          <a:p>
            <a:r>
              <a:rPr lang="es-ES" dirty="0"/>
              <a:t>Modelado conceptual de aplicaciones web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7749" y="2822583"/>
            <a:ext cx="7077075" cy="1895475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/>
              <a:t>Dr. Francisco José García Peñalvo</a:t>
            </a:r>
          </a:p>
          <a:p>
            <a:endParaRPr lang="es-ES" dirty="0" smtClean="0"/>
          </a:p>
          <a:p>
            <a:r>
              <a:rPr lang="es-ES" sz="2200" dirty="0" smtClean="0"/>
              <a:t>GRupo de investigación en InterAcción y eLearning (GRIAL)</a:t>
            </a:r>
          </a:p>
          <a:p>
            <a:r>
              <a:rPr lang="es-ES" sz="2200" dirty="0" smtClean="0"/>
              <a:t>Universidad de Salamanca</a:t>
            </a:r>
          </a:p>
          <a:p>
            <a:r>
              <a:rPr lang="es-ES" sz="1700" dirty="0" smtClean="0">
                <a:hlinkClick r:id="rId4"/>
              </a:rPr>
              <a:t>fgarcia@usal.es</a:t>
            </a:r>
            <a:endParaRPr lang="es-ES" sz="1700" dirty="0" smtClean="0"/>
          </a:p>
          <a:p>
            <a:endParaRPr lang="es-ES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1358642" y="4885427"/>
            <a:ext cx="6455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/>
              <a:t>Escola Superior de Tecnologia e Gestão do Instituto Politécnico de </a:t>
            </a:r>
            <a:r>
              <a:rPr lang="pt-BR" sz="1600" dirty="0" smtClean="0"/>
              <a:t>Bragança</a:t>
            </a:r>
          </a:p>
          <a:p>
            <a:pPr algn="ctr"/>
            <a:r>
              <a:rPr lang="es-ES" sz="1600" dirty="0" smtClean="0">
                <a:latin typeface="Corbel" pitchFamily="34" charset="0"/>
              </a:rPr>
              <a:t>5 de </a:t>
            </a:r>
            <a:r>
              <a:rPr lang="es-ES" sz="1600" dirty="0" err="1" smtClean="0"/>
              <a:t>Maio</a:t>
            </a:r>
            <a:r>
              <a:rPr lang="es-ES" sz="1600" dirty="0" smtClean="0"/>
              <a:t>, </a:t>
            </a:r>
            <a:r>
              <a:rPr lang="es-ES" sz="1600" dirty="0" smtClean="0">
                <a:latin typeface="Corbel" pitchFamily="34" charset="0"/>
              </a:rPr>
              <a:t>2011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/>
          <a:srcRect t="4261" r="7216" b="19032"/>
          <a:stretch>
            <a:fillRect/>
          </a:stretch>
        </p:blipFill>
        <p:spPr bwMode="auto">
          <a:xfrm>
            <a:off x="8129814" y="6565087"/>
            <a:ext cx="685800" cy="2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8" y="5922724"/>
            <a:ext cx="35147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40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Diferencias en el desarrollo de aplicaciones web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70000"/>
            <a:ext cx="8366760" cy="4932680"/>
          </a:xfrm>
        </p:spPr>
        <p:txBody>
          <a:bodyPr>
            <a:normAutofit fontScale="92500" lnSpcReduction="10000"/>
          </a:bodyPr>
          <a:lstStyle/>
          <a:p>
            <a:r>
              <a:rPr lang="es-ES_tradnl" sz="2000" dirty="0"/>
              <a:t>El proceso involucra personas de diversa </a:t>
            </a:r>
            <a:r>
              <a:rPr lang="es-ES_tradnl" sz="2000" dirty="0" smtClean="0"/>
              <a:t>índole (a</a:t>
            </a:r>
            <a:r>
              <a:rPr lang="es-ES_tradnl" sz="1800" dirty="0" smtClean="0"/>
              <a:t>utores</a:t>
            </a:r>
            <a:r>
              <a:rPr lang="es-ES_tradnl" sz="1800" dirty="0"/>
              <a:t>, programadores, expertos en multimedia</a:t>
            </a:r>
            <a:r>
              <a:rPr lang="es-ES_tradnl" sz="1800" dirty="0" smtClean="0"/>
              <a:t>…)</a:t>
            </a:r>
          </a:p>
          <a:p>
            <a:endParaRPr lang="es-ES_tradnl" sz="1800" dirty="0"/>
          </a:p>
          <a:p>
            <a:r>
              <a:rPr lang="es-ES_tradnl" sz="2000" dirty="0"/>
              <a:t>El rol de los usuarios es más amplio y hace que se difícil capturar la estructura del </a:t>
            </a:r>
            <a:r>
              <a:rPr lang="es-ES_tradnl" sz="2000" dirty="0" smtClean="0"/>
              <a:t>dominio</a:t>
            </a:r>
          </a:p>
          <a:p>
            <a:endParaRPr lang="es-ES_tradnl" sz="2000" dirty="0"/>
          </a:p>
          <a:p>
            <a:r>
              <a:rPr lang="es-ES_tradnl" sz="2000" dirty="0"/>
              <a:t>La complejidad aumenta debido a la no linealidad de los </a:t>
            </a:r>
            <a:r>
              <a:rPr lang="es-ES_tradnl" sz="2000" dirty="0" err="1"/>
              <a:t>hiperdocumentos</a:t>
            </a:r>
            <a:r>
              <a:rPr lang="es-ES_tradnl" sz="2000" dirty="0"/>
              <a:t> y la facilidad de conectar aplicaciones web entre </a:t>
            </a:r>
            <a:r>
              <a:rPr lang="es-ES_tradnl" sz="2000" dirty="0" smtClean="0"/>
              <a:t>sí</a:t>
            </a:r>
          </a:p>
          <a:p>
            <a:endParaRPr lang="es-ES_tradnl" sz="2000" dirty="0"/>
          </a:p>
          <a:p>
            <a:r>
              <a:rPr lang="es-ES_tradnl" sz="2000" dirty="0" smtClean="0"/>
              <a:t>Las </a:t>
            </a:r>
            <a:r>
              <a:rPr lang="es-ES_tradnl" sz="2000" dirty="0"/>
              <a:t>aplicaciones web tienen en cuenta aspectos estéticos y cognitivos que las aproximaciones de Ingeniería del </a:t>
            </a:r>
            <a:r>
              <a:rPr lang="es-ES_tradnl" sz="2000" i="1" dirty="0"/>
              <a:t>Software</a:t>
            </a:r>
            <a:r>
              <a:rPr lang="es-ES_tradnl" sz="2000" dirty="0"/>
              <a:t> tradicionales no </a:t>
            </a:r>
            <a:r>
              <a:rPr lang="es-ES_tradnl" sz="2000" dirty="0" smtClean="0"/>
              <a:t>soportan</a:t>
            </a:r>
          </a:p>
          <a:p>
            <a:endParaRPr lang="es-ES_tradnl" sz="2000" dirty="0"/>
          </a:p>
          <a:p>
            <a:r>
              <a:rPr lang="es-ES_tradnl" sz="2000" dirty="0"/>
              <a:t>El proceso tiende a ser más incremental e iterativo, y el mantenimiento pasa a ser una parte significativa del ciclo de vida de las aplicaciones web</a:t>
            </a:r>
            <a:endParaRPr lang="es-ES" sz="2000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7424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967740" y="1935480"/>
            <a:ext cx="7208520" cy="30937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Ingeniería Web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sp>
        <p:nvSpPr>
          <p:cNvPr id="7" name="6 CuadroTexto"/>
          <p:cNvSpPr txBox="1"/>
          <p:nvPr/>
        </p:nvSpPr>
        <p:spPr>
          <a:xfrm>
            <a:off x="967740" y="2061596"/>
            <a:ext cx="72085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La aplicación de una aproximación sistemática, disciplinada y cuantificable al desarrollo, operación y mantenimiento de aplicaciones basadas en la Web o la aplicación de la ingeniería al </a:t>
            </a:r>
            <a:r>
              <a:rPr lang="es-ES" sz="2800" b="1" i="1" dirty="0"/>
              <a:t>software</a:t>
            </a:r>
            <a:r>
              <a:rPr lang="es-ES" sz="2800" b="1" dirty="0"/>
              <a:t> basado en la Web (</a:t>
            </a:r>
            <a:r>
              <a:rPr lang="en-US" sz="2800" b="1" dirty="0" err="1"/>
              <a:t>Murugesan</a:t>
            </a:r>
            <a:r>
              <a:rPr lang="en-US" sz="2800" b="1" dirty="0"/>
              <a:t> et al., 2001)</a:t>
            </a:r>
          </a:p>
          <a:p>
            <a:pPr algn="ctr"/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8115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7000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Métodos para la Ingeniería Web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70000"/>
            <a:ext cx="8229600" cy="4810760"/>
          </a:xfrm>
        </p:spPr>
        <p:txBody>
          <a:bodyPr>
            <a:normAutofit/>
          </a:bodyPr>
          <a:lstStyle/>
          <a:p>
            <a:r>
              <a:rPr lang="es-ES_tradnl" dirty="0" smtClean="0"/>
              <a:t>Diferentes aproximaciones</a:t>
            </a:r>
          </a:p>
          <a:p>
            <a:endParaRPr lang="es-ES_tradnl" dirty="0"/>
          </a:p>
          <a:p>
            <a:r>
              <a:rPr lang="es-ES_tradnl" dirty="0"/>
              <a:t>Proponen diferentes pasos y </a:t>
            </a:r>
            <a:r>
              <a:rPr lang="es-ES_tradnl" dirty="0" smtClean="0"/>
              <a:t>actividades</a:t>
            </a:r>
          </a:p>
          <a:p>
            <a:pPr lvl="1"/>
            <a:r>
              <a:rPr lang="es-ES_tradnl" dirty="0" smtClean="0"/>
              <a:t>Algunos </a:t>
            </a:r>
            <a:r>
              <a:rPr lang="es-ES_tradnl" dirty="0"/>
              <a:t>se centran sólo en el diseño o en la representación visual, mientras que otros cubren todo el proceso de desarrollo de una aplicación </a:t>
            </a:r>
            <a:r>
              <a:rPr lang="es-ES_tradnl" dirty="0" smtClean="0"/>
              <a:t>web</a:t>
            </a:r>
          </a:p>
          <a:p>
            <a:pPr lvl="1"/>
            <a:endParaRPr lang="es-ES_tradnl" dirty="0"/>
          </a:p>
          <a:p>
            <a:r>
              <a:rPr lang="es-ES_tradnl" dirty="0"/>
              <a:t>Todos prescriben diferentes técnicas y </a:t>
            </a:r>
            <a:r>
              <a:rPr lang="es-ES_tradnl" dirty="0" smtClean="0"/>
              <a:t>notaciones</a:t>
            </a:r>
          </a:p>
          <a:p>
            <a:pPr lvl="1"/>
            <a:endParaRPr lang="es-ES_tradnl" dirty="0"/>
          </a:p>
          <a:p>
            <a:r>
              <a:rPr lang="es-ES_tradnl" dirty="0"/>
              <a:t>Algunos están soportados por herramientas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374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4932487"/>
            <a:ext cx="7772400" cy="1362075"/>
          </a:xfrm>
        </p:spPr>
        <p:txBody>
          <a:bodyPr>
            <a:normAutofit/>
          </a:bodyPr>
          <a:lstStyle/>
          <a:p>
            <a:pPr algn="r"/>
            <a:r>
              <a:rPr lang="es-ES" sz="3200" dirty="0" smtClean="0"/>
              <a:t>2. </a:t>
            </a:r>
            <a:r>
              <a:rPr lang="es-ES_tradnl" sz="3200" dirty="0"/>
              <a:t>Métodos para el desarrollo de aplicaciones web</a:t>
            </a:r>
            <a:endParaRPr lang="es-ES" sz="32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9</a:t>
            </a:fld>
            <a:endParaRPr lang="es-ES_tradnl"/>
          </a:p>
        </p:txBody>
      </p:sp>
      <p:sp>
        <p:nvSpPr>
          <p:cNvPr id="8" name="7 CuadroTexto"/>
          <p:cNvSpPr txBox="1"/>
          <p:nvPr/>
        </p:nvSpPr>
        <p:spPr>
          <a:xfrm rot="283659">
            <a:off x="1529030" y="4217057"/>
            <a:ext cx="1669047" cy="40011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dkEdge">
            <a:bevelT w="203200" h="50800" prst="softRound"/>
          </a:sp3d>
        </p:spPr>
        <p:txBody>
          <a:bodyPr wrap="none" rtlCol="0">
            <a:spAutoFit/>
          </a:bodyPr>
          <a:lstStyle/>
          <a:p>
            <a:r>
              <a:rPr lang="es-ES" sz="1000" dirty="0" err="1"/>
              <a:t>Essence</a:t>
            </a:r>
            <a:r>
              <a:rPr lang="es-ES" sz="1000" dirty="0"/>
              <a:t>  </a:t>
            </a:r>
            <a:r>
              <a:rPr lang="es-ES" sz="1000" dirty="0" err="1"/>
              <a:t>by</a:t>
            </a:r>
            <a:r>
              <a:rPr lang="es-ES" sz="1000" dirty="0"/>
              <a:t> `</a:t>
            </a:r>
            <a:r>
              <a:rPr lang="es-ES" sz="1000" dirty="0" err="1"/>
              <a:t>ClaireJones</a:t>
            </a:r>
            <a:endParaRPr lang="es-ES" sz="1000" dirty="0"/>
          </a:p>
          <a:p>
            <a:r>
              <a:rPr lang="es-ES" sz="1000" dirty="0" smtClean="0">
                <a:hlinkClick r:id="rId3"/>
              </a:rPr>
              <a:t>http://www.deviantart.com</a:t>
            </a:r>
            <a:r>
              <a:rPr lang="es-ES" sz="1000" dirty="0" smtClean="0"/>
              <a:t> </a:t>
            </a:r>
            <a:endParaRPr lang="es-ES" sz="1000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5633"/>
            <a:ext cx="4221479" cy="4221479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dkEdge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8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Grial">
  <a:themeElements>
    <a:clrScheme name="Personalizar 1">
      <a:dk1>
        <a:sysClr val="windowText" lastClr="000000"/>
      </a:dk1>
      <a:lt1>
        <a:sysClr val="window" lastClr="FFFFFF"/>
      </a:lt1>
      <a:dk2>
        <a:srgbClr val="630000"/>
      </a:dk2>
      <a:lt2>
        <a:srgbClr val="EEECE1"/>
      </a:lt2>
      <a:accent1>
        <a:srgbClr val="D9D9D9"/>
      </a:accent1>
      <a:accent2>
        <a:srgbClr val="C0C0C0"/>
      </a:accent2>
      <a:accent3>
        <a:srgbClr val="A6A6A6"/>
      </a:accent3>
      <a:accent4>
        <a:srgbClr val="808080"/>
      </a:accent4>
      <a:accent5>
        <a:srgbClr val="595959"/>
      </a:accent5>
      <a:accent6>
        <a:srgbClr val="404040"/>
      </a:accent6>
      <a:hlink>
        <a:srgbClr val="630000"/>
      </a:hlink>
      <a:folHlink>
        <a:srgbClr val="63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Grial</Template>
  <TotalTime>9461</TotalTime>
  <Words>3689</Words>
  <Application>Microsoft Office PowerPoint</Application>
  <PresentationFormat>Presentación en pantalla (4:3)</PresentationFormat>
  <Paragraphs>672</Paragraphs>
  <Slides>57</Slides>
  <Notes>57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57</vt:i4>
      </vt:variant>
    </vt:vector>
  </HeadingPairs>
  <TitlesOfParts>
    <vt:vector size="61" baseType="lpstr">
      <vt:lpstr>Plantilla Grial</vt:lpstr>
      <vt:lpstr>Imagen</vt:lpstr>
      <vt:lpstr>Visio</vt:lpstr>
      <vt:lpstr>VISIO</vt:lpstr>
      <vt:lpstr>Modelado conceptual de aplicaciones web</vt:lpstr>
      <vt:lpstr>Sumario</vt:lpstr>
      <vt:lpstr>1. Introducción</vt:lpstr>
      <vt:lpstr>Enfoque de Ingeniería en las aplicaciones web</vt:lpstr>
      <vt:lpstr>Consideraciones previas</vt:lpstr>
      <vt:lpstr>Diferencias en el desarrollo de aplicaciones web</vt:lpstr>
      <vt:lpstr>Ingeniería Web</vt:lpstr>
      <vt:lpstr>Métodos para la Ingeniería Web</vt:lpstr>
      <vt:lpstr>2. Métodos para el desarrollo de aplicaciones web</vt:lpstr>
      <vt:lpstr>Concepto de metodología</vt:lpstr>
      <vt:lpstr>Lo que debe cubrir una metodología</vt:lpstr>
      <vt:lpstr>Estado del arte (1)</vt:lpstr>
      <vt:lpstr>Estado del arte (y 2)</vt:lpstr>
      <vt:lpstr>3. OOWS: Un método de Ingeniería Web</vt:lpstr>
      <vt:lpstr>Objetivo</vt:lpstr>
      <vt:lpstr>Bases</vt:lpstr>
      <vt:lpstr>Necesidad: Un método para la construcción aplicaciones web</vt:lpstr>
      <vt:lpstr>¿Qué es OOWS?</vt:lpstr>
      <vt:lpstr>Modelado conceptual en OOWS (1)</vt:lpstr>
      <vt:lpstr>Modelado conceptual en OOWS (y 2)</vt:lpstr>
      <vt:lpstr>OOWS. Proceso de desarrollo</vt:lpstr>
      <vt:lpstr>Propuesta metodológica</vt:lpstr>
      <vt:lpstr>Esquema conceptual</vt:lpstr>
      <vt:lpstr>Modelo de navegación (1)</vt:lpstr>
      <vt:lpstr>Modelo de navegación (2)</vt:lpstr>
      <vt:lpstr>Modelo de navegación (3)</vt:lpstr>
      <vt:lpstr>Modelo de navegación (y 4)</vt:lpstr>
      <vt:lpstr>Primitivas de abstracción Mapa de navegación (1)</vt:lpstr>
      <vt:lpstr>Primitivas de abstracción Mapa de navegación (2)</vt:lpstr>
      <vt:lpstr>Primitivas de abstracción Mapa de navegación (y 3)</vt:lpstr>
      <vt:lpstr>Primitivas de abstracción Contexto Navegacional (1)</vt:lpstr>
      <vt:lpstr>Primitivas de abstracción Contexto Navegacional (2)</vt:lpstr>
      <vt:lpstr>Primitivas de abstracción Contexto Navegacional (y 3)</vt:lpstr>
      <vt:lpstr>Primitivas de abstracción Vínculo Navegacional (1)</vt:lpstr>
      <vt:lpstr>Ejemplo</vt:lpstr>
      <vt:lpstr>Primitivas de abstracción  Clase Navegacional (1)</vt:lpstr>
      <vt:lpstr>Primitivas de abstracción  Clase Navegacional (y 2)</vt:lpstr>
      <vt:lpstr>Primitivas de abstracción Relación Navegacional (1)</vt:lpstr>
      <vt:lpstr>Primitivas de abstracción Relación Navegacional (2)</vt:lpstr>
      <vt:lpstr>Primitivas de abstracción Relación Navegacional (3)</vt:lpstr>
      <vt:lpstr>Primitivas de abstracción Relación Navegacional (y 4)</vt:lpstr>
      <vt:lpstr>Construcción del Modelo de Navegación (1)</vt:lpstr>
      <vt:lpstr>Construcción del Modelo de Navegación (y 2)</vt:lpstr>
      <vt:lpstr>Modelo de presentación</vt:lpstr>
      <vt:lpstr>Modelo de Presentación. Patrones de presentación (1)</vt:lpstr>
      <vt:lpstr>Modelo de Presentación. Patrones de presentación (2)</vt:lpstr>
      <vt:lpstr>Modelo de Presentación. Patrones de presentación (3)</vt:lpstr>
      <vt:lpstr>Modelo de Presentación. Patrones de presentación (y 4)</vt:lpstr>
      <vt:lpstr>4. Conclusiones</vt:lpstr>
      <vt:lpstr>Conclusiones (1)</vt:lpstr>
      <vt:lpstr>Conclusiones (y 2)</vt:lpstr>
      <vt:lpstr>5. REFERENCIAS</vt:lpstr>
      <vt:lpstr>Referencias (1)</vt:lpstr>
      <vt:lpstr>Referencias (y 2)</vt:lpstr>
      <vt:lpstr>preguntas</vt:lpstr>
      <vt:lpstr>Grupo GRIAL</vt:lpstr>
      <vt:lpstr>Modelado conceptual de aplicaciones web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Fran</dc:creator>
  <cp:lastModifiedBy>Fran</cp:lastModifiedBy>
  <cp:revision>340</cp:revision>
  <dcterms:created xsi:type="dcterms:W3CDTF">2010-06-07T11:07:04Z</dcterms:created>
  <dcterms:modified xsi:type="dcterms:W3CDTF">2011-05-05T13:39:38Z</dcterms:modified>
</cp:coreProperties>
</file>