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336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337" r:id="rId25"/>
    <p:sldId id="338" r:id="rId26"/>
    <p:sldId id="285" r:id="rId27"/>
    <p:sldId id="286" r:id="rId28"/>
    <p:sldId id="287" r:id="rId29"/>
    <p:sldId id="288" r:id="rId30"/>
    <p:sldId id="339" r:id="rId31"/>
    <p:sldId id="290" r:id="rId32"/>
    <p:sldId id="292" r:id="rId33"/>
    <p:sldId id="293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4" r:id="rId48"/>
    <p:sldId id="313" r:id="rId49"/>
    <p:sldId id="315" r:id="rId50"/>
    <p:sldId id="316" r:id="rId51"/>
    <p:sldId id="317" r:id="rId52"/>
    <p:sldId id="318" r:id="rId53"/>
    <p:sldId id="319" r:id="rId54"/>
    <p:sldId id="329" r:id="rId55"/>
    <p:sldId id="320" r:id="rId56"/>
    <p:sldId id="321" r:id="rId57"/>
    <p:sldId id="326" r:id="rId58"/>
    <p:sldId id="327" r:id="rId59"/>
    <p:sldId id="324" r:id="rId60"/>
    <p:sldId id="325" r:id="rId61"/>
    <p:sldId id="331" r:id="rId62"/>
    <p:sldId id="333" r:id="rId63"/>
    <p:sldId id="335" r:id="rId64"/>
    <p:sldId id="340" r:id="rId65"/>
  </p:sldIdLst>
  <p:sldSz cx="9144000" cy="6858000" type="screen4x3"/>
  <p:notesSz cx="9144000" cy="6858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66FF"/>
    <a:srgbClr val="003300"/>
    <a:srgbClr val="666666"/>
    <a:srgbClr val="DDDDDD"/>
    <a:srgbClr val="FAFAFA"/>
    <a:srgbClr val="990000"/>
    <a:srgbClr val="F2F2F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6218" autoAdjust="0"/>
  </p:normalViewPr>
  <p:slideViewPr>
    <p:cSldViewPr snapToGrid="0" snapToObjects="1">
      <p:cViewPr varScale="1">
        <p:scale>
          <a:sx n="80" d="100"/>
          <a:sy n="80" d="100"/>
        </p:scale>
        <p:origin x="-1560" y="-96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064" y="-30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590800" y="6515100"/>
            <a:ext cx="39624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s-ES_tradnl" sz="1000" dirty="0" smtClean="0">
                <a:solidFill>
                  <a:srgbClr val="666666"/>
                </a:solidFill>
                <a:latin typeface="Tahoma"/>
                <a:cs typeface="Tahoma"/>
              </a:rPr>
              <a:t>GRIAL </a:t>
            </a:r>
            <a:r>
              <a:rPr lang="es-ES_tradnl" sz="1000" dirty="0" err="1" smtClean="0">
                <a:solidFill>
                  <a:srgbClr val="666666"/>
                </a:solidFill>
                <a:latin typeface="Tahoma"/>
                <a:cs typeface="Tahoma"/>
              </a:rPr>
              <a:t>–</a:t>
            </a:r>
            <a:r>
              <a:rPr lang="es-ES_tradnl" sz="1000" dirty="0" smtClean="0">
                <a:solidFill>
                  <a:srgbClr val="666666"/>
                </a:solidFill>
                <a:latin typeface="Tahoma"/>
                <a:cs typeface="Tahoma"/>
              </a:rPr>
              <a:t> Universidad de Salamanca</a:t>
            </a:r>
            <a:endParaRPr lang="es-ES_tradnl" sz="10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8127999" y="6513910"/>
            <a:ext cx="1013884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F35C60D5-8167-504C-BD55-AC545A151144}" type="slidenum">
              <a:rPr lang="es-ES_tradnl" smtClean="0">
                <a:solidFill>
                  <a:srgbClr val="666666"/>
                </a:solidFill>
                <a:latin typeface="Tahoma"/>
                <a:cs typeface="Tahoma"/>
              </a:rPr>
              <a:pPr/>
              <a:t>‹Nr.›</a:t>
            </a:fld>
            <a:endParaRPr lang="es-ES_tradnl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95259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7134577" y="0"/>
            <a:ext cx="20073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66666"/>
                </a:solidFill>
                <a:latin typeface="Tahoma"/>
                <a:cs typeface="Tahoma"/>
              </a:defRPr>
            </a:lvl1pPr>
          </a:lstStyle>
          <a:p>
            <a:fld id="{D0989BAA-F2EE-5D4C-882C-8AAA58C886B9}" type="datetime1">
              <a:rPr lang="es-ES_tradnl" smtClean="0"/>
              <a:pPr/>
              <a:t>05/05/11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551288" y="6513910"/>
            <a:ext cx="3962400" cy="178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66666"/>
                </a:solidFill>
                <a:latin typeface="Tahoma"/>
                <a:cs typeface="Tahoma"/>
              </a:defRPr>
            </a:lvl1pPr>
          </a:lstStyle>
          <a:p>
            <a:r>
              <a:rPr lang="es-ES_tradnl" dirty="0" smtClean="0"/>
              <a:t>GRIAL </a:t>
            </a:r>
            <a:r>
              <a:rPr lang="es-ES_tradnl" dirty="0" err="1" smtClean="0"/>
              <a:t>–</a:t>
            </a:r>
            <a:r>
              <a:rPr lang="es-ES_tradnl" dirty="0" smtClean="0"/>
              <a:t> Universidad de Salamanca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8229599" y="6513910"/>
            <a:ext cx="912284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66666"/>
                </a:solidFill>
                <a:latin typeface="Tahoma"/>
                <a:cs typeface="Tahoma"/>
              </a:defRPr>
            </a:lvl1pPr>
          </a:lstStyle>
          <a:p>
            <a:fld id="{05F47350-BA1B-7249-A27B-9F534461B0A9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7173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65400A4-D335-E94D-B35E-B08774B8BD55}" type="slidenum">
              <a:rPr lang="es-ES_tradnl" sz="1300">
                <a:latin typeface="Times New Roman" charset="0"/>
              </a:rPr>
              <a:pPr/>
              <a:t>10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4D77480-75E2-FF4F-A047-F3D08DA74420}" type="slidenum">
              <a:rPr lang="en-US" sz="1300">
                <a:latin typeface="Times New Roman" charset="0"/>
              </a:rPr>
              <a:pPr/>
              <a:t>11</a:t>
            </a:fld>
            <a:endParaRPr lang="en-US" sz="13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UY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4D77480-75E2-FF4F-A047-F3D08DA74420}" type="slidenum">
              <a:rPr lang="en-US" sz="1300">
                <a:latin typeface="Times New Roman" charset="0"/>
              </a:rPr>
              <a:pPr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UY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D116796-75DF-2C41-8DD2-0DE84B173AAD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11021" indent="-211021"/>
            <a:endParaRPr lang="es-UY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14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FD9E38-A02D-C04E-A1E8-448BBFE21109}" type="slidenum">
              <a:rPr lang="en-US" sz="1300">
                <a:latin typeface="Times New Roman" charset="0"/>
              </a:rPr>
              <a:pPr/>
              <a:t>15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CA94A87-D95F-7148-867D-044007F768DB}" type="slidenum">
              <a:rPr lang="en-US" sz="1300">
                <a:latin typeface="Times New Roman" charset="0"/>
              </a:rPr>
              <a:pPr/>
              <a:t>16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A55B300-EC8D-9A4B-8EA3-013EC58A84DA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AB38CD-3C1A-034D-8636-963437FC20E6}" type="slidenum">
              <a:rPr lang="en-US" sz="1300">
                <a:latin typeface="Times New Roman" charset="0"/>
              </a:rPr>
              <a:pPr/>
              <a:t>18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7DEC367-AA0A-A542-8167-9748DDF1BAA1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A5F5C33-365E-7A41-BC16-89F2E3599E1B}" type="slidenum">
              <a:rPr lang="en-US" sz="1300">
                <a:latin typeface="Times New Roman" charset="0"/>
              </a:rPr>
              <a:pPr/>
              <a:t>20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720B729-1328-D041-9640-52B09213407E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22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720B729-1328-D041-9640-52B09213407E}" type="slidenum">
              <a:rPr lang="en-US" sz="1300">
                <a:latin typeface="Times New Roman" charset="0"/>
              </a:rPr>
              <a:pPr/>
              <a:t>23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AE6505A-BB96-3A40-B0E4-C5BA9AB0F313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CCCEEB4-6F33-3348-9C95-BDB5F8A935AD}" type="slidenum">
              <a:rPr lang="en-US" sz="1300">
                <a:latin typeface="Times New Roman" charset="0"/>
              </a:rPr>
              <a:pPr/>
              <a:t>27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28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8A0DFB5-FEFB-AA45-8166-2D6772C516E4}" type="slidenum">
              <a:rPr lang="en-US" sz="1300">
                <a:latin typeface="Times New Roman" charset="0"/>
              </a:rPr>
              <a:pPr/>
              <a:t>29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28B3964-17C2-6448-BE18-F7757460FE2E}" type="slidenum">
              <a:rPr lang="en-US" sz="1300">
                <a:latin typeface="Times New Roman" charset="0"/>
              </a:rPr>
              <a:pPr/>
              <a:t>31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8ACBF36-70AD-9046-98EC-A91BD06CF283}" type="slidenum">
              <a:rPr lang="es-ES" sz="1300">
                <a:latin typeface="Times New Roman" charset="0"/>
              </a:rPr>
              <a:pPr/>
              <a:t>32</a:t>
            </a:fld>
            <a:endParaRPr lang="es-E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AB24828-D288-E042-8C41-D76A92271436}" type="slidenum">
              <a:rPr lang="es-ES" sz="1300">
                <a:latin typeface="Times New Roman" charset="0"/>
              </a:rPr>
              <a:pPr/>
              <a:t>33</a:t>
            </a:fld>
            <a:endParaRPr lang="es-E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B0D5EDE-36C5-724B-BF04-B5C40D98A6E1}" type="slidenum">
              <a:rPr lang="en-US" sz="1300">
                <a:latin typeface="Times New Roman" charset="0"/>
              </a:rPr>
              <a:pPr/>
              <a:t>34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43AAF26-3797-BC42-88F8-7D72B977B96E}" type="slidenum">
              <a:rPr lang="es-ES_tradnl" sz="1300">
                <a:latin typeface="Times New Roman" charset="0"/>
              </a:rPr>
              <a:pPr/>
              <a:t>35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2CB26EF-1D4C-D94F-94F6-E6AA5282583C}" type="slidenum">
              <a:rPr lang="en-US" sz="1300">
                <a:latin typeface="Times New Roman" charset="0"/>
              </a:rPr>
              <a:pPr/>
              <a:t>36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8A34DF4-7166-BE4E-BD5E-C6744E891BA6}" type="slidenum">
              <a:rPr lang="es-ES_tradnl" sz="1300">
                <a:latin typeface="Times New Roman" charset="0"/>
              </a:rPr>
              <a:pPr/>
              <a:t>37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6F3736-AC57-9A46-8526-45AA4FD3AE3B}" type="slidenum">
              <a:rPr lang="es-ES_tradnl" sz="1300">
                <a:latin typeface="Times New Roman" charset="0"/>
              </a:rPr>
              <a:pPr/>
              <a:t>38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39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6F3736-AC57-9A46-8526-45AA4FD3AE3B}" type="slidenum">
              <a:rPr lang="es-ES_tradnl" sz="1300">
                <a:latin typeface="Times New Roman" charset="0"/>
              </a:rPr>
              <a:pPr/>
              <a:t>40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6F3736-AC57-9A46-8526-45AA4FD3AE3B}" type="slidenum">
              <a:rPr lang="es-ES_tradnl" sz="1300">
                <a:latin typeface="Times New Roman" charset="0"/>
              </a:rPr>
              <a:pPr/>
              <a:t>41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46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4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6F3736-AC57-9A46-8526-45AA4FD3AE3B}" type="slidenum">
              <a:rPr lang="es-ES_tradnl" sz="1300">
                <a:latin typeface="Times New Roman" charset="0"/>
              </a:rPr>
              <a:pPr/>
              <a:t>47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6F3736-AC57-9A46-8526-45AA4FD3AE3B}" type="slidenum">
              <a:rPr lang="es-ES_tradnl" sz="1300">
                <a:latin typeface="Times New Roman" charset="0"/>
              </a:rPr>
              <a:pPr/>
              <a:t>48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6F3736-AC57-9A46-8526-45AA4FD3AE3B}" type="slidenum">
              <a:rPr lang="es-ES_tradnl" sz="1300">
                <a:latin typeface="Times New Roman" charset="0"/>
              </a:rPr>
              <a:pPr/>
              <a:t>49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6F3736-AC57-9A46-8526-45AA4FD3AE3B}" type="slidenum">
              <a:rPr lang="es-ES_tradnl" sz="1300">
                <a:latin typeface="Times New Roman" charset="0"/>
              </a:rPr>
              <a:pPr/>
              <a:t>50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6F3736-AC57-9A46-8526-45AA4FD3AE3B}" type="slidenum">
              <a:rPr lang="es-ES_tradnl" sz="1300">
                <a:latin typeface="Times New Roman" charset="0"/>
              </a:rPr>
              <a:pPr/>
              <a:t>51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6F3736-AC57-9A46-8526-45AA4FD3AE3B}" type="slidenum">
              <a:rPr lang="es-ES_tradnl" sz="1300">
                <a:latin typeface="Times New Roman" charset="0"/>
              </a:rPr>
              <a:pPr/>
              <a:t>52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53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0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090F331-375F-1544-AEC1-3685C0B26C7D}" type="slidenum">
              <a:rPr lang="en-US" sz="1300">
                <a:latin typeface="Times New Roman" charset="0"/>
              </a:rPr>
              <a:pPr/>
              <a:t>55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20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FE6255F-0010-4548-82EB-02371844D483}" type="slidenum">
              <a:rPr lang="es-ES_tradnl" sz="1300">
                <a:latin typeface="Times New Roman" charset="0"/>
              </a:rPr>
              <a:pPr/>
              <a:t>56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2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82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6BC2B1C-EB2E-3448-97AB-E7C4BCEAFE90}" type="slidenum">
              <a:rPr lang="en-US" sz="1300">
                <a:latin typeface="Times New Roman" charset="0"/>
              </a:rPr>
              <a:pPr/>
              <a:t>59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5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0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2422E05-7E86-DA40-AC6F-7FDBCCE992FA}" type="slidenum">
              <a:rPr lang="en-US" sz="1300">
                <a:latin typeface="Times New Roman" charset="0"/>
              </a:rPr>
              <a:pPr/>
              <a:t>60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4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87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1D4F4DF-8B47-414B-B65D-25C4FD78A9F6}" type="slidenum">
              <a:rPr lang="es-ES_tradnl" sz="1300">
                <a:latin typeface="Times New Roman" charset="0"/>
              </a:rPr>
              <a:pPr/>
              <a:t>61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0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197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C12782B-C92F-6D42-AC7E-2BF6B1BA91FF}" type="slidenum">
              <a:rPr lang="es-ES_tradnl" sz="1300">
                <a:latin typeface="Times New Roman" charset="0"/>
              </a:rPr>
              <a:pPr/>
              <a:t>62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6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606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7B072B5-7023-524F-9404-5F39BE252E3D}" type="slidenum">
              <a:rPr lang="es-ES_tradnl" sz="1300">
                <a:latin typeface="Times New Roman" charset="0"/>
              </a:rPr>
              <a:pPr/>
              <a:t>63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64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7350-BA1B-7249-A27B-9F534461B0A9}" type="slidenum">
              <a:rPr lang="es-ES_tradnl" smtClean="0"/>
              <a:pPr/>
              <a:t>6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7D4B3FC-307D-C644-A5DC-86E1631F6642}" type="slidenum">
              <a:rPr lang="es-ES_tradnl" sz="1300">
                <a:latin typeface="Times New Roman" charset="0"/>
              </a:rPr>
              <a:pPr/>
              <a:t>7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2E82588-2BC8-4C4F-A11F-F1FE66DE266C}" type="slidenum">
              <a:rPr lang="es-ES_tradnl" sz="1300">
                <a:latin typeface="Times New Roman" charset="0"/>
              </a:rPr>
              <a:pPr/>
              <a:t>8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36D80D3-DEEF-EB4D-A9C7-4A6F401EA4BD}" type="slidenum">
              <a:rPr lang="es-ES_tradnl" sz="1300">
                <a:latin typeface="Times New Roman" charset="0"/>
              </a:rPr>
              <a:pPr/>
              <a:t>9</a:t>
            </a:fld>
            <a:endParaRPr lang="es-ES_tradnl" sz="13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7C47-354A-4BCE-8931-2404E4923902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76C0-509F-4532-888F-B189D811FF29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70000"/>
            <a:ext cx="2057400" cy="485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867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C889-7AA6-4AD9-AB2D-DDA05703A680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90A-5E1B-410B-B29C-6643415A8348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b="13400"/>
          <a:stretch/>
        </p:blipFill>
        <p:spPr bwMode="auto">
          <a:xfrm>
            <a:off x="0" y="6221628"/>
            <a:ext cx="1651000" cy="66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7A17-C6C4-4E7C-8537-8483E8721E06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b="13400"/>
          <a:stretch/>
        </p:blipFill>
        <p:spPr bwMode="auto">
          <a:xfrm>
            <a:off x="0" y="6221628"/>
            <a:ext cx="1651000" cy="66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D5D-A674-4E1C-9F8B-0AC31EDD18F0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99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99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350B-3AA6-4FC2-97CF-68DA4E85AC36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E966-0C78-4261-A560-445F6A39171F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F5F5-4DED-4395-8AE7-69DDE22F8C1C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879-DA3C-4426-93D7-4EB0EEBAD55F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50038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3675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570538"/>
            <a:ext cx="5486400" cy="614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220-B5D7-4ADA-93EA-48991BB39B6B}" type="datetime1">
              <a:rPr lang="es-ES_tradnl" smtClean="0"/>
              <a:t>05/05/11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DDDDD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5880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cap="rnd">
            <a:solidFill>
              <a:srgbClr val="DDDDDD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C3AE561-BD33-44C9-A885-FED1C11FC911}" type="datetime1">
              <a:rPr lang="es-ES_tradnl" smtClean="0"/>
              <a:t>05/05/11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66666"/>
                </a:solidFill>
                <a:latin typeface="Tahoma"/>
                <a:cs typeface="Tahoma"/>
              </a:defRPr>
            </a:lvl1pPr>
          </a:lstStyle>
          <a:p>
            <a:r>
              <a:rPr lang="es-ES" smtClean="0"/>
              <a:t>Modelado conceptual de aplicaciones web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F9889935-DC85-4847-9265-CE546BEEBDB1}" type="slidenum">
              <a:rPr lang="es-ES_tradnl" smtClean="0"/>
              <a:pPr/>
              <a:t>‹Nr.›</a:t>
            </a:fld>
            <a:endParaRPr lang="es-ES_tradnl" dirty="0"/>
          </a:p>
        </p:txBody>
      </p:sp>
      <p:pic>
        <p:nvPicPr>
          <p:cNvPr id="8" name="Imagen 7" descr="Grial 100 transparent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7300" y="0"/>
            <a:ext cx="2806700" cy="12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effectLst>
            <a:outerShdw blurRad="63500" dist="50800" dir="2700000">
              <a:srgbClr val="666666"/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ü"/>
        <a:defRPr sz="24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⊳"/>
        <a:defRPr sz="16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fgarcia@usal.es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Documento_de_Microsoft_Word_97_-_20041.doc"/><Relationship Id="rId5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iguel\Desktop\Clay%20MAC:Users:miguelangel:Desktop:Documentacio&#769;n.rar%20Folder:Documentaci&#162;n:Memoria:Memoria.doc!OLE_LINK1" TargetMode="External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iguel\Desktop\Clay%20MAC:Users:miguelangel:Desktop:Documentacio&#769;n.rar%20Folder:Documentaci&#162;n:Memoria:Memoria.doc!OLE_LINK2" TargetMode="External"/><Relationship Id="rId4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iguel\Desktop\Clay%20MAC:Users:miguelangel:Desktop:Documentacio&#769;n.rar%20Folder:Documentaci&#162;n:Memoria:Memoria.doc!OLE_LINK3" TargetMode="External"/><Relationship Id="rId4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iguel\Desktop\Clay%20MAC:Users:miguelangel:Desktop:Documentacio&#769;n.rar%20Folder:Documentaci&#162;n:Memoria:Memoria.doc!OLE_LINK4" TargetMode="External"/><Relationship Id="rId4" Type="http://schemas.openxmlformats.org/officeDocument/2006/relationships/image" Target="../media/image2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Macintosh%20HD:Users:miguel:Downloads:Interaccion20102010-04-22-18.57:extendedInteraccion2010.doc!OLE_LINK2" TargetMode="External"/><Relationship Id="rId5" Type="http://schemas.openxmlformats.org/officeDocument/2006/relationships/image" Target="../media/image26.png"/><Relationship Id="rId6" Type="http://schemas.openxmlformats.org/officeDocument/2006/relationships/oleObject" Target="Macintosh%20HD:Users:miguel:Downloads:Interaccion20102010-04-22-18.57:extendedInteraccion2010.doc!OLE_LINK3" TargetMode="External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boulder.ibm.com/ibmdl/pub/software/dw/rationaledge/may03/bloomberg.pdf" TargetMode="External"/><Relationship Id="rId4" Type="http://schemas.openxmlformats.org/officeDocument/2006/relationships/hyperlink" Target="http://ibm.com/developerworks/webservices/library/wsmigrateso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ebservices.xml.com/pub/a/ws/2003/09/30/soa.html.%20%C3%9Altima%20vez%20consultado%2030-3-2009" TargetMode="External"/><Relationship Id="rId4" Type="http://schemas.openxmlformats.org/officeDocument/2006/relationships/hyperlink" Target="http://www.gartner.com/resources/114300/114358/114358.pdf" TargetMode="External"/><Relationship Id="rId5" Type="http://schemas.openxmlformats.org/officeDocument/2006/relationships/hyperlink" Target="http://oasis-open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spec/%20SoaML/1.0/Beta1/PDF/" TargetMode="External"/><Relationship Id="rId4" Type="http://schemas.openxmlformats.org/officeDocument/2006/relationships/hyperlink" Target="http://www.w3.org/TR/ws-glos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fgarcia@usal.es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48" y="5470202"/>
            <a:ext cx="2397640" cy="12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83851"/>
            <a:ext cx="7772400" cy="1470025"/>
          </a:xfrm>
        </p:spPr>
        <p:txBody>
          <a:bodyPr/>
          <a:lstStyle/>
          <a:p>
            <a:r>
              <a:rPr lang="es-ES" dirty="0"/>
              <a:t>Aplicaciones prácticas de las arquitecturas orientadas al </a:t>
            </a:r>
            <a:r>
              <a:rPr lang="es-ES" dirty="0" smtClean="0"/>
              <a:t>servicio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7749" y="2822583"/>
            <a:ext cx="7077075" cy="189547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D. Miguel Ángel Conde González</a:t>
            </a:r>
          </a:p>
          <a:p>
            <a:endParaRPr lang="es-ES" dirty="0" smtClean="0"/>
          </a:p>
          <a:p>
            <a:r>
              <a:rPr lang="es-ES" sz="2200" dirty="0" smtClean="0"/>
              <a:t>GRupo de investigación en InterAcción y eLearning (GRIAL)</a:t>
            </a:r>
          </a:p>
          <a:p>
            <a:r>
              <a:rPr lang="es-ES" sz="2200" dirty="0" smtClean="0"/>
              <a:t>Universidad de Salamanca</a:t>
            </a:r>
          </a:p>
          <a:p>
            <a:r>
              <a:rPr lang="es-ES" sz="1700" dirty="0" smtClean="0">
                <a:hlinkClick r:id="rId4"/>
              </a:rPr>
              <a:t>mconde@usal.es</a:t>
            </a:r>
            <a:endParaRPr lang="es-ES" sz="1700" dirty="0" smtClean="0"/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358642" y="4885427"/>
            <a:ext cx="6455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Escola Superior de Tecnologia e Gestão do Instituto Politécnico de </a:t>
            </a:r>
            <a:r>
              <a:rPr lang="pt-BR" sz="1600" dirty="0" smtClean="0"/>
              <a:t>Bragança</a:t>
            </a:r>
          </a:p>
          <a:p>
            <a:pPr algn="ctr"/>
            <a:r>
              <a:rPr lang="es-ES" sz="1600" dirty="0" smtClean="0">
                <a:latin typeface="Corbel" pitchFamily="34" charset="0"/>
              </a:rPr>
              <a:t>5 de </a:t>
            </a:r>
            <a:r>
              <a:rPr lang="es-ES" sz="1600" dirty="0" err="1" smtClean="0"/>
              <a:t>Maio</a:t>
            </a:r>
            <a:r>
              <a:rPr lang="es-ES" sz="1600" dirty="0" smtClean="0"/>
              <a:t>, </a:t>
            </a:r>
            <a:r>
              <a:rPr lang="es-ES" sz="1600" dirty="0" smtClean="0">
                <a:latin typeface="Corbel" pitchFamily="34" charset="0"/>
              </a:rPr>
              <a:t>2011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t="4261" r="7216" b="19032"/>
          <a:stretch>
            <a:fillRect/>
          </a:stretch>
        </p:blipFill>
        <p:spPr bwMode="auto">
          <a:xfrm>
            <a:off x="8129814" y="6565087"/>
            <a:ext cx="685800" cy="2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8" y="5922724"/>
            <a:ext cx="35147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Introducción (VII)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>
                <a:latin typeface="Tahoma" charset="0"/>
                <a:ea typeface="ＭＳ Ｐゴシック" charset="0"/>
                <a:cs typeface="ＭＳ Ｐゴシック" charset="0"/>
              </a:rPr>
              <a:t>Propiedades de las arquitecturas</a:t>
            </a:r>
          </a:p>
          <a:p>
            <a:endParaRPr lang="es-E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s-E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s-E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4" name="226 Imagen" descr="Tabla Propiedad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39" y="2000250"/>
            <a:ext cx="6320286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10</a:t>
            </a:fld>
            <a:endParaRPr lang="es-ES_tradnl" dirty="0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412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latin typeface="Tahoma" charset="0"/>
                <a:ea typeface="ＭＳ Ｐゴシック" charset="0"/>
                <a:cs typeface="ＭＳ Ｐゴシック" charset="0"/>
              </a:rPr>
              <a:t>Introducción (IX)</a:t>
            </a:r>
            <a:endParaRPr lang="es-UY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>
                <a:latin typeface="Tahoma" charset="0"/>
                <a:ea typeface="ＭＳ Ｐゴシック" charset="0"/>
                <a:cs typeface="ＭＳ Ｐゴシック" charset="0"/>
              </a:rPr>
              <a:t>Un </a:t>
            </a:r>
            <a:r>
              <a:rPr lang="es-UY" b="1" dirty="0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servicio</a:t>
            </a:r>
            <a:r>
              <a:rPr lang="es-UY" dirty="0">
                <a:latin typeface="Tahoma" charset="0"/>
                <a:ea typeface="ＭＳ Ｐゴシック" charset="0"/>
                <a:cs typeface="ＭＳ Ｐゴシック" charset="0"/>
              </a:rPr>
              <a:t> es una funcionalidad construida como un componente reusable para ser utilizado en un proceso de negocio [Fagalde, 2006]</a:t>
            </a:r>
          </a:p>
          <a:p>
            <a:pPr lvl="1"/>
            <a:r>
              <a:rPr lang="es-UY" dirty="0">
                <a:latin typeface="Tahoma" charset="0"/>
                <a:ea typeface="ＭＳ Ｐゴシック" charset="0"/>
              </a:rPr>
              <a:t>El proceso utilizado para implementar un servicio no es importante, siempre y </a:t>
            </a:r>
            <a:r>
              <a:rPr lang="es-UY" dirty="0" smtClean="0">
                <a:latin typeface="Tahoma" charset="0"/>
                <a:ea typeface="ＭＳ Ｐゴシック" charset="0"/>
              </a:rPr>
              <a:t>cuando</a:t>
            </a:r>
            <a:endParaRPr lang="es-UY" dirty="0">
              <a:latin typeface="Tahoma" charset="0"/>
              <a:ea typeface="ＭＳ Ｐゴシック" charset="0"/>
            </a:endParaRPr>
          </a:p>
          <a:p>
            <a:pPr lvl="2"/>
            <a:r>
              <a:rPr lang="es-UY" dirty="0">
                <a:latin typeface="Tahoma" charset="0"/>
                <a:ea typeface="ＭＳ Ｐゴシック" charset="0"/>
              </a:rPr>
              <a:t>responda al requerimiento</a:t>
            </a:r>
          </a:p>
          <a:p>
            <a:pPr lvl="2"/>
            <a:r>
              <a:rPr lang="es-UY" dirty="0">
                <a:latin typeface="Tahoma" charset="0"/>
                <a:ea typeface="ＭＳ Ｐゴシック" charset="0"/>
              </a:rPr>
              <a:t>ofrezca la calidad de servicio deseada</a:t>
            </a:r>
          </a:p>
          <a:p>
            <a:pPr lvl="1"/>
            <a:r>
              <a:rPr lang="es-UY" dirty="0">
                <a:latin typeface="Tahoma" charset="0"/>
                <a:ea typeface="ＭＳ Ｐゴシック" charset="0"/>
              </a:rPr>
              <a:t>Desde la perspectiva de quien lo invoca, es visto como una funcionalidad autocontenida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11</a:t>
            </a:fld>
            <a:endParaRPr lang="es-ES_tradnl" dirty="0"/>
          </a:p>
        </p:txBody>
      </p:sp>
      <p:sp>
        <p:nvSpPr>
          <p:cNvPr id="6" name="2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0518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914400" y="6324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fld id="{BEBF33FA-2A34-BF40-91F0-E7182E92F73A}" type="slidenum">
              <a:rPr lang="en-US" sz="1400"/>
              <a:pPr algn="l" eaLnBrk="1" hangingPunct="1"/>
              <a:t>12</a:t>
            </a:fld>
            <a:endParaRPr 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latin typeface="Tahoma" charset="0"/>
                <a:ea typeface="ＭＳ Ｐゴシック" charset="0"/>
                <a:cs typeface="ＭＳ Ｐゴシック" charset="0"/>
              </a:rPr>
              <a:t>Introducción (X)</a:t>
            </a:r>
            <a:endParaRPr lang="es-UY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>
                <a:latin typeface="Tahoma" charset="0"/>
                <a:ea typeface="ＭＳ Ｐゴシック" charset="0"/>
                <a:cs typeface="ＭＳ Ｐゴシック" charset="0"/>
              </a:rPr>
              <a:t>Un servicio </a:t>
            </a:r>
            <a:r>
              <a:rPr lang="es-UY" b="1" dirty="0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encapsula su </a:t>
            </a:r>
            <a:r>
              <a:rPr lang="es-UY" b="1" dirty="0" smtClean="0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implementación</a:t>
            </a:r>
            <a:endParaRPr lang="en-US" b="1" dirty="0">
              <a:solidFill>
                <a:srgbClr val="63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12</a:t>
            </a:fld>
            <a:endParaRPr lang="es-ES_tradnl" dirty="0"/>
          </a:p>
        </p:txBody>
      </p:sp>
      <p:sp>
        <p:nvSpPr>
          <p:cNvPr id="6" name="2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Aplicaciones prácticas de las arquitecturas orientadas al servicio</a:t>
            </a:r>
            <a:endParaRPr lang="es-ES_tradnl" dirty="0"/>
          </a:p>
        </p:txBody>
      </p:sp>
      <p:pic>
        <p:nvPicPr>
          <p:cNvPr id="7" name="Picture 13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8850" y="2644775"/>
            <a:ext cx="5414596" cy="276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471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7012" y="127000"/>
            <a:ext cx="5153938" cy="1143000"/>
          </a:xfrm>
        </p:spPr>
        <p:txBody>
          <a:bodyPr/>
          <a:lstStyle/>
          <a:p>
            <a:r>
              <a:rPr lang="es-UY" dirty="0" smtClean="0">
                <a:latin typeface="Tahoma" charset="0"/>
                <a:ea typeface="ＭＳ Ｐゴシック" charset="0"/>
                <a:cs typeface="ＭＳ Ｐゴシック" charset="0"/>
              </a:rPr>
              <a:t>Introducción (</a:t>
            </a:r>
            <a:r>
              <a:rPr lang="es-UY" dirty="0">
                <a:latin typeface="Tahoma" charset="0"/>
                <a:ea typeface="ＭＳ Ｐゴシック" charset="0"/>
                <a:cs typeface="ＭＳ Ｐゴシック" charset="0"/>
              </a:rPr>
              <a:t>y </a:t>
            </a:r>
            <a:r>
              <a:rPr lang="es-UY" dirty="0" smtClean="0">
                <a:latin typeface="Tahoma" charset="0"/>
                <a:ea typeface="ＭＳ Ｐゴシック" charset="0"/>
                <a:cs typeface="ＭＳ Ｐゴシック" charset="0"/>
              </a:rPr>
              <a:t>XI)</a:t>
            </a:r>
            <a:endParaRPr lang="es-UY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012" y="1776414"/>
            <a:ext cx="5985819" cy="3902075"/>
          </a:xfrm>
        </p:spPr>
        <p:txBody>
          <a:bodyPr>
            <a:normAutofit fontScale="92500"/>
          </a:bodyPr>
          <a:lstStyle/>
          <a:p>
            <a:r>
              <a:rPr lang="es-UY" dirty="0">
                <a:latin typeface="Tahoma" charset="0"/>
                <a:ea typeface="ＭＳ Ｐゴシック" charset="0"/>
                <a:cs typeface="ＭＳ Ｐゴシック" charset="0"/>
              </a:rPr>
              <a:t>Los servicios </a:t>
            </a:r>
            <a:r>
              <a:rPr lang="es-UY" b="1" dirty="0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pueden componerse</a:t>
            </a:r>
            <a:r>
              <a:rPr lang="es-UY" dirty="0">
                <a:latin typeface="Tahoma" charset="0"/>
                <a:ea typeface="ＭＳ Ｐゴシック" charset="0"/>
                <a:cs typeface="ＭＳ Ｐゴシック" charset="0"/>
              </a:rPr>
              <a:t>, constituyendo los ”building blocks”, pudiendo ser reusados para desarrollar otras aplicaciones</a:t>
            </a:r>
          </a:p>
          <a:p>
            <a:r>
              <a:rPr lang="es-UY" dirty="0">
                <a:latin typeface="Tahoma" charset="0"/>
                <a:ea typeface="ＭＳ Ｐゴシック" charset="0"/>
                <a:cs typeface="ＭＳ Ｐゴシック" charset="0"/>
              </a:rPr>
              <a:t>El enfoque está en sus </a:t>
            </a:r>
            <a:r>
              <a:rPr lang="es-UY" b="1" dirty="0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interfaces</a:t>
            </a:r>
            <a:r>
              <a:rPr lang="es-UY" dirty="0">
                <a:latin typeface="Tahoma" charset="0"/>
                <a:ea typeface="ＭＳ Ｐゴシック" charset="0"/>
                <a:cs typeface="ＭＳ Ｐゴシック" charset="0"/>
              </a:rPr>
              <a:t> en lugar de los detalles de implementación (partes desacopladas)</a:t>
            </a:r>
          </a:p>
          <a:p>
            <a:r>
              <a:rPr lang="es-UY" dirty="0">
                <a:latin typeface="Tahoma" charset="0"/>
                <a:ea typeface="ＭＳ Ｐゴシック" charset="0"/>
                <a:cs typeface="ＭＳ Ｐゴシック" charset="0"/>
              </a:rPr>
              <a:t>Los servicios son utilizados sin depender de su ubicación, su tecnología, o forma de invocación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7003074" y="2987675"/>
            <a:ext cx="1954823" cy="2789238"/>
            <a:chOff x="3546" y="846"/>
            <a:chExt cx="1920" cy="2760"/>
          </a:xfrm>
        </p:grpSpPr>
        <p:pic>
          <p:nvPicPr>
            <p:cNvPr id="41989" name="Picture 5" descr="b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" y="2604"/>
              <a:ext cx="954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6" descr="r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" y="2604"/>
              <a:ext cx="954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1" name="Picture 7" descr="g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986"/>
              <a:ext cx="954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8" descr="b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404"/>
              <a:ext cx="954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9" descr="r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" y="1404"/>
              <a:ext cx="954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10" descr="g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846"/>
              <a:ext cx="954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13</a:t>
            </a:fld>
            <a:endParaRPr lang="es-ES_tradnl" dirty="0"/>
          </a:p>
        </p:txBody>
      </p:sp>
      <p:sp>
        <p:nvSpPr>
          <p:cNvPr id="13" name="2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0266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/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Introducción</a:t>
            </a:r>
          </a:p>
          <a:p>
            <a:r>
              <a:rPr lang="es-ES" b="1" dirty="0">
                <a:solidFill>
                  <a:srgbClr val="800000"/>
                </a:solidFill>
                <a:latin typeface="Tahoma" charset="0"/>
                <a:ea typeface="ＭＳ Ｐゴシック" charset="0"/>
                <a:cs typeface="ＭＳ Ｐゴシック" charset="0"/>
              </a:rPr>
              <a:t>¿Qué es SOA?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Características de SOA</a:t>
            </a:r>
          </a:p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Servicios Web y protocolos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Modelando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Casos prácticos: aplicación en el ámbito del </a:t>
            </a:r>
            <a:r>
              <a:rPr lang="es-ES" i="1" dirty="0">
                <a:latin typeface="Tahoma" charset="0"/>
                <a:ea typeface="ＭＳ Ｐゴシック" charset="0"/>
                <a:cs typeface="ＭＳ Ｐゴシック" charset="0"/>
              </a:rPr>
              <a:t>eLearning</a:t>
            </a:r>
          </a:p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Conclusiones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171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780" y="1"/>
            <a:ext cx="5591797" cy="1399738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SOA? (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84781" y="1399739"/>
            <a:ext cx="8077200" cy="4711700"/>
          </a:xfrm>
        </p:spPr>
        <p:txBody>
          <a:bodyPr/>
          <a:lstStyle/>
          <a:p>
            <a:r>
              <a:rPr lang="es-AR" dirty="0">
                <a:latin typeface="Tahoma" charset="0"/>
                <a:ea typeface="ＭＳ Ｐゴシック" charset="0"/>
                <a:cs typeface="ＭＳ Ｐゴシック" charset="0"/>
              </a:rPr>
              <a:t>SOA no se deriva de una propuesta académica</a:t>
            </a:r>
          </a:p>
          <a:p>
            <a:r>
              <a:rPr lang="es-AR" dirty="0">
                <a:latin typeface="Tahoma" charset="0"/>
                <a:ea typeface="ＭＳ Ｐゴシック" charset="0"/>
                <a:cs typeface="ＭＳ Ｐゴシック" charset="0"/>
              </a:rPr>
              <a:t>No hay technical reports de SOA en SEI (</a:t>
            </a:r>
            <a:r>
              <a:rPr lang="es-AR" i="1" dirty="0">
                <a:latin typeface="Tahoma" charset="0"/>
                <a:ea typeface="ＭＳ Ｐゴシック" charset="0"/>
                <a:cs typeface="ＭＳ Ｐゴシック" charset="0"/>
              </a:rPr>
              <a:t>Software Engineering Institute</a:t>
            </a:r>
            <a:r>
              <a:rPr lang="es-AR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Service-oriented architecture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fue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descrita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por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primera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vez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por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Gartner en 1996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SSA </a:t>
            </a:r>
            <a:r>
              <a:rPr lang="en-US" i="1" dirty="0">
                <a:latin typeface="Tahoma" charset="0"/>
                <a:ea typeface="ＭＳ Ｐゴシック" charset="0"/>
              </a:rPr>
              <a:t>Research Note </a:t>
            </a:r>
            <a:r>
              <a:rPr lang="en-US" dirty="0">
                <a:latin typeface="Tahoma" charset="0"/>
                <a:ea typeface="ＭＳ Ｐゴシック" charset="0"/>
              </a:rPr>
              <a:t>SPA-401-068, 12 de </a:t>
            </a:r>
            <a:r>
              <a:rPr lang="en-US" dirty="0" err="1">
                <a:latin typeface="Tahoma" charset="0"/>
                <a:ea typeface="ＭＳ Ｐゴシック" charset="0"/>
              </a:rPr>
              <a:t>abril</a:t>
            </a:r>
            <a:r>
              <a:rPr lang="en-US" dirty="0">
                <a:latin typeface="Tahoma" charset="0"/>
                <a:ea typeface="ＭＳ Ｐゴシック" charset="0"/>
              </a:rPr>
              <a:t>, </a:t>
            </a:r>
            <a:r>
              <a:rPr lang="ja-JP" altLang="en-US" dirty="0">
                <a:latin typeface="Tahoma" charset="0"/>
                <a:ea typeface="ＭＳ Ｐゴシック" charset="0"/>
              </a:rPr>
              <a:t>“‘</a:t>
            </a:r>
            <a:r>
              <a:rPr lang="en-US" altLang="ja-JP" dirty="0">
                <a:latin typeface="Tahoma" charset="0"/>
                <a:ea typeface="ＭＳ Ｐゴシック" charset="0"/>
              </a:rPr>
              <a:t>Service Oriented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 Architectures, Part 1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y SSA </a:t>
            </a:r>
            <a:r>
              <a:rPr lang="en-US" altLang="ja-JP" i="1" dirty="0">
                <a:latin typeface="Tahoma" charset="0"/>
                <a:ea typeface="ＭＳ Ｐゴシック" charset="0"/>
              </a:rPr>
              <a:t>Research Note </a:t>
            </a:r>
            <a:r>
              <a:rPr lang="en-US" altLang="ja-JP" dirty="0">
                <a:latin typeface="Tahoma" charset="0"/>
                <a:ea typeface="ＭＳ Ｐゴシック" charset="0"/>
              </a:rPr>
              <a:t>SPA-401-069, 12 de </a:t>
            </a:r>
            <a:r>
              <a:rPr lang="en-US" altLang="ja-JP" dirty="0" err="1">
                <a:latin typeface="Tahoma" charset="0"/>
                <a:ea typeface="ＭＳ Ｐゴシック" charset="0"/>
              </a:rPr>
              <a:t>abril</a:t>
            </a:r>
            <a:r>
              <a:rPr lang="en-US" altLang="ja-JP" dirty="0">
                <a:latin typeface="Tahoma" charset="0"/>
                <a:ea typeface="ＭＳ Ｐゴシック" charset="0"/>
              </a:rPr>
              <a:t>, </a:t>
            </a:r>
            <a:r>
              <a:rPr lang="ja-JP" altLang="en-US" dirty="0">
                <a:latin typeface="Tahoma" charset="0"/>
                <a:ea typeface="ＭＳ Ｐゴシック" charset="0"/>
              </a:rPr>
              <a:t>“‘</a:t>
            </a:r>
            <a:r>
              <a:rPr lang="en-US" altLang="ja-JP" dirty="0">
                <a:latin typeface="Tahoma" charset="0"/>
                <a:ea typeface="ＭＳ Ｐゴシック" charset="0"/>
              </a:rPr>
              <a:t>Service Oriented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 Architectures, Part 2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altLang="ja-JP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Web Services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surgen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con mayor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fuerza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hacia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2000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5" name="2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5291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6013"/>
            <a:ext cx="7709389" cy="4857750"/>
          </a:xfrm>
        </p:spPr>
        <p:txBody>
          <a:bodyPr/>
          <a:lstStyle/>
          <a:p>
            <a:r>
              <a:rPr lang="ja-JP" altLang="en-US" sz="17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Conjunto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componentes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pueden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ser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invocados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cuyas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descripciones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de interfaces se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pueden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publicar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y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descubrir</a:t>
            </a:r>
            <a:r>
              <a:rPr lang="ja-JP" altLang="en-US" sz="17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[W3C, 2004</a:t>
            </a:r>
            <a:r>
              <a:rPr lang="en-US" altLang="ja-JP" sz="1700" dirty="0" smtClean="0">
                <a:latin typeface="Tahoma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buFont typeface="Wingdings" charset="0"/>
              <a:buNone/>
            </a:pPr>
            <a:endParaRPr lang="en-US" sz="17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1700" dirty="0" smtClean="0">
                <a:latin typeface="Tahoma" charset="0"/>
                <a:ea typeface="ＭＳ Ｐゴシック" charset="0"/>
                <a:cs typeface="ＭＳ Ｐゴシック" charset="0"/>
              </a:rPr>
              <a:t>CBDI </a:t>
            </a:r>
            <a:r>
              <a:rPr lang="en-US" sz="1700" dirty="0" err="1">
                <a:latin typeface="Tahoma" charset="0"/>
                <a:ea typeface="ＭＳ Ｐゴシック" charset="0"/>
                <a:cs typeface="ＭＳ Ｐゴシック" charset="0"/>
              </a:rPr>
              <a:t>rechaza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 err="1">
                <a:latin typeface="Tahoma" charset="0"/>
                <a:ea typeface="ＭＳ Ｐゴシック" charset="0"/>
                <a:cs typeface="ＭＳ Ｐゴシック" charset="0"/>
              </a:rPr>
              <a:t>esa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 err="1">
                <a:latin typeface="Tahoma" charset="0"/>
                <a:ea typeface="ＭＳ Ｐゴシック" charset="0"/>
                <a:cs typeface="ＭＳ Ｐゴシック" charset="0"/>
              </a:rPr>
              <a:t>definición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sz="1700" dirty="0">
                <a:latin typeface="Tahoma" charset="0"/>
                <a:ea typeface="ＭＳ Ｐゴシック" charset="0"/>
              </a:rPr>
              <a:t>Los </a:t>
            </a:r>
            <a:r>
              <a:rPr lang="en-US" sz="1700" dirty="0" err="1">
                <a:latin typeface="Tahoma" charset="0"/>
                <a:ea typeface="ＭＳ Ｐゴシック" charset="0"/>
              </a:rPr>
              <a:t>componentes</a:t>
            </a:r>
            <a:r>
              <a:rPr lang="en-US" sz="1700" dirty="0">
                <a:latin typeface="Tahoma" charset="0"/>
                <a:ea typeface="ＭＳ Ｐゴシック" charset="0"/>
              </a:rPr>
              <a:t> </a:t>
            </a:r>
            <a:r>
              <a:rPr lang="en-US" sz="1700" dirty="0" err="1">
                <a:latin typeface="Tahoma" charset="0"/>
                <a:ea typeface="ＭＳ Ｐゴシック" charset="0"/>
              </a:rPr>
              <a:t>pueden</a:t>
            </a:r>
            <a:r>
              <a:rPr lang="en-US" sz="1700" dirty="0">
                <a:latin typeface="Tahoma" charset="0"/>
                <a:ea typeface="ＭＳ Ｐゴシック" charset="0"/>
              </a:rPr>
              <a:t> no </a:t>
            </a:r>
            <a:r>
              <a:rPr lang="en-US" sz="1700" dirty="0" err="1">
                <a:latin typeface="Tahoma" charset="0"/>
                <a:ea typeface="ＭＳ Ｐゴシック" charset="0"/>
              </a:rPr>
              <a:t>ser</a:t>
            </a:r>
            <a:r>
              <a:rPr lang="en-US" sz="1700" dirty="0">
                <a:latin typeface="Tahoma" charset="0"/>
                <a:ea typeface="ＭＳ Ｐゴシック" charset="0"/>
              </a:rPr>
              <a:t> </a:t>
            </a:r>
            <a:r>
              <a:rPr lang="en-US" sz="1700" dirty="0" err="1">
                <a:latin typeface="Tahoma" charset="0"/>
                <a:ea typeface="ＭＳ Ｐゴシック" charset="0"/>
              </a:rPr>
              <a:t>conjuntos</a:t>
            </a:r>
            <a:endParaRPr lang="en-US" sz="17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1700" dirty="0">
                <a:latin typeface="Tahoma" charset="0"/>
                <a:ea typeface="ＭＳ Ｐゴシック" charset="0"/>
              </a:rPr>
              <a:t>La </a:t>
            </a:r>
            <a:r>
              <a:rPr lang="en-US" sz="1700" dirty="0" err="1">
                <a:latin typeface="Tahoma" charset="0"/>
                <a:ea typeface="ＭＳ Ｐゴシック" charset="0"/>
              </a:rPr>
              <a:t>definición</a:t>
            </a:r>
            <a:r>
              <a:rPr lang="en-US" sz="1700" dirty="0">
                <a:latin typeface="Tahoma" charset="0"/>
                <a:ea typeface="ＭＳ Ｐゴシック" charset="0"/>
              </a:rPr>
              <a:t> </a:t>
            </a:r>
            <a:r>
              <a:rPr lang="en-US" sz="1700" dirty="0" err="1">
                <a:latin typeface="Tahoma" charset="0"/>
                <a:ea typeface="ＭＳ Ｐゴシック" charset="0"/>
              </a:rPr>
              <a:t>sólo</a:t>
            </a:r>
            <a:r>
              <a:rPr lang="en-US" sz="1700" dirty="0">
                <a:latin typeface="Tahoma" charset="0"/>
                <a:ea typeface="ＭＳ Ｐゴシック" charset="0"/>
              </a:rPr>
              <a:t> </a:t>
            </a:r>
            <a:r>
              <a:rPr lang="en-US" sz="1700" dirty="0" err="1">
                <a:latin typeface="Tahoma" charset="0"/>
                <a:ea typeface="ＭＳ Ｐゴシック" charset="0"/>
              </a:rPr>
              <a:t>considera</a:t>
            </a:r>
            <a:r>
              <a:rPr lang="en-US" sz="1700" dirty="0">
                <a:latin typeface="Tahoma" charset="0"/>
                <a:ea typeface="ＭＳ Ｐゴシック" charset="0"/>
              </a:rPr>
              <a:t> los </a:t>
            </a:r>
            <a:r>
              <a:rPr lang="en-US" sz="1700" dirty="0" err="1">
                <a:latin typeface="Tahoma" charset="0"/>
                <a:ea typeface="ＭＳ Ｐゴシック" charset="0"/>
              </a:rPr>
              <a:t>componentes</a:t>
            </a:r>
            <a:r>
              <a:rPr lang="en-US" sz="1700" dirty="0">
                <a:latin typeface="Tahoma" charset="0"/>
                <a:ea typeface="ＭＳ Ｐゴシック" charset="0"/>
              </a:rPr>
              <a:t> y no </a:t>
            </a:r>
            <a:r>
              <a:rPr lang="en-US" sz="1700" u="sng" dirty="0">
                <a:latin typeface="Tahoma" charset="0"/>
                <a:ea typeface="ＭＳ Ｐゴシック" charset="0"/>
              </a:rPr>
              <a:t>la </a:t>
            </a:r>
            <a:r>
              <a:rPr lang="en-US" sz="1700" u="sng" dirty="0" err="1">
                <a:latin typeface="Tahoma" charset="0"/>
                <a:ea typeface="ＭＳ Ｐゴシック" charset="0"/>
              </a:rPr>
              <a:t>práctica</a:t>
            </a:r>
            <a:r>
              <a:rPr lang="en-US" sz="1700" u="sng" dirty="0">
                <a:latin typeface="Tahoma" charset="0"/>
                <a:ea typeface="ＭＳ Ｐゴシック" charset="0"/>
              </a:rPr>
              <a:t> o el</a:t>
            </a:r>
            <a:r>
              <a:rPr lang="en-US" sz="1700" dirty="0">
                <a:latin typeface="Tahoma" charset="0"/>
                <a:ea typeface="ＭＳ Ｐゴシック" charset="0"/>
              </a:rPr>
              <a:t> arte de </a:t>
            </a:r>
            <a:r>
              <a:rPr lang="en-US" sz="1700" dirty="0" err="1">
                <a:latin typeface="Tahoma" charset="0"/>
                <a:ea typeface="ＭＳ Ｐゴシック" charset="0"/>
              </a:rPr>
              <a:t>construir</a:t>
            </a:r>
            <a:r>
              <a:rPr lang="en-US" sz="1700" dirty="0">
                <a:latin typeface="Tahoma" charset="0"/>
                <a:ea typeface="ＭＳ Ｐゴシック" charset="0"/>
              </a:rPr>
              <a:t> la </a:t>
            </a:r>
            <a:r>
              <a:rPr lang="en-US" sz="1700" dirty="0" err="1">
                <a:latin typeface="Tahoma" charset="0"/>
                <a:ea typeface="ＭＳ Ｐゴシック" charset="0"/>
              </a:rPr>
              <a:t>arquitectura</a:t>
            </a:r>
            <a:endParaRPr lang="en-US" sz="1700" dirty="0">
              <a:latin typeface="Tahoma" charset="0"/>
              <a:ea typeface="ＭＳ Ｐゴシック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ja-JP" altLang="en-US" sz="17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u="sng" dirty="0" err="1">
                <a:latin typeface="Tahoma" charset="0"/>
                <a:ea typeface="ＭＳ Ｐゴシック" charset="0"/>
              </a:rPr>
              <a:t>Estilo</a:t>
            </a:r>
            <a:r>
              <a:rPr lang="en-US" altLang="ja-JP" sz="1700" u="sng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u="sng" dirty="0" err="1">
                <a:latin typeface="Tahoma" charset="0"/>
                <a:ea typeface="ＭＳ Ｐゴシック" charset="0"/>
              </a:rPr>
              <a:t>resultante</a:t>
            </a:r>
            <a:r>
              <a:rPr lang="en-US" altLang="ja-JP" sz="1700" u="sng" dirty="0">
                <a:latin typeface="Tahoma" charset="0"/>
                <a:ea typeface="ＭＳ Ｐゴシック" charset="0"/>
              </a:rPr>
              <a:t> de </a:t>
            </a:r>
            <a:r>
              <a:rPr lang="en-US" altLang="ja-JP" sz="1700" u="sng" dirty="0" err="1">
                <a:latin typeface="Tahoma" charset="0"/>
                <a:ea typeface="ＭＳ Ｐゴシック" charset="0"/>
              </a:rPr>
              <a:t>políticas</a:t>
            </a:r>
            <a:r>
              <a:rPr lang="en-US" altLang="ja-JP" sz="1700" u="sng" dirty="0">
                <a:latin typeface="Tahoma" charset="0"/>
                <a:ea typeface="ＭＳ Ｐゴシック" charset="0"/>
              </a:rPr>
              <a:t>, </a:t>
            </a:r>
            <a:r>
              <a:rPr lang="en-US" altLang="ja-JP" sz="1700" u="sng" dirty="0" err="1">
                <a:latin typeface="Tahoma" charset="0"/>
                <a:ea typeface="ＭＳ Ｐゴシック" charset="0"/>
              </a:rPr>
              <a:t>prácticas</a:t>
            </a:r>
            <a:r>
              <a:rPr lang="en-US" altLang="ja-JP" sz="1700" u="sng" dirty="0">
                <a:latin typeface="Tahoma" charset="0"/>
                <a:ea typeface="ＭＳ Ｐゴシック" charset="0"/>
              </a:rPr>
              <a:t> y frameworks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que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permiten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que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la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funcionalidad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de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una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aplicación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se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pueda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proveer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y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consumir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como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conjuntos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de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servicios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 con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una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granularidad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relevante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para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el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consumidor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. Los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servicios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pueden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invocarse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publicarse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y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descubrirse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y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están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abstraídos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de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su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implementación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utilizando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una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sola forma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estándar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de interface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[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Sprott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y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Wilkies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 2004]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" sz="1700" dirty="0">
                <a:latin typeface="Tahoma" charset="0"/>
                <a:ea typeface="ＭＳ Ｐゴシック" charset="0"/>
                <a:cs typeface="ＭＳ Ｐゴシック" charset="0"/>
              </a:rPr>
              <a:t>Según OASIS, SOA es un paradigma para utilizar y organizar funcionalidades distribuidas que pueden estar controladas por diferentes propietarios de dominio. [OASIS, 2006]</a:t>
            </a:r>
          </a:p>
          <a:p>
            <a:pPr lvl="1">
              <a:lnSpc>
                <a:spcPct val="55000"/>
              </a:lnSpc>
              <a:spcBef>
                <a:spcPts val="500"/>
              </a:spcBef>
              <a:spcAft>
                <a:spcPts val="500"/>
              </a:spcAft>
            </a:pPr>
            <a:endParaRPr lang="en-US" sz="1400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609600" y="1"/>
            <a:ext cx="5538116" cy="139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SOA? (II)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16</a:t>
            </a:fld>
            <a:endParaRPr lang="es-ES_tradnl" dirty="0"/>
          </a:p>
        </p:txBody>
      </p:sp>
      <p:sp>
        <p:nvSpPr>
          <p:cNvPr id="7" name="2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82547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662" y="1538426"/>
            <a:ext cx="7709389" cy="4321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Infraestructura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de alto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nivel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basada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2200" i="1" dirty="0">
                <a:latin typeface="Tahoma" charset="0"/>
                <a:ea typeface="ＭＳ Ｐゴシック" charset="0"/>
                <a:cs typeface="ＭＳ Ｐゴシック" charset="0"/>
              </a:rPr>
              <a:t>best practices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y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patrones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crear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soluciones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basadas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servicios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, de </a:t>
            </a:r>
            <a:r>
              <a:rPr lang="en-US" altLang="ja-JP" sz="2200" dirty="0" err="1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alta</a:t>
            </a:r>
            <a:r>
              <a:rPr lang="en-US" altLang="ja-JP" sz="2200" dirty="0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cohesión</a:t>
            </a:r>
            <a:r>
              <a:rPr lang="en-US" altLang="ja-JP" sz="2200" dirty="0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 y </a:t>
            </a:r>
            <a:r>
              <a:rPr lang="en-US" altLang="ja-JP" sz="2200" dirty="0" err="1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bajo</a:t>
            </a:r>
            <a:r>
              <a:rPr lang="en-US" altLang="ja-JP" sz="2200" dirty="0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acoplamiento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[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Geniant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, 2004]</a:t>
            </a:r>
          </a:p>
          <a:p>
            <a:pPr>
              <a:lnSpc>
                <a:spcPct val="80000"/>
              </a:lnSpc>
            </a:pP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Estilo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arquitectónico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apto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implementar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bajo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acoplamiento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entre </a:t>
            </a:r>
            <a:r>
              <a:rPr lang="en-US" altLang="ja-JP" sz="2200" dirty="0" err="1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agentes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. Los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agentes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son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proveedores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y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consumidores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servicios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son la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unidad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trabajo</a:t>
            </a:r>
            <a:r>
              <a:rPr lang="ja-JP" alt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[HAO, 2003]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Una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arquitectura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aplicación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en la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cual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todas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las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funciones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se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definen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servicios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independientes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con interfaces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invocables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bien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definidas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pueden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ser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llamadas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secuencias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definidas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formar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procesos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2200" dirty="0" err="1">
                <a:solidFill>
                  <a:srgbClr val="630000"/>
                </a:solidFill>
                <a:latin typeface="Tahoma" charset="0"/>
                <a:ea typeface="ＭＳ Ｐゴシック" charset="0"/>
                <a:cs typeface="ＭＳ Ｐゴシック" charset="0"/>
              </a:rPr>
              <a:t>negocios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 [</a:t>
            </a:r>
            <a:r>
              <a:rPr lang="en-US" altLang="ja-JP" sz="2200" dirty="0" err="1">
                <a:latin typeface="Tahoma" charset="0"/>
                <a:ea typeface="ＭＳ Ｐゴシック" charset="0"/>
                <a:cs typeface="ＭＳ Ｐゴシック" charset="0"/>
              </a:rPr>
              <a:t>Channabasavaiah</a:t>
            </a:r>
            <a:r>
              <a:rPr lang="en-US" altLang="ja-JP" sz="2200" dirty="0">
                <a:latin typeface="Tahoma" charset="0"/>
                <a:ea typeface="ＭＳ Ｐゴシック" charset="0"/>
                <a:cs typeface="ＭＳ Ｐゴシック" charset="0"/>
              </a:rPr>
              <a:t>, 2003]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714661" y="1"/>
            <a:ext cx="5447485" cy="139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SOA? (III)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4192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17</a:t>
            </a:fld>
            <a:endParaRPr lang="es-ES_tradnl" dirty="0"/>
          </a:p>
        </p:txBody>
      </p:sp>
      <p:sp>
        <p:nvSpPr>
          <p:cNvPr id="7" name="2 Marcador de pie de página"/>
          <p:cNvSpPr txBox="1">
            <a:spLocks/>
          </p:cNvSpPr>
          <p:nvPr/>
        </p:nvSpPr>
        <p:spPr>
          <a:xfrm>
            <a:off x="3124200" y="63419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13416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44324" y="1268592"/>
            <a:ext cx="7935058" cy="4894263"/>
          </a:xfrm>
        </p:spPr>
        <p:txBody>
          <a:bodyPr>
            <a:normAutofit fontScale="77500" lnSpcReduction="20000"/>
          </a:bodyPr>
          <a:lstStyle/>
          <a:p>
            <a:r>
              <a:rPr lang="es-ES_tradnl" sz="2800" dirty="0"/>
              <a:t>“</a:t>
            </a:r>
            <a:r>
              <a:rPr lang="en-US" sz="2800" dirty="0"/>
              <a:t>SOA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arquitectura</a:t>
            </a:r>
            <a:r>
              <a:rPr lang="en-US" sz="2800" dirty="0"/>
              <a:t> de software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comienza</a:t>
            </a:r>
            <a:r>
              <a:rPr lang="en-US" sz="2800" dirty="0"/>
              <a:t> con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definición</a:t>
            </a:r>
            <a:r>
              <a:rPr lang="en-US" sz="2800" dirty="0"/>
              <a:t> de interface y </a:t>
            </a:r>
            <a:r>
              <a:rPr lang="en-US" sz="2800" dirty="0" err="1"/>
              <a:t>construye</a:t>
            </a:r>
            <a:r>
              <a:rPr lang="en-US" sz="2800" dirty="0"/>
              <a:t> </a:t>
            </a:r>
            <a:r>
              <a:rPr lang="en-US" sz="2800" dirty="0" err="1"/>
              <a:t>toda</a:t>
            </a:r>
            <a:r>
              <a:rPr lang="en-US" sz="2800" dirty="0"/>
              <a:t> la </a:t>
            </a:r>
            <a:r>
              <a:rPr lang="en-US" sz="2800" dirty="0" err="1"/>
              <a:t>topología</a:t>
            </a:r>
            <a:r>
              <a:rPr lang="en-US" sz="2800" dirty="0"/>
              <a:t> de la </a:t>
            </a:r>
            <a:r>
              <a:rPr lang="en-US" sz="2800" dirty="0" err="1"/>
              <a:t>aplicación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topología</a:t>
            </a:r>
            <a:r>
              <a:rPr lang="en-US" sz="2800" dirty="0"/>
              <a:t> de interfaces, </a:t>
            </a:r>
            <a:r>
              <a:rPr lang="en-US" sz="2800" dirty="0" err="1"/>
              <a:t>implementaciones</a:t>
            </a:r>
            <a:r>
              <a:rPr lang="en-US" sz="2800" dirty="0"/>
              <a:t> y </a:t>
            </a:r>
            <a:r>
              <a:rPr lang="en-US" sz="2800" dirty="0" err="1"/>
              <a:t>llamadas</a:t>
            </a:r>
            <a:r>
              <a:rPr lang="en-US" sz="2800" dirty="0"/>
              <a:t> a  interfaces. </a:t>
            </a:r>
            <a:r>
              <a:rPr lang="en-US" sz="2800" u="sng" dirty="0" err="1"/>
              <a:t>Sería</a:t>
            </a:r>
            <a:r>
              <a:rPr lang="en-US" sz="2800" u="sng" dirty="0"/>
              <a:t> </a:t>
            </a:r>
            <a:r>
              <a:rPr lang="en-US" sz="2800" u="sng" dirty="0" err="1"/>
              <a:t>mejor</a:t>
            </a:r>
            <a:r>
              <a:rPr lang="en-US" sz="2800" u="sng" dirty="0"/>
              <a:t> </a:t>
            </a:r>
            <a:r>
              <a:rPr lang="en-US" sz="2800" u="sng" dirty="0" err="1"/>
              <a:t>llamada</a:t>
            </a:r>
            <a:r>
              <a:rPr lang="en-US" sz="2800" u="sng" dirty="0"/>
              <a:t> </a:t>
            </a:r>
            <a:r>
              <a:rPr lang="es-ES_tradnl" sz="2800" u="sng" dirty="0"/>
              <a:t>“</a:t>
            </a:r>
            <a:r>
              <a:rPr lang="en-US" sz="2800" u="sng" dirty="0" err="1"/>
              <a:t>arquitectura</a:t>
            </a:r>
            <a:r>
              <a:rPr lang="en-US" sz="2800" u="sng" dirty="0"/>
              <a:t> </a:t>
            </a:r>
            <a:r>
              <a:rPr lang="en-US" sz="2800" u="sng" dirty="0" err="1"/>
              <a:t>orientada</a:t>
            </a:r>
            <a:r>
              <a:rPr lang="en-US" sz="2800" u="sng" dirty="0"/>
              <a:t> a interfaces</a:t>
            </a:r>
            <a:r>
              <a:rPr lang="es-ES_tradnl" sz="2800" u="sng" dirty="0"/>
              <a:t>”</a:t>
            </a:r>
            <a:r>
              <a:rPr lang="en-US" sz="2800" u="sng" dirty="0"/>
              <a:t>.</a:t>
            </a:r>
            <a:r>
              <a:rPr lang="en-US" sz="2800" dirty="0"/>
              <a:t> SOA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relación</a:t>
            </a:r>
            <a:r>
              <a:rPr lang="en-US" sz="2800" dirty="0"/>
              <a:t> de </a:t>
            </a:r>
            <a:r>
              <a:rPr lang="en-US" sz="2800" dirty="0" err="1"/>
              <a:t>servicios</a:t>
            </a:r>
            <a:r>
              <a:rPr lang="en-US" sz="2800" dirty="0"/>
              <a:t> y </a:t>
            </a:r>
            <a:r>
              <a:rPr lang="en-US" sz="2800" dirty="0" err="1"/>
              <a:t>consumidores</a:t>
            </a:r>
            <a:r>
              <a:rPr lang="en-US" sz="2800" dirty="0"/>
              <a:t> de </a:t>
            </a:r>
            <a:r>
              <a:rPr lang="en-US" sz="2800" dirty="0" err="1"/>
              <a:t>servicios</a:t>
            </a:r>
            <a:r>
              <a:rPr lang="en-US" sz="2800" dirty="0"/>
              <a:t>, ambos </a:t>
            </a:r>
            <a:r>
              <a:rPr lang="en-US" sz="2800" dirty="0" err="1"/>
              <a:t>suficientemente</a:t>
            </a:r>
            <a:r>
              <a:rPr lang="en-US" sz="2800" dirty="0"/>
              <a:t> </a:t>
            </a:r>
            <a:r>
              <a:rPr lang="en-US" sz="2800" dirty="0" err="1"/>
              <a:t>amplios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representar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función</a:t>
            </a:r>
            <a:r>
              <a:rPr lang="en-US" sz="2800" dirty="0"/>
              <a:t> de </a:t>
            </a:r>
            <a:r>
              <a:rPr lang="en-US" sz="2800" dirty="0" err="1"/>
              <a:t>negocios</a:t>
            </a:r>
            <a:r>
              <a:rPr lang="en-US" sz="2800" dirty="0"/>
              <a:t> </a:t>
            </a:r>
            <a:r>
              <a:rPr lang="en-US" sz="2800" dirty="0" err="1"/>
              <a:t>completa</a:t>
            </a:r>
            <a:r>
              <a:rPr lang="es-ES_tradnl" sz="2800" dirty="0"/>
              <a:t>”</a:t>
            </a:r>
            <a:r>
              <a:rPr lang="en-US" sz="2800" dirty="0"/>
              <a:t>. [</a:t>
            </a:r>
            <a:r>
              <a:rPr lang="en-US" sz="2800" dirty="0" err="1"/>
              <a:t>Natis</a:t>
            </a:r>
            <a:r>
              <a:rPr lang="en-US" sz="2800" dirty="0"/>
              <a:t>, 2003] </a:t>
            </a:r>
            <a:endParaRPr lang="es-ES_tradnl" sz="2800" dirty="0"/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s-ES" dirty="0" smtClean="0">
              <a:latin typeface="Tahoma" charset="0"/>
              <a:ea typeface="ＭＳ Ｐゴシック" charset="0"/>
            </a:endParaRPr>
          </a:p>
          <a:p>
            <a:pPr marL="342900" lvl="1" indent="-342900">
              <a:buFont typeface="Arial"/>
              <a:buChar char="•"/>
            </a:pPr>
            <a:r>
              <a:rPr lang="es-ES" sz="2800" dirty="0"/>
              <a:t>“La Arquitectura Basada en Servicios o SOA es una aproximación que proporciona una separación entre la interfaz que ofrece un tipo de servicio y sus posibles implementaciones. Así, los consumidores de servicio (aplicaciones) pueden </a:t>
            </a:r>
            <a:r>
              <a:rPr lang="es-ES" sz="2800" dirty="0" err="1"/>
              <a:t>interoperar</a:t>
            </a:r>
            <a:r>
              <a:rPr lang="es-ES" sz="2800" dirty="0"/>
              <a:t> con un gran conjunto de proveedores de servicio (implementaciones de los servicios) que cumplan con el estándar definido por la arquitectura” [</a:t>
            </a:r>
            <a:r>
              <a:rPr lang="es-ES" sz="2800" dirty="0" err="1"/>
              <a:t>Alier</a:t>
            </a:r>
            <a:r>
              <a:rPr lang="es-ES" sz="2800" dirty="0"/>
              <a:t> et al 2009]</a:t>
            </a:r>
            <a:endParaRPr lang="es-ES_tradnl" sz="2800" dirty="0"/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s-ES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644323" y="1"/>
            <a:ext cx="5517823" cy="139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SOA? (IV)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078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18</a:t>
            </a:fld>
            <a:endParaRPr lang="es-ES_tradnl" dirty="0"/>
          </a:p>
        </p:txBody>
      </p:sp>
      <p:sp>
        <p:nvSpPr>
          <p:cNvPr id="7" name="2 Marcador de pie de página"/>
          <p:cNvSpPr txBox="1">
            <a:spLocks/>
          </p:cNvSpPr>
          <p:nvPr/>
        </p:nvSpPr>
        <p:spPr>
          <a:xfrm>
            <a:off x="3124200" y="6370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92955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231" y="1291350"/>
            <a:ext cx="7772400" cy="466836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altLang="ja-JP" sz="2100" dirty="0" smtClean="0">
                <a:latin typeface="Tahoma" charset="0"/>
                <a:ea typeface="ＭＳ Ｐゴシック" charset="0"/>
                <a:cs typeface="ＭＳ Ｐゴシック" charset="0"/>
              </a:rPr>
              <a:t>SOA en la industria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La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recompensa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potencial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[de SOA]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enorme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las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empresas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entiendan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esta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evolución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y se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muevan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hacia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estas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arquitecturas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. ... La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tecnología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computación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distribuida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promete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ser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lo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suficientemente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flexible y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elegante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responder a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las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necesidades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negocios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y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proporcionar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agilidad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negocios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las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compañías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han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anhelado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tanto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tiempo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pero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siempre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ha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estado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fuera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alcance</a:t>
            </a:r>
            <a:r>
              <a:rPr lang="ja-JP" altLang="en-US" sz="19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. 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[Bloomberg, 2003</a:t>
            </a:r>
            <a:r>
              <a:rPr lang="en-US" altLang="ja-JP" sz="1800" dirty="0" smtClean="0">
                <a:latin typeface="Tahoma" charset="0"/>
                <a:ea typeface="ＭＳ Ｐゴシック" charset="0"/>
                <a:cs typeface="ＭＳ Ｐゴシック" charset="0"/>
              </a:rPr>
              <a:t>]</a:t>
            </a:r>
            <a:endParaRPr lang="en-US" altLang="ja-JP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9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La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mejor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solución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a la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integración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negocios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...</a:t>
            </a:r>
            <a:r>
              <a:rPr lang="ja-JP" altLang="en-US" sz="19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[O</a:t>
            </a:r>
            <a:r>
              <a:rPr lang="ja-JP" altLang="en-US" sz="1800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Toole, 2003]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8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SOA </a:t>
            </a:r>
            <a:r>
              <a:rPr lang="en-US" altLang="ja-JP" sz="1800" dirty="0" err="1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altLang="ja-JP" sz="1800" dirty="0" err="1">
                <a:latin typeface="Tahoma" charset="0"/>
                <a:ea typeface="ＭＳ Ｐゴシック" charset="0"/>
                <a:cs typeface="ＭＳ Ｐゴシック" charset="0"/>
              </a:rPr>
              <a:t>próxima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Tahoma" charset="0"/>
                <a:ea typeface="ＭＳ Ｐゴシック" charset="0"/>
                <a:cs typeface="ＭＳ Ｐゴシック" charset="0"/>
              </a:rPr>
              <a:t>ola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800" dirty="0" err="1">
                <a:latin typeface="Tahoma" charset="0"/>
                <a:ea typeface="ＭＳ Ｐゴシック" charset="0"/>
                <a:cs typeface="ＭＳ Ｐゴシック" charset="0"/>
              </a:rPr>
              <a:t>desarrollo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800" dirty="0" err="1">
                <a:latin typeface="Tahoma" charset="0"/>
                <a:ea typeface="ＭＳ Ｐゴシック" charset="0"/>
                <a:cs typeface="ＭＳ Ｐゴシック" charset="0"/>
              </a:rPr>
              <a:t>aplicaciones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. </a:t>
            </a:r>
            <a:r>
              <a:rPr lang="en-US" altLang="ja-JP" sz="1800" dirty="0" err="1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u="sng" dirty="0" err="1">
                <a:latin typeface="Tahoma" charset="0"/>
                <a:ea typeface="ＭＳ Ｐゴシック" charset="0"/>
                <a:cs typeface="ＭＳ Ｐゴシック" charset="0"/>
              </a:rPr>
              <a:t>más</a:t>
            </a:r>
            <a:r>
              <a:rPr lang="en-US" altLang="ja-JP" sz="18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u="sng" dirty="0" err="1">
                <a:latin typeface="Tahoma" charset="0"/>
                <a:ea typeface="ＭＳ Ｐゴシック" charset="0"/>
                <a:cs typeface="ＭＳ Ｐゴシック" charset="0"/>
              </a:rPr>
              <a:t>rápida</a:t>
            </a:r>
            <a:r>
              <a:rPr lang="en-US" altLang="ja-JP" sz="1800" u="sng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800" u="sng" dirty="0" err="1">
                <a:latin typeface="Tahoma" charset="0"/>
                <a:ea typeface="ＭＳ Ｐゴシック" charset="0"/>
                <a:cs typeface="ＭＳ Ｐゴシック" charset="0"/>
              </a:rPr>
              <a:t>mejor</a:t>
            </a:r>
            <a:r>
              <a:rPr lang="en-US" altLang="ja-JP" sz="1800" u="sng" dirty="0">
                <a:latin typeface="Tahoma" charset="0"/>
                <a:ea typeface="ＭＳ Ｐゴシック" charset="0"/>
                <a:cs typeface="ＭＳ Ｐゴシック" charset="0"/>
              </a:rPr>
              <a:t> y </a:t>
            </a:r>
            <a:r>
              <a:rPr lang="en-US" altLang="ja-JP" sz="1800" u="sng" dirty="0" err="1">
                <a:latin typeface="Tahoma" charset="0"/>
                <a:ea typeface="ＭＳ Ｐゴシック" charset="0"/>
                <a:cs typeface="ＭＳ Ｐゴシック" charset="0"/>
              </a:rPr>
              <a:t>más</a:t>
            </a:r>
            <a:r>
              <a:rPr lang="en-US" altLang="ja-JP" sz="18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u="sng" dirty="0" err="1">
                <a:latin typeface="Tahoma" charset="0"/>
                <a:ea typeface="ＭＳ Ｐゴシック" charset="0"/>
                <a:cs typeface="ＭＳ Ｐゴシック" charset="0"/>
              </a:rPr>
              <a:t>barata</a:t>
            </a:r>
            <a:r>
              <a:rPr lang="ja-JP" altLang="en-US" sz="18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 [</a:t>
            </a:r>
            <a:r>
              <a:rPr lang="en-US" altLang="ja-JP" sz="1800" dirty="0" err="1">
                <a:latin typeface="Tahoma" charset="0"/>
                <a:ea typeface="ＭＳ Ｐゴシック" charset="0"/>
                <a:cs typeface="ＭＳ Ｐゴシック" charset="0"/>
              </a:rPr>
              <a:t>Pallos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, 2001]</a:t>
            </a:r>
            <a:endParaRPr lang="en-US" sz="19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700231" y="1"/>
            <a:ext cx="5346468" cy="139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SOA? (V)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078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19</a:t>
            </a:fld>
            <a:endParaRPr lang="es-ES_tradnl" dirty="0"/>
          </a:p>
        </p:txBody>
      </p:sp>
      <p:sp>
        <p:nvSpPr>
          <p:cNvPr id="7" name="2 Marcador de pie de página"/>
          <p:cNvSpPr txBox="1">
            <a:spLocks/>
          </p:cNvSpPr>
          <p:nvPr/>
        </p:nvSpPr>
        <p:spPr>
          <a:xfrm>
            <a:off x="3124200" y="6370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31391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/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Introducción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¿Qué es SOA?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Características de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Servicios Web y protocolos</a:t>
            </a:r>
          </a:p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Modelando SOA</a:t>
            </a:r>
          </a:p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Casos </a:t>
            </a: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prácticos: aplicación en el ámbito del </a:t>
            </a:r>
            <a:r>
              <a:rPr lang="es-ES" i="1" dirty="0" smtClean="0">
                <a:latin typeface="Tahoma" charset="0"/>
                <a:ea typeface="ＭＳ Ｐゴシック" charset="0"/>
                <a:cs typeface="ＭＳ Ｐゴシック" charset="0"/>
              </a:rPr>
              <a:t>eLearning</a:t>
            </a:r>
          </a:p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Conclusiones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s-ES" i="1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869" y="1684338"/>
            <a:ext cx="7709389" cy="3929049"/>
          </a:xfrm>
        </p:spPr>
        <p:txBody>
          <a:bodyPr/>
          <a:lstStyle/>
          <a:p>
            <a:r>
              <a:rPr lang="ja-JP" altLang="en-US" sz="19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Comprender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rol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y el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significado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SOA,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más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allá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altLang="ja-JP" sz="1900" i="1" dirty="0">
                <a:latin typeface="Tahoma" charset="0"/>
                <a:ea typeface="ＭＳ Ｐゴシック" charset="0"/>
                <a:cs typeface="ＭＳ Ｐゴシック" charset="0"/>
              </a:rPr>
              <a:t>hype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simplista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imperativo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cualquier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arquitecto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de software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empresarial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Hacia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2008, SOA y Web Services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serán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implementados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juntos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más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del 75% de los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proyectos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utilicen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SOA y Web Services (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probabilidad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0.7)</a:t>
            </a:r>
            <a:r>
              <a:rPr lang="ja-JP" altLang="en-US" sz="19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2000" dirty="0" err="1">
                <a:latin typeface="Tahoma" charset="0"/>
                <a:ea typeface="ＭＳ Ｐゴシック" charset="0"/>
                <a:cs typeface="ＭＳ Ｐゴシック" charset="0"/>
              </a:rPr>
              <a:t>Natis</a:t>
            </a:r>
            <a:r>
              <a:rPr lang="en-US" altLang="ja-JP" sz="2000" dirty="0">
                <a:latin typeface="Tahoma" charset="0"/>
                <a:ea typeface="ＭＳ Ｐゴシック" charset="0"/>
                <a:cs typeface="ＭＳ Ｐゴシック" charset="0"/>
              </a:rPr>
              <a:t>, 2003]</a:t>
            </a:r>
            <a:endParaRPr lang="en-US" altLang="ja-JP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z="19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Hacia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2008,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más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del 75% de los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paquetes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aplicación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ese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entonces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serán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nativamente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SOA o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expondrán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interfaces SOA a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través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una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capa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envoltura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interfaces (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probabilidad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0.8)</a:t>
            </a:r>
            <a:r>
              <a:rPr lang="ja-JP" altLang="en-US" sz="19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1800" dirty="0" err="1">
                <a:latin typeface="Tahoma" charset="0"/>
                <a:ea typeface="ＭＳ Ｐゴシック" charset="0"/>
                <a:cs typeface="ＭＳ Ｐゴシック" charset="0"/>
              </a:rPr>
              <a:t>Natis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, 2003]</a:t>
            </a:r>
            <a:endParaRPr lang="en-US" altLang="ja-JP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z="19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Hacia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2008, SOA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será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la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práctica</a:t>
            </a:r>
            <a:r>
              <a:rPr lang="en-US" altLang="ja-JP" sz="19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u="sng" dirty="0" err="1">
                <a:latin typeface="Tahoma" charset="0"/>
                <a:ea typeface="ＭＳ Ｐゴシック" charset="0"/>
                <a:cs typeface="ＭＳ Ｐゴシック" charset="0"/>
              </a:rPr>
              <a:t>prevalente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ingeniería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software,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acabando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con los 40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años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dominación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las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arquitecturas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monolíticas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(</a:t>
            </a:r>
            <a:r>
              <a:rPr lang="en-US" altLang="ja-JP" sz="1900" dirty="0" err="1">
                <a:latin typeface="Tahoma" charset="0"/>
                <a:ea typeface="ＭＳ Ｐゴシック" charset="0"/>
                <a:cs typeface="ＭＳ Ｐゴシック" charset="0"/>
              </a:rPr>
              <a:t>probabilidad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0.7)</a:t>
            </a:r>
            <a:r>
              <a:rPr lang="ja-JP" altLang="en-US" sz="19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1800" dirty="0" err="1">
                <a:latin typeface="Tahoma" charset="0"/>
                <a:ea typeface="ＭＳ Ｐゴシック" charset="0"/>
                <a:cs typeface="ＭＳ Ｐゴシック" charset="0"/>
              </a:rPr>
              <a:t>Natis</a:t>
            </a:r>
            <a:r>
              <a:rPr lang="en-US" altLang="ja-JP" sz="1800" dirty="0">
                <a:latin typeface="Tahoma" charset="0"/>
                <a:ea typeface="ＭＳ Ｐゴシック" charset="0"/>
                <a:cs typeface="ＭＳ Ｐゴシック" charset="0"/>
              </a:rPr>
              <a:t>, 2003]</a:t>
            </a:r>
            <a:endParaRPr lang="en-US" sz="19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682869" y="1"/>
            <a:ext cx="5306106" cy="139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SOA? (VI)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7" name="2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62159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7862" cy="3651250"/>
          </a:xfrm>
        </p:spPr>
        <p:txBody>
          <a:bodyPr/>
          <a:lstStyle/>
          <a:p>
            <a:r>
              <a:rPr lang="es-AR" dirty="0" smtClean="0">
                <a:latin typeface="Tahoma" charset="0"/>
                <a:ea typeface="ＭＳ Ｐゴシック" charset="0"/>
                <a:cs typeface="ＭＳ Ｐゴシック" charset="0"/>
              </a:rPr>
              <a:t>SOA como arquitectura</a:t>
            </a:r>
          </a:p>
          <a:p>
            <a:pPr lvl="1"/>
            <a:r>
              <a:rPr lang="es-AR" dirty="0" smtClean="0">
                <a:latin typeface="Tahoma" charset="0"/>
                <a:ea typeface="ＭＳ Ｐゴシック" charset="0"/>
                <a:cs typeface="ＭＳ Ｐゴシック" charset="0"/>
              </a:rPr>
              <a:t>Componente</a:t>
            </a:r>
            <a:r>
              <a:rPr lang="es-AR" dirty="0">
                <a:latin typeface="Tahoma" charset="0"/>
                <a:ea typeface="ＭＳ Ｐゴシック" charset="0"/>
                <a:cs typeface="ＭＳ Ｐゴシック" charset="0"/>
              </a:rPr>
              <a:t>: Servicio</a:t>
            </a:r>
          </a:p>
          <a:p>
            <a:pPr lvl="1"/>
            <a:r>
              <a:rPr lang="es-AR" dirty="0">
                <a:latin typeface="Tahoma" charset="0"/>
                <a:ea typeface="ＭＳ Ｐゴシック" charset="0"/>
                <a:cs typeface="ＭＳ Ｐゴシック" charset="0"/>
              </a:rPr>
              <a:t>Conectores: Antes, RPC – Ahora, paso de mensajes</a:t>
            </a:r>
          </a:p>
          <a:p>
            <a:pPr lvl="1"/>
            <a:r>
              <a:rPr lang="es-AR" dirty="0">
                <a:latin typeface="Tahoma" charset="0"/>
                <a:ea typeface="ＭＳ Ｐゴシック" charset="0"/>
                <a:cs typeface="ＭＳ Ｐゴシック" charset="0"/>
              </a:rPr>
              <a:t>Configuración: Distribuido</a:t>
            </a:r>
          </a:p>
          <a:p>
            <a:pPr lvl="1"/>
            <a:r>
              <a:rPr lang="es-AR" dirty="0">
                <a:latin typeface="Tahoma" charset="0"/>
                <a:ea typeface="ＭＳ Ｐゴシック" charset="0"/>
                <a:cs typeface="ＭＳ Ｐゴシック" charset="0"/>
              </a:rPr>
              <a:t>Bajo acoplamiento, independencia de modelo de programación, independencia de plataforma, transporte y protocolo por acuerdo de industria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381000" y="1"/>
            <a:ext cx="5593544" cy="139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SOA? (y VII)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21</a:t>
            </a:fld>
            <a:endParaRPr lang="es-ES_tradnl" dirty="0"/>
          </a:p>
        </p:txBody>
      </p:sp>
      <p:sp>
        <p:nvSpPr>
          <p:cNvPr id="7" name="2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90958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22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/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Introducción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¿Qué es SOA?</a:t>
            </a:r>
          </a:p>
          <a:p>
            <a:r>
              <a:rPr lang="es-ES" b="1" dirty="0">
                <a:solidFill>
                  <a:srgbClr val="8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Características de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Servicios Web y protocolos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Modelando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Casos prácticos: aplicación en el ámbito del </a:t>
            </a:r>
            <a:r>
              <a:rPr lang="es-ES" i="1" dirty="0">
                <a:latin typeface="Tahoma" charset="0"/>
                <a:ea typeface="ＭＳ Ｐゴシック" charset="0"/>
                <a:cs typeface="ＭＳ Ｐゴシック" charset="0"/>
              </a:rPr>
              <a:t>eLearning</a:t>
            </a:r>
          </a:p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Conclusiones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454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404068" y="1"/>
            <a:ext cx="6378612" cy="139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Características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de SOA (I)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57" y="1069418"/>
            <a:ext cx="4066587" cy="575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23</a:t>
            </a:fld>
            <a:endParaRPr lang="es-ES_tradnl" dirty="0"/>
          </a:p>
        </p:txBody>
      </p:sp>
      <p:sp>
        <p:nvSpPr>
          <p:cNvPr id="10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889935-DC85-4847-9265-CE546BEEBDB1}" type="slidenum">
              <a:rPr lang="es-ES_tradnl" smtClean="0"/>
              <a:pPr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0747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24</a:t>
            </a:fld>
            <a:endParaRPr lang="es-ES_tradnl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-404068" y="1"/>
            <a:ext cx="6378612" cy="139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Características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de SOA (II)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76 Grupo"/>
          <p:cNvGrpSpPr>
            <a:grpSpLocks/>
          </p:cNvGrpSpPr>
          <p:nvPr/>
        </p:nvGrpSpPr>
        <p:grpSpPr bwMode="auto">
          <a:xfrm>
            <a:off x="483577" y="1428750"/>
            <a:ext cx="8260374" cy="4643438"/>
            <a:chOff x="195263" y="1577975"/>
            <a:chExt cx="8948737" cy="4643438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196850" y="1577975"/>
              <a:ext cx="8680450" cy="0"/>
            </a:xfrm>
            <a:prstGeom prst="line">
              <a:avLst/>
            </a:prstGeom>
            <a:noFill/>
            <a:ln w="28575">
              <a:pattFill prst="pct50">
                <a:fgClr>
                  <a:srgbClr val="9999CC"/>
                </a:fgClr>
                <a:bgClr>
                  <a:schemeClr val="tx1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203200" y="6221413"/>
              <a:ext cx="8680450" cy="0"/>
            </a:xfrm>
            <a:prstGeom prst="line">
              <a:avLst/>
            </a:prstGeom>
            <a:noFill/>
            <a:ln w="28575">
              <a:pattFill prst="pct50">
                <a:fgClr>
                  <a:srgbClr val="9999CC"/>
                </a:fgClr>
                <a:bgClr>
                  <a:schemeClr val="tx1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06375" y="2144713"/>
              <a:ext cx="8680450" cy="0"/>
            </a:xfrm>
            <a:prstGeom prst="line">
              <a:avLst/>
            </a:prstGeom>
            <a:noFill/>
            <a:ln w="28575">
              <a:pattFill prst="pct50">
                <a:fgClr>
                  <a:srgbClr val="9999CC"/>
                </a:fgClr>
                <a:bgClr>
                  <a:schemeClr val="tx1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47650" y="1673225"/>
              <a:ext cx="1038533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Aft>
                  <a:spcPct val="15000"/>
                </a:spcAft>
              </a:pPr>
              <a:r>
                <a:rPr lang="en-US" sz="2000">
                  <a:solidFill>
                    <a:srgbClr val="BE5F1B"/>
                  </a:solidFill>
                </a:rPr>
                <a:t>Ingreso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833688" y="1666875"/>
              <a:ext cx="60563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225425" indent="-225425">
                <a:buClr>
                  <a:srgbClr val="B2B2B2"/>
                </a:buClr>
                <a:buFont typeface="Wingdings" charset="0"/>
                <a:buChar char="§"/>
              </a:pPr>
              <a:r>
                <a:rPr lang="en-US" sz="1600"/>
                <a:t>Nuevos mercados, canales y valor de sistemas existentes</a:t>
              </a: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133600" y="1676400"/>
              <a:ext cx="300038" cy="346075"/>
            </a:xfrm>
            <a:custGeom>
              <a:avLst/>
              <a:gdLst>
                <a:gd name="T0" fmla="*/ 0 w 189"/>
                <a:gd name="T1" fmla="*/ 2147483647 h 218"/>
                <a:gd name="T2" fmla="*/ 2147483647 w 189"/>
                <a:gd name="T3" fmla="*/ 2147483647 h 218"/>
                <a:gd name="T4" fmla="*/ 2147483647 w 189"/>
                <a:gd name="T5" fmla="*/ 2147483647 h 218"/>
                <a:gd name="T6" fmla="*/ 2147483647 w 189"/>
                <a:gd name="T7" fmla="*/ 2147483647 h 218"/>
                <a:gd name="T8" fmla="*/ 2147483647 w 189"/>
                <a:gd name="T9" fmla="*/ 2147483647 h 218"/>
                <a:gd name="T10" fmla="*/ 2147483647 w 189"/>
                <a:gd name="T11" fmla="*/ 2147483647 h 218"/>
                <a:gd name="T12" fmla="*/ 2147483647 w 189"/>
                <a:gd name="T13" fmla="*/ 0 h 218"/>
                <a:gd name="T14" fmla="*/ 0 w 189"/>
                <a:gd name="T15" fmla="*/ 2147483647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218"/>
                <a:gd name="T26" fmla="*/ 189 w 189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218">
                  <a:moveTo>
                    <a:pt x="0" y="102"/>
                  </a:moveTo>
                  <a:lnTo>
                    <a:pt x="55" y="102"/>
                  </a:lnTo>
                  <a:lnTo>
                    <a:pt x="55" y="217"/>
                  </a:lnTo>
                  <a:lnTo>
                    <a:pt x="133" y="217"/>
                  </a:lnTo>
                  <a:lnTo>
                    <a:pt x="133" y="102"/>
                  </a:lnTo>
                  <a:lnTo>
                    <a:pt x="188" y="102"/>
                  </a:lnTo>
                  <a:lnTo>
                    <a:pt x="94" y="0"/>
                  </a:lnTo>
                  <a:lnTo>
                    <a:pt x="0" y="102"/>
                  </a:lnTo>
                </a:path>
              </a:pathLst>
            </a:cu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95263" y="2844800"/>
              <a:ext cx="8680450" cy="0"/>
            </a:xfrm>
            <a:prstGeom prst="line">
              <a:avLst/>
            </a:prstGeom>
            <a:noFill/>
            <a:ln w="28575">
              <a:pattFill prst="pct50">
                <a:fgClr>
                  <a:srgbClr val="9999CC"/>
                </a:fgClr>
                <a:bgClr>
                  <a:schemeClr val="tx1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47650" y="2301875"/>
              <a:ext cx="1747838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2000">
                  <a:solidFill>
                    <a:srgbClr val="BE5F1B"/>
                  </a:solidFill>
                </a:rPr>
                <a:t>Flexibilidad</a:t>
              </a:r>
              <a:r>
                <a:rPr lang="en-US" sz="1800">
                  <a:solidFill>
                    <a:srgbClr val="FFBA75"/>
                  </a:solidFill>
                </a:rPr>
                <a:t> 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833688" y="2193925"/>
              <a:ext cx="60245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225425" indent="-225425">
                <a:buClr>
                  <a:srgbClr val="B2B2B2"/>
                </a:buClr>
                <a:buFont typeface="Wingdings" charset="0"/>
                <a:buChar char="§"/>
              </a:pPr>
              <a:r>
                <a:rPr lang="en-US" sz="1600"/>
                <a:t>Soporte a modelos flexibles de Negocio habilitados por servicios y tecnología- enfoque agnóstico</a:t>
              </a: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133600" y="2308225"/>
              <a:ext cx="300038" cy="346075"/>
            </a:xfrm>
            <a:custGeom>
              <a:avLst/>
              <a:gdLst>
                <a:gd name="T0" fmla="*/ 0 w 189"/>
                <a:gd name="T1" fmla="*/ 2147483647 h 218"/>
                <a:gd name="T2" fmla="*/ 2147483647 w 189"/>
                <a:gd name="T3" fmla="*/ 2147483647 h 218"/>
                <a:gd name="T4" fmla="*/ 2147483647 w 189"/>
                <a:gd name="T5" fmla="*/ 2147483647 h 218"/>
                <a:gd name="T6" fmla="*/ 2147483647 w 189"/>
                <a:gd name="T7" fmla="*/ 2147483647 h 218"/>
                <a:gd name="T8" fmla="*/ 2147483647 w 189"/>
                <a:gd name="T9" fmla="*/ 2147483647 h 218"/>
                <a:gd name="T10" fmla="*/ 2147483647 w 189"/>
                <a:gd name="T11" fmla="*/ 2147483647 h 218"/>
                <a:gd name="T12" fmla="*/ 2147483647 w 189"/>
                <a:gd name="T13" fmla="*/ 0 h 218"/>
                <a:gd name="T14" fmla="*/ 0 w 189"/>
                <a:gd name="T15" fmla="*/ 2147483647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218"/>
                <a:gd name="T26" fmla="*/ 189 w 189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218">
                  <a:moveTo>
                    <a:pt x="0" y="102"/>
                  </a:moveTo>
                  <a:lnTo>
                    <a:pt x="55" y="102"/>
                  </a:lnTo>
                  <a:lnTo>
                    <a:pt x="55" y="217"/>
                  </a:lnTo>
                  <a:lnTo>
                    <a:pt x="133" y="217"/>
                  </a:lnTo>
                  <a:lnTo>
                    <a:pt x="133" y="102"/>
                  </a:lnTo>
                  <a:lnTo>
                    <a:pt x="188" y="102"/>
                  </a:lnTo>
                  <a:lnTo>
                    <a:pt x="94" y="0"/>
                  </a:lnTo>
                  <a:lnTo>
                    <a:pt x="0" y="102"/>
                  </a:lnTo>
                </a:path>
              </a:pathLst>
            </a:cu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47650" y="2957513"/>
              <a:ext cx="1313944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>
                  <a:solidFill>
                    <a:srgbClr val="BE5F1B"/>
                  </a:solidFill>
                </a:rPr>
                <a:t>Velocidad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833688" y="2852738"/>
              <a:ext cx="6034087" cy="58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225425" indent="-225425">
                <a:spcAft>
                  <a:spcPct val="15000"/>
                </a:spcAft>
                <a:buClr>
                  <a:srgbClr val="B2B2B2"/>
                </a:buClr>
                <a:buFont typeface="Wingdings" charset="0"/>
                <a:buChar char="§"/>
              </a:pPr>
              <a:r>
                <a:rPr lang="en-US" sz="1600"/>
                <a:t>Permite la reutilización de componentes prefabricados de servicio para implementaciones rápidas </a:t>
              </a: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03200" y="3509963"/>
              <a:ext cx="8680450" cy="0"/>
            </a:xfrm>
            <a:prstGeom prst="line">
              <a:avLst/>
            </a:prstGeom>
            <a:noFill/>
            <a:ln w="28575">
              <a:pattFill prst="pct50">
                <a:fgClr>
                  <a:srgbClr val="9999CC"/>
                </a:fgClr>
                <a:bgClr>
                  <a:schemeClr val="tx1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133600" y="2946400"/>
              <a:ext cx="300038" cy="371475"/>
            </a:xfrm>
            <a:custGeom>
              <a:avLst/>
              <a:gdLst>
                <a:gd name="T0" fmla="*/ 0 w 189"/>
                <a:gd name="T1" fmla="*/ 2147483647 h 181"/>
                <a:gd name="T2" fmla="*/ 2147483647 w 189"/>
                <a:gd name="T3" fmla="*/ 2147483647 h 181"/>
                <a:gd name="T4" fmla="*/ 2147483647 w 189"/>
                <a:gd name="T5" fmla="*/ 2147483647 h 181"/>
                <a:gd name="T6" fmla="*/ 2147483647 w 189"/>
                <a:gd name="T7" fmla="*/ 2147483647 h 181"/>
                <a:gd name="T8" fmla="*/ 2147483647 w 189"/>
                <a:gd name="T9" fmla="*/ 2147483647 h 181"/>
                <a:gd name="T10" fmla="*/ 2147483647 w 189"/>
                <a:gd name="T11" fmla="*/ 2147483647 h 181"/>
                <a:gd name="T12" fmla="*/ 2147483647 w 189"/>
                <a:gd name="T13" fmla="*/ 0 h 181"/>
                <a:gd name="T14" fmla="*/ 0 w 189"/>
                <a:gd name="T15" fmla="*/ 2147483647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181"/>
                <a:gd name="T26" fmla="*/ 189 w 189"/>
                <a:gd name="T27" fmla="*/ 181 h 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181">
                  <a:moveTo>
                    <a:pt x="0" y="85"/>
                  </a:moveTo>
                  <a:lnTo>
                    <a:pt x="55" y="85"/>
                  </a:lnTo>
                  <a:lnTo>
                    <a:pt x="55" y="180"/>
                  </a:lnTo>
                  <a:lnTo>
                    <a:pt x="133" y="180"/>
                  </a:lnTo>
                  <a:lnTo>
                    <a:pt x="133" y="85"/>
                  </a:lnTo>
                  <a:lnTo>
                    <a:pt x="188" y="85"/>
                  </a:lnTo>
                  <a:lnTo>
                    <a:pt x="94" y="0"/>
                  </a:lnTo>
                  <a:lnTo>
                    <a:pt x="0" y="85"/>
                  </a:lnTo>
                </a:path>
              </a:pathLst>
            </a:cu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47650" y="3714750"/>
              <a:ext cx="1049115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>
                  <a:solidFill>
                    <a:srgbClr val="BE5F1B"/>
                  </a:solidFill>
                </a:rPr>
                <a:t>Eficacia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833688" y="3522663"/>
              <a:ext cx="6310312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225425" indent="-225425">
                <a:spcAft>
                  <a:spcPct val="15000"/>
                </a:spcAft>
                <a:buClr>
                  <a:srgbClr val="B2B2B2"/>
                </a:buClr>
                <a:buFont typeface="Wingdings" charset="0"/>
                <a:buChar char="§"/>
              </a:pPr>
              <a:r>
                <a:rPr lang="en-US" sz="1600" dirty="0"/>
                <a:t>Integra </a:t>
              </a:r>
              <a:r>
                <a:rPr lang="en-US" sz="1600" dirty="0" err="1"/>
                <a:t>sistemas</a:t>
              </a:r>
              <a:r>
                <a:rPr lang="en-US" sz="1600" dirty="0"/>
                <a:t> </a:t>
              </a:r>
              <a:r>
                <a:rPr lang="en-US" sz="1600" dirty="0" err="1"/>
                <a:t>separados</a:t>
              </a:r>
              <a:r>
                <a:rPr lang="en-US" sz="1600" dirty="0"/>
                <a:t> de </a:t>
              </a:r>
              <a:r>
                <a:rPr lang="en-US" sz="1600" dirty="0" err="1"/>
                <a:t>distintas</a:t>
              </a:r>
              <a:r>
                <a:rPr lang="en-US" sz="1600" dirty="0"/>
                <a:t> </a:t>
              </a:r>
              <a:r>
                <a:rPr lang="en-US" sz="1600" dirty="0" err="1"/>
                <a:t>plataformas</a:t>
              </a:r>
              <a:r>
                <a:rPr lang="en-US" sz="1600" dirty="0"/>
                <a:t> </a:t>
              </a:r>
            </a:p>
            <a:p>
              <a:pPr marL="225425" indent="-225425">
                <a:spcAft>
                  <a:spcPct val="15000"/>
                </a:spcAft>
                <a:buClr>
                  <a:srgbClr val="B2B2B2"/>
                </a:buClr>
                <a:buFont typeface="Wingdings" charset="0"/>
                <a:buChar char="§"/>
              </a:pPr>
              <a:r>
                <a:rPr lang="en-US" sz="1600" dirty="0" err="1"/>
                <a:t>Automatiza</a:t>
              </a:r>
              <a:r>
                <a:rPr lang="en-US" sz="1600" dirty="0"/>
                <a:t> </a:t>
              </a:r>
              <a:r>
                <a:rPr lang="en-US" sz="1600" dirty="0" err="1"/>
                <a:t>procesos</a:t>
              </a:r>
              <a:r>
                <a:rPr lang="en-US" sz="1600" dirty="0"/>
                <a:t> clave de </a:t>
              </a:r>
              <a:r>
                <a:rPr lang="en-US" sz="1600" dirty="0" err="1"/>
                <a:t>negocios</a:t>
              </a:r>
              <a:r>
                <a:rPr lang="en-US" sz="1600" dirty="0"/>
                <a:t> </a:t>
              </a:r>
            </a:p>
            <a:p>
              <a:pPr marL="225425" indent="-225425">
                <a:spcAft>
                  <a:spcPct val="15000"/>
                </a:spcAft>
                <a:buClr>
                  <a:srgbClr val="B2B2B2"/>
                </a:buClr>
                <a:buFont typeface="Wingdings" charset="0"/>
                <a:buChar char="§"/>
              </a:pPr>
              <a:r>
                <a:rPr lang="en-US" sz="1600" dirty="0"/>
                <a:t>Los </a:t>
              </a:r>
              <a:r>
                <a:rPr lang="en-US" sz="1600" dirty="0" err="1"/>
                <a:t>recursos</a:t>
              </a:r>
              <a:r>
                <a:rPr lang="en-US" sz="1600" dirty="0"/>
                <a:t> </a:t>
              </a:r>
              <a:r>
                <a:rPr lang="en-US" sz="1600" dirty="0" err="1"/>
                <a:t>trabajan</a:t>
              </a:r>
              <a:r>
                <a:rPr lang="en-US" sz="1600" dirty="0"/>
                <a:t> </a:t>
              </a:r>
              <a:r>
                <a:rPr lang="en-US" sz="1600" dirty="0" err="1"/>
                <a:t>para</a:t>
              </a:r>
              <a:r>
                <a:rPr lang="en-US" sz="1600" dirty="0"/>
                <a:t> la </a:t>
              </a:r>
              <a:r>
                <a:rPr lang="en-US" sz="1600" dirty="0" err="1"/>
                <a:t>misma</a:t>
              </a:r>
              <a:r>
                <a:rPr lang="en-US" sz="1600" dirty="0"/>
                <a:t> </a:t>
              </a:r>
              <a:r>
                <a:rPr lang="en-US" sz="1600" dirty="0" err="1"/>
                <a:t>estrategia</a:t>
              </a:r>
              <a:r>
                <a:rPr lang="en-US" sz="1600" dirty="0"/>
                <a:t> de TI </a:t>
              </a: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00025" y="4476750"/>
              <a:ext cx="8680450" cy="0"/>
            </a:xfrm>
            <a:prstGeom prst="line">
              <a:avLst/>
            </a:prstGeom>
            <a:noFill/>
            <a:ln w="28575">
              <a:pattFill prst="pct50">
                <a:fgClr>
                  <a:srgbClr val="9999CC"/>
                </a:fgClr>
                <a:bgClr>
                  <a:schemeClr val="tx1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133600" y="3698875"/>
              <a:ext cx="300038" cy="374650"/>
            </a:xfrm>
            <a:custGeom>
              <a:avLst/>
              <a:gdLst>
                <a:gd name="T0" fmla="*/ 0 w 189"/>
                <a:gd name="T1" fmla="*/ 2147483647 h 236"/>
                <a:gd name="T2" fmla="*/ 2147483647 w 189"/>
                <a:gd name="T3" fmla="*/ 2147483647 h 236"/>
                <a:gd name="T4" fmla="*/ 2147483647 w 189"/>
                <a:gd name="T5" fmla="*/ 2147483647 h 236"/>
                <a:gd name="T6" fmla="*/ 2147483647 w 189"/>
                <a:gd name="T7" fmla="*/ 2147483647 h 236"/>
                <a:gd name="T8" fmla="*/ 2147483647 w 189"/>
                <a:gd name="T9" fmla="*/ 2147483647 h 236"/>
                <a:gd name="T10" fmla="*/ 2147483647 w 189"/>
                <a:gd name="T11" fmla="*/ 2147483647 h 236"/>
                <a:gd name="T12" fmla="*/ 2147483647 w 189"/>
                <a:gd name="T13" fmla="*/ 0 h 236"/>
                <a:gd name="T14" fmla="*/ 0 w 189"/>
                <a:gd name="T15" fmla="*/ 2147483647 h 2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236"/>
                <a:gd name="T26" fmla="*/ 189 w 189"/>
                <a:gd name="T27" fmla="*/ 236 h 2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236">
                  <a:moveTo>
                    <a:pt x="0" y="111"/>
                  </a:moveTo>
                  <a:lnTo>
                    <a:pt x="55" y="111"/>
                  </a:lnTo>
                  <a:lnTo>
                    <a:pt x="55" y="235"/>
                  </a:lnTo>
                  <a:lnTo>
                    <a:pt x="133" y="235"/>
                  </a:lnTo>
                  <a:lnTo>
                    <a:pt x="133" y="111"/>
                  </a:lnTo>
                  <a:lnTo>
                    <a:pt x="188" y="111"/>
                  </a:lnTo>
                  <a:lnTo>
                    <a:pt x="94" y="0"/>
                  </a:lnTo>
                  <a:lnTo>
                    <a:pt x="0" y="111"/>
                  </a:lnTo>
                </a:path>
              </a:pathLst>
            </a:cu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47650" y="4624388"/>
              <a:ext cx="1081269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Aft>
                  <a:spcPct val="15000"/>
                </a:spcAft>
              </a:pPr>
              <a:r>
                <a:rPr lang="en-US" sz="2000" dirty="0" err="1" smtClean="0">
                  <a:solidFill>
                    <a:srgbClr val="BE5F1B"/>
                  </a:solidFill>
                </a:rPr>
                <a:t>Servicio</a:t>
              </a:r>
              <a:r>
                <a:rPr lang="en-US" sz="1800" dirty="0" smtClean="0">
                  <a:solidFill>
                    <a:srgbClr val="FFBA75"/>
                  </a:solidFill>
                </a:rPr>
                <a:t>  </a:t>
              </a:r>
              <a:endParaRPr lang="en-US" sz="1800" dirty="0">
                <a:solidFill>
                  <a:srgbClr val="FFBA75"/>
                </a:solidFill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833688" y="4552950"/>
              <a:ext cx="6034087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225425" indent="-225425">
                <a:spcAft>
                  <a:spcPct val="15000"/>
                </a:spcAft>
                <a:buClr>
                  <a:srgbClr val="B2B2B2"/>
                </a:buClr>
                <a:buFont typeface="Wingdings" charset="0"/>
                <a:buChar char="§"/>
              </a:pPr>
              <a:r>
                <a:rPr lang="en-US" sz="1600"/>
                <a:t>Ofrecer nuevos servicios a clientes y socios utilizando la infraestructura de TI existente</a:t>
              </a: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198438" y="5148263"/>
              <a:ext cx="8680450" cy="0"/>
            </a:xfrm>
            <a:prstGeom prst="line">
              <a:avLst/>
            </a:prstGeom>
            <a:noFill/>
            <a:ln w="28575">
              <a:pattFill prst="pct50">
                <a:fgClr>
                  <a:srgbClr val="9999CC"/>
                </a:fgClr>
                <a:bgClr>
                  <a:schemeClr val="tx1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133600" y="4622800"/>
              <a:ext cx="300038" cy="373063"/>
            </a:xfrm>
            <a:custGeom>
              <a:avLst/>
              <a:gdLst>
                <a:gd name="T0" fmla="*/ 0 w 189"/>
                <a:gd name="T1" fmla="*/ 2147483647 h 235"/>
                <a:gd name="T2" fmla="*/ 2147483647 w 189"/>
                <a:gd name="T3" fmla="*/ 2147483647 h 235"/>
                <a:gd name="T4" fmla="*/ 2147483647 w 189"/>
                <a:gd name="T5" fmla="*/ 2147483647 h 235"/>
                <a:gd name="T6" fmla="*/ 2147483647 w 189"/>
                <a:gd name="T7" fmla="*/ 2147483647 h 235"/>
                <a:gd name="T8" fmla="*/ 2147483647 w 189"/>
                <a:gd name="T9" fmla="*/ 2147483647 h 235"/>
                <a:gd name="T10" fmla="*/ 2147483647 w 189"/>
                <a:gd name="T11" fmla="*/ 2147483647 h 235"/>
                <a:gd name="T12" fmla="*/ 2147483647 w 189"/>
                <a:gd name="T13" fmla="*/ 0 h 235"/>
                <a:gd name="T14" fmla="*/ 0 w 189"/>
                <a:gd name="T15" fmla="*/ 2147483647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235"/>
                <a:gd name="T26" fmla="*/ 189 w 189"/>
                <a:gd name="T27" fmla="*/ 235 h 2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235">
                  <a:moveTo>
                    <a:pt x="0" y="110"/>
                  </a:moveTo>
                  <a:lnTo>
                    <a:pt x="55" y="110"/>
                  </a:lnTo>
                  <a:lnTo>
                    <a:pt x="55" y="234"/>
                  </a:lnTo>
                  <a:lnTo>
                    <a:pt x="133" y="234"/>
                  </a:lnTo>
                  <a:lnTo>
                    <a:pt x="133" y="110"/>
                  </a:lnTo>
                  <a:lnTo>
                    <a:pt x="188" y="110"/>
                  </a:lnTo>
                  <a:lnTo>
                    <a:pt x="94" y="0"/>
                  </a:lnTo>
                  <a:lnTo>
                    <a:pt x="0" y="110"/>
                  </a:lnTo>
                </a:path>
              </a:pathLst>
            </a:cu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47650" y="5210175"/>
              <a:ext cx="844388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>
                  <a:solidFill>
                    <a:srgbClr val="BE5F1B"/>
                  </a:solidFill>
                </a:rPr>
                <a:t>Costo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833688" y="5205413"/>
              <a:ext cx="5997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225425" indent="-225425">
                <a:spcAft>
                  <a:spcPct val="15000"/>
                </a:spcAft>
                <a:buClr>
                  <a:srgbClr val="B2B2B2"/>
                </a:buClr>
                <a:buFont typeface="Wingdings" charset="0"/>
                <a:buChar char="§"/>
              </a:pPr>
              <a:r>
                <a:rPr lang="en-US" sz="1600"/>
                <a:t>Eliminar duplicidad de sistemas</a:t>
              </a: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196850" y="5672138"/>
              <a:ext cx="8680450" cy="0"/>
            </a:xfrm>
            <a:prstGeom prst="line">
              <a:avLst/>
            </a:prstGeom>
            <a:noFill/>
            <a:ln w="28575">
              <a:pattFill prst="pct50">
                <a:fgClr>
                  <a:srgbClr val="9999CC"/>
                </a:fgClr>
                <a:bgClr>
                  <a:schemeClr val="tx1"/>
                </a:bgClr>
              </a:patt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133600" y="5240338"/>
              <a:ext cx="300038" cy="346075"/>
            </a:xfrm>
            <a:custGeom>
              <a:avLst/>
              <a:gdLst>
                <a:gd name="T0" fmla="*/ 2147483647 w 189"/>
                <a:gd name="T1" fmla="*/ 2147483647 h 218"/>
                <a:gd name="T2" fmla="*/ 2147483647 w 189"/>
                <a:gd name="T3" fmla="*/ 2147483647 h 218"/>
                <a:gd name="T4" fmla="*/ 2147483647 w 189"/>
                <a:gd name="T5" fmla="*/ 0 h 218"/>
                <a:gd name="T6" fmla="*/ 2147483647 w 189"/>
                <a:gd name="T7" fmla="*/ 0 h 218"/>
                <a:gd name="T8" fmla="*/ 2147483647 w 189"/>
                <a:gd name="T9" fmla="*/ 2147483647 h 218"/>
                <a:gd name="T10" fmla="*/ 0 w 189"/>
                <a:gd name="T11" fmla="*/ 2147483647 h 218"/>
                <a:gd name="T12" fmla="*/ 2147483647 w 189"/>
                <a:gd name="T13" fmla="*/ 2147483647 h 218"/>
                <a:gd name="T14" fmla="*/ 2147483647 w 189"/>
                <a:gd name="T15" fmla="*/ 2147483647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218"/>
                <a:gd name="T26" fmla="*/ 189 w 189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218">
                  <a:moveTo>
                    <a:pt x="188" y="115"/>
                  </a:moveTo>
                  <a:lnTo>
                    <a:pt x="133" y="115"/>
                  </a:lnTo>
                  <a:lnTo>
                    <a:pt x="133" y="0"/>
                  </a:lnTo>
                  <a:lnTo>
                    <a:pt x="55" y="0"/>
                  </a:lnTo>
                  <a:lnTo>
                    <a:pt x="55" y="115"/>
                  </a:lnTo>
                  <a:lnTo>
                    <a:pt x="0" y="115"/>
                  </a:lnTo>
                  <a:lnTo>
                    <a:pt x="94" y="217"/>
                  </a:lnTo>
                  <a:lnTo>
                    <a:pt x="188" y="115"/>
                  </a:lnTo>
                </a:path>
              </a:pathLst>
            </a:custGeom>
            <a:gradFill rotWithShape="0">
              <a:gsLst>
                <a:gs pos="0">
                  <a:srgbClr val="6E7DBC"/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247650" y="5768975"/>
              <a:ext cx="940307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>
                  <a:solidFill>
                    <a:srgbClr val="BE5F1B"/>
                  </a:solidFill>
                </a:rPr>
                <a:t>Riesgo</a:t>
              </a: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833688" y="5765800"/>
              <a:ext cx="5997575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225425" indent="-225425">
                <a:spcAft>
                  <a:spcPct val="15000"/>
                </a:spcAft>
                <a:buClr>
                  <a:srgbClr val="B2B2B2"/>
                </a:buClr>
                <a:buFont typeface="Wingdings" charset="0"/>
                <a:buChar char="§"/>
              </a:pPr>
              <a:r>
                <a:rPr lang="en-US" sz="1600"/>
                <a:t>Mejorar visibilidad de procesos de negocio</a:t>
              </a: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133600" y="5788025"/>
              <a:ext cx="300038" cy="346075"/>
            </a:xfrm>
            <a:custGeom>
              <a:avLst/>
              <a:gdLst>
                <a:gd name="T0" fmla="*/ 2147483647 w 189"/>
                <a:gd name="T1" fmla="*/ 2147483647 h 218"/>
                <a:gd name="T2" fmla="*/ 2147483647 w 189"/>
                <a:gd name="T3" fmla="*/ 2147483647 h 218"/>
                <a:gd name="T4" fmla="*/ 2147483647 w 189"/>
                <a:gd name="T5" fmla="*/ 0 h 218"/>
                <a:gd name="T6" fmla="*/ 2147483647 w 189"/>
                <a:gd name="T7" fmla="*/ 0 h 218"/>
                <a:gd name="T8" fmla="*/ 2147483647 w 189"/>
                <a:gd name="T9" fmla="*/ 2147483647 h 218"/>
                <a:gd name="T10" fmla="*/ 0 w 189"/>
                <a:gd name="T11" fmla="*/ 2147483647 h 218"/>
                <a:gd name="T12" fmla="*/ 2147483647 w 189"/>
                <a:gd name="T13" fmla="*/ 2147483647 h 218"/>
                <a:gd name="T14" fmla="*/ 2147483647 w 189"/>
                <a:gd name="T15" fmla="*/ 2147483647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218"/>
                <a:gd name="T26" fmla="*/ 189 w 189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218">
                  <a:moveTo>
                    <a:pt x="188" y="115"/>
                  </a:moveTo>
                  <a:lnTo>
                    <a:pt x="133" y="115"/>
                  </a:lnTo>
                  <a:lnTo>
                    <a:pt x="133" y="0"/>
                  </a:lnTo>
                  <a:lnTo>
                    <a:pt x="55" y="0"/>
                  </a:lnTo>
                  <a:lnTo>
                    <a:pt x="55" y="115"/>
                  </a:lnTo>
                  <a:lnTo>
                    <a:pt x="0" y="115"/>
                  </a:lnTo>
                  <a:lnTo>
                    <a:pt x="94" y="217"/>
                  </a:lnTo>
                  <a:lnTo>
                    <a:pt x="188" y="115"/>
                  </a:lnTo>
                </a:path>
              </a:pathLst>
            </a:custGeom>
            <a:gradFill rotWithShape="0">
              <a:gsLst>
                <a:gs pos="0">
                  <a:srgbClr val="6E7DBC"/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7" name="33 Rectángulo"/>
          <p:cNvSpPr>
            <a:spLocks noChangeArrowheads="1"/>
          </p:cNvSpPr>
          <p:nvPr/>
        </p:nvSpPr>
        <p:spPr bwMode="auto">
          <a:xfrm>
            <a:off x="6352443" y="6072189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dirty="0"/>
              <a:t>[</a:t>
            </a:r>
            <a:r>
              <a:rPr lang="en-GB" sz="1800" dirty="0" err="1"/>
              <a:t>Fagalde</a:t>
            </a:r>
            <a:r>
              <a:rPr lang="en-GB" sz="1800" dirty="0"/>
              <a:t>, 2006]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1579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25</a:t>
            </a:fld>
            <a:endParaRPr lang="es-ES_tradnl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127000"/>
            <a:ext cx="5880100" cy="1143000"/>
          </a:xfrm>
        </p:spPr>
        <p:txBody>
          <a:bodyPr/>
          <a:lstStyle/>
          <a:p>
            <a:pPr algn="r"/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Características de SOA (III)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077058" y="1571625"/>
            <a:ext cx="7178919" cy="4464050"/>
            <a:chOff x="315" y="854"/>
            <a:chExt cx="4234" cy="2670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872" y="2480"/>
              <a:ext cx="143" cy="11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874E34"/>
                </a:gs>
                <a:gs pos="50000">
                  <a:srgbClr val="F18B5D"/>
                </a:gs>
                <a:gs pos="100000">
                  <a:srgbClr val="874E34"/>
                </a:gs>
              </a:gsLst>
              <a:lin ang="2700000" scaled="1"/>
            </a:gradFill>
            <a:ln w="12700">
              <a:solidFill>
                <a:srgbClr val="F18B5D"/>
              </a:solidFill>
              <a:round/>
              <a:headEnd/>
              <a:tailEnd type="none" w="lg" len="lg"/>
            </a:ln>
          </p:spPr>
          <p:txBody>
            <a:bodyPr rot="10800000" vert="eaVert" anchor="ctr" anchorCtr="1"/>
            <a:lstStyle/>
            <a:p>
              <a:endParaRPr lang="es-ES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2347" y="2480"/>
              <a:ext cx="143" cy="11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874E34"/>
                </a:gs>
                <a:gs pos="50000">
                  <a:srgbClr val="F18B5D"/>
                </a:gs>
                <a:gs pos="100000">
                  <a:srgbClr val="874E34"/>
                </a:gs>
              </a:gsLst>
              <a:lin ang="2700000" scaled="1"/>
            </a:gradFill>
            <a:ln w="12700">
              <a:solidFill>
                <a:srgbClr val="F18B5D"/>
              </a:solidFill>
              <a:round/>
              <a:headEnd/>
              <a:tailEnd type="none" w="lg" len="lg"/>
            </a:ln>
          </p:spPr>
          <p:txBody>
            <a:bodyPr rot="10800000" vert="eaVert" anchor="ctr" anchorCtr="1"/>
            <a:lstStyle/>
            <a:p>
              <a:endParaRPr lang="es-ES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847" y="2480"/>
              <a:ext cx="143" cy="11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874E34"/>
                </a:gs>
                <a:gs pos="50000">
                  <a:srgbClr val="F18B5D"/>
                </a:gs>
                <a:gs pos="100000">
                  <a:srgbClr val="874E34"/>
                </a:gs>
              </a:gsLst>
              <a:lin ang="2700000" scaled="1"/>
            </a:gradFill>
            <a:ln w="12700">
              <a:solidFill>
                <a:srgbClr val="F18B5D"/>
              </a:solidFill>
              <a:round/>
              <a:headEnd/>
              <a:tailEnd type="none" w="lg" len="lg"/>
            </a:ln>
          </p:spPr>
          <p:txBody>
            <a:bodyPr rot="10800000" vert="eaVert" anchor="ctr" anchorCtr="1"/>
            <a:lstStyle/>
            <a:p>
              <a:endParaRPr lang="es-E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873" y="1480"/>
              <a:ext cx="143" cy="11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874E34"/>
                </a:gs>
                <a:gs pos="50000">
                  <a:srgbClr val="F18B5D"/>
                </a:gs>
                <a:gs pos="100000">
                  <a:srgbClr val="874E34"/>
                </a:gs>
              </a:gsLst>
              <a:lin ang="2700000" scaled="1"/>
            </a:gradFill>
            <a:ln w="12700">
              <a:solidFill>
                <a:srgbClr val="F18B5D"/>
              </a:solidFill>
              <a:round/>
              <a:headEnd/>
              <a:tailEnd type="none" w="lg" len="lg"/>
            </a:ln>
          </p:spPr>
          <p:txBody>
            <a:bodyPr rot="10800000" vert="eaVert" anchor="ctr" anchorCtr="1"/>
            <a:lstStyle/>
            <a:p>
              <a:endParaRPr lang="es-ES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348" y="1480"/>
              <a:ext cx="143" cy="11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874E34"/>
                </a:gs>
                <a:gs pos="50000">
                  <a:srgbClr val="F18B5D"/>
                </a:gs>
                <a:gs pos="100000">
                  <a:srgbClr val="874E34"/>
                </a:gs>
              </a:gsLst>
              <a:lin ang="2700000" scaled="1"/>
            </a:gradFill>
            <a:ln w="12700">
              <a:solidFill>
                <a:srgbClr val="F18B5D"/>
              </a:solidFill>
              <a:round/>
              <a:headEnd/>
              <a:tailEnd type="none" w="lg" len="lg"/>
            </a:ln>
          </p:spPr>
          <p:txBody>
            <a:bodyPr rot="10800000" vert="eaVert" anchor="ctr" anchorCtr="1"/>
            <a:lstStyle/>
            <a:p>
              <a:endParaRPr lang="es-ES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3848" y="1480"/>
              <a:ext cx="143" cy="11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874E34"/>
                </a:gs>
                <a:gs pos="50000">
                  <a:srgbClr val="F18B5D"/>
                </a:gs>
                <a:gs pos="100000">
                  <a:srgbClr val="874E34"/>
                </a:gs>
              </a:gsLst>
              <a:lin ang="2700000" scaled="1"/>
            </a:gradFill>
            <a:ln w="12700">
              <a:solidFill>
                <a:srgbClr val="F18B5D"/>
              </a:solidFill>
              <a:round/>
              <a:headEnd/>
              <a:tailEnd type="none" w="lg" len="lg"/>
            </a:ln>
          </p:spPr>
          <p:txBody>
            <a:bodyPr rot="10800000" vert="eaVert" anchor="ctr" anchorCtr="1"/>
            <a:lstStyle/>
            <a:p>
              <a:endParaRPr lang="es-ES"/>
            </a:p>
          </p:txBody>
        </p: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315" y="2789"/>
              <a:ext cx="1257" cy="735"/>
              <a:chOff x="122" y="3585"/>
              <a:chExt cx="1257" cy="735"/>
            </a:xfrm>
          </p:grpSpPr>
          <p:sp>
            <p:nvSpPr>
              <p:cNvPr id="34" name="AutoShape 10"/>
              <p:cNvSpPr>
                <a:spLocks noChangeArrowheads="1"/>
              </p:cNvSpPr>
              <p:nvPr/>
            </p:nvSpPr>
            <p:spPr bwMode="auto">
              <a:xfrm rot="16200000" flipV="1">
                <a:off x="412" y="3353"/>
                <a:ext cx="677" cy="1257"/>
              </a:xfrm>
              <a:prstGeom prst="cube">
                <a:avLst>
                  <a:gd name="adj" fmla="val 15028"/>
                </a:avLst>
              </a:prstGeom>
              <a:gradFill rotWithShape="0">
                <a:gsLst>
                  <a:gs pos="0">
                    <a:srgbClr val="F18B5D">
                      <a:gamma/>
                      <a:shade val="56078"/>
                      <a:invGamma/>
                    </a:srgbClr>
                  </a:gs>
                  <a:gs pos="50000">
                    <a:srgbClr val="F18B5D"/>
                  </a:gs>
                  <a:gs pos="100000">
                    <a:srgbClr val="F18B5D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rgbClr val="F18B5D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anchor="ctr" anchorCtr="1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s-VE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Servicio</a:t>
                </a:r>
              </a:p>
            </p:txBody>
          </p:sp>
          <p:sp>
            <p:nvSpPr>
              <p:cNvPr id="35" name="AutoShape 11"/>
              <p:cNvSpPr>
                <a:spLocks noChangeArrowheads="1"/>
              </p:cNvSpPr>
              <p:nvPr/>
            </p:nvSpPr>
            <p:spPr bwMode="auto">
              <a:xfrm>
                <a:off x="679" y="3585"/>
                <a:ext cx="143" cy="115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874E34"/>
                  </a:gs>
                  <a:gs pos="50000">
                    <a:srgbClr val="F18B5D"/>
                  </a:gs>
                  <a:gs pos="100000">
                    <a:srgbClr val="874E34"/>
                  </a:gs>
                </a:gsLst>
                <a:lin ang="2700000" scaled="1"/>
              </a:gradFill>
              <a:ln w="12700">
                <a:solidFill>
                  <a:srgbClr val="F18B5D"/>
                </a:solidFill>
                <a:round/>
                <a:headEnd/>
                <a:tailEnd type="none" w="lg" len="lg"/>
              </a:ln>
            </p:spPr>
            <p:txBody>
              <a:bodyPr rot="10800000" vert="eaVert" anchor="ctr" anchorCtr="1"/>
              <a:lstStyle/>
              <a:p>
                <a:endParaRPr lang="es-ES"/>
              </a:p>
            </p:txBody>
          </p:sp>
        </p:grp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790" y="2789"/>
              <a:ext cx="1257" cy="735"/>
              <a:chOff x="122" y="3585"/>
              <a:chExt cx="1257" cy="735"/>
            </a:xfrm>
          </p:grpSpPr>
          <p:sp>
            <p:nvSpPr>
              <p:cNvPr id="32" name="AutoShape 13"/>
              <p:cNvSpPr>
                <a:spLocks noChangeArrowheads="1"/>
              </p:cNvSpPr>
              <p:nvPr/>
            </p:nvSpPr>
            <p:spPr bwMode="auto">
              <a:xfrm rot="16200000" flipV="1">
                <a:off x="412" y="3353"/>
                <a:ext cx="677" cy="1257"/>
              </a:xfrm>
              <a:prstGeom prst="cube">
                <a:avLst>
                  <a:gd name="adj" fmla="val 15028"/>
                </a:avLst>
              </a:prstGeom>
              <a:gradFill rotWithShape="0">
                <a:gsLst>
                  <a:gs pos="0">
                    <a:srgbClr val="F18B5D">
                      <a:gamma/>
                      <a:shade val="56078"/>
                      <a:invGamma/>
                    </a:srgbClr>
                  </a:gs>
                  <a:gs pos="50000">
                    <a:srgbClr val="F18B5D"/>
                  </a:gs>
                  <a:gs pos="100000">
                    <a:srgbClr val="F18B5D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rgbClr val="F18B5D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anchor="ctr" anchorCtr="1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s-VE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Servicio</a:t>
                </a:r>
              </a:p>
            </p:txBody>
          </p:sp>
          <p:sp>
            <p:nvSpPr>
              <p:cNvPr id="33" name="AutoShape 14"/>
              <p:cNvSpPr>
                <a:spLocks noChangeArrowheads="1"/>
              </p:cNvSpPr>
              <p:nvPr/>
            </p:nvSpPr>
            <p:spPr bwMode="auto">
              <a:xfrm>
                <a:off x="679" y="3585"/>
                <a:ext cx="143" cy="115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874E34"/>
                  </a:gs>
                  <a:gs pos="50000">
                    <a:srgbClr val="F18B5D"/>
                  </a:gs>
                  <a:gs pos="100000">
                    <a:srgbClr val="874E34"/>
                  </a:gs>
                </a:gsLst>
                <a:lin ang="2700000" scaled="1"/>
              </a:gradFill>
              <a:ln w="12700">
                <a:solidFill>
                  <a:srgbClr val="F18B5D"/>
                </a:solidFill>
                <a:round/>
                <a:headEnd/>
                <a:tailEnd type="none" w="lg" len="lg"/>
              </a:ln>
            </p:spPr>
            <p:txBody>
              <a:bodyPr rot="10800000" vert="eaVert" anchor="ctr" anchorCtr="1"/>
              <a:lstStyle/>
              <a:p>
                <a:endParaRPr lang="es-ES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291" y="2789"/>
              <a:ext cx="1257" cy="735"/>
              <a:chOff x="122" y="3585"/>
              <a:chExt cx="1257" cy="735"/>
            </a:xfrm>
          </p:grpSpPr>
          <p:sp>
            <p:nvSpPr>
              <p:cNvPr id="30" name="AutoShape 16"/>
              <p:cNvSpPr>
                <a:spLocks noChangeArrowheads="1"/>
              </p:cNvSpPr>
              <p:nvPr/>
            </p:nvSpPr>
            <p:spPr bwMode="auto">
              <a:xfrm rot="16200000" flipV="1">
                <a:off x="412" y="3353"/>
                <a:ext cx="677" cy="1257"/>
              </a:xfrm>
              <a:prstGeom prst="cube">
                <a:avLst>
                  <a:gd name="adj" fmla="val 15028"/>
                </a:avLst>
              </a:prstGeom>
              <a:gradFill rotWithShape="0">
                <a:gsLst>
                  <a:gs pos="0">
                    <a:srgbClr val="F18B5D">
                      <a:gamma/>
                      <a:shade val="56078"/>
                      <a:invGamma/>
                    </a:srgbClr>
                  </a:gs>
                  <a:gs pos="50000">
                    <a:srgbClr val="F18B5D"/>
                  </a:gs>
                  <a:gs pos="100000">
                    <a:srgbClr val="F18B5D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rgbClr val="F18B5D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anchor="ctr" anchorCtr="1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s-VE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Servicio</a:t>
                </a:r>
              </a:p>
            </p:txBody>
          </p:sp>
          <p:sp>
            <p:nvSpPr>
              <p:cNvPr id="31" name="AutoShape 17"/>
              <p:cNvSpPr>
                <a:spLocks noChangeArrowheads="1"/>
              </p:cNvSpPr>
              <p:nvPr/>
            </p:nvSpPr>
            <p:spPr bwMode="auto">
              <a:xfrm>
                <a:off x="679" y="3585"/>
                <a:ext cx="143" cy="115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874E34"/>
                  </a:gs>
                  <a:gs pos="50000">
                    <a:srgbClr val="F18B5D"/>
                  </a:gs>
                  <a:gs pos="100000">
                    <a:srgbClr val="874E34"/>
                  </a:gs>
                </a:gsLst>
                <a:lin ang="2700000" scaled="1"/>
              </a:gradFill>
              <a:ln w="12700">
                <a:solidFill>
                  <a:srgbClr val="F18B5D"/>
                </a:solidFill>
                <a:round/>
                <a:headEnd/>
                <a:tailEnd type="none" w="lg" len="lg"/>
              </a:ln>
            </p:spPr>
            <p:txBody>
              <a:bodyPr rot="10800000" vert="eaVert" anchor="ctr" anchorCtr="1"/>
              <a:lstStyle/>
              <a:p>
                <a:endParaRPr lang="es-ES"/>
              </a:p>
            </p:txBody>
          </p:sp>
        </p:grpSp>
        <p:cxnSp>
          <p:nvCxnSpPr>
            <p:cNvPr id="17" name="AutoShape 18"/>
            <p:cNvCxnSpPr>
              <a:cxnSpLocks noChangeShapeType="1"/>
              <a:stCxn id="9" idx="3"/>
              <a:endCxn id="33" idx="0"/>
            </p:cNvCxnSpPr>
            <p:nvPr/>
          </p:nvCxnSpPr>
          <p:spPr bwMode="auto">
            <a:xfrm>
              <a:off x="2419" y="2595"/>
              <a:ext cx="0" cy="216"/>
            </a:xfrm>
            <a:prstGeom prst="straightConnector1">
              <a:avLst/>
            </a:prstGeom>
            <a:noFill/>
            <a:ln w="22225">
              <a:solidFill>
                <a:srgbClr val="FAD46A"/>
              </a:solidFill>
              <a:round/>
              <a:headEnd type="stealth" w="sm" len="med"/>
              <a:tailEnd type="stealth" w="sm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9"/>
            <p:cNvCxnSpPr>
              <a:cxnSpLocks noChangeShapeType="1"/>
              <a:stCxn id="35" idx="0"/>
              <a:endCxn id="8" idx="3"/>
            </p:cNvCxnSpPr>
            <p:nvPr/>
          </p:nvCxnSpPr>
          <p:spPr bwMode="auto">
            <a:xfrm flipV="1">
              <a:off x="944" y="2595"/>
              <a:ext cx="0" cy="216"/>
            </a:xfrm>
            <a:prstGeom prst="straightConnector1">
              <a:avLst/>
            </a:prstGeom>
            <a:noFill/>
            <a:ln w="22225">
              <a:solidFill>
                <a:srgbClr val="FAD46A"/>
              </a:solidFill>
              <a:round/>
              <a:headEnd type="stealth" w="sm" len="med"/>
              <a:tailEnd type="stealth" w="sm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3919" y="2595"/>
              <a:ext cx="1" cy="207"/>
            </a:xfrm>
            <a:prstGeom prst="line">
              <a:avLst/>
            </a:prstGeom>
            <a:noFill/>
            <a:ln w="22225">
              <a:solidFill>
                <a:srgbClr val="FAD46A"/>
              </a:solidFill>
              <a:round/>
              <a:headEnd type="stealth" w="sm" len="med"/>
              <a:tailEnd type="stealth" w="sm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 rot="16200000" flipV="1">
              <a:off x="605" y="564"/>
              <a:ext cx="677" cy="1257"/>
            </a:xfrm>
            <a:prstGeom prst="cube">
              <a:avLst>
                <a:gd name="adj" fmla="val 15028"/>
              </a:avLst>
            </a:prstGeom>
            <a:gradFill rotWithShape="0">
              <a:gsLst>
                <a:gs pos="0">
                  <a:srgbClr val="F18B5D">
                    <a:gamma/>
                    <a:shade val="56078"/>
                    <a:invGamma/>
                  </a:srgbClr>
                </a:gs>
                <a:gs pos="50000">
                  <a:srgbClr val="F18B5D"/>
                </a:gs>
                <a:gs pos="100000">
                  <a:srgbClr val="F18B5D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18B5D"/>
              </a:solidFill>
              <a:miter lim="800000"/>
              <a:headEnd/>
              <a:tailEnd/>
            </a:ln>
            <a:effectLst/>
          </p:spPr>
          <p:txBody>
            <a:bodyPr rot="10800000" vert="eaVert" anchor="ctr" anchorCtr="1"/>
            <a:lstStyle/>
            <a:p>
              <a:pPr algn="ctr">
                <a:lnSpc>
                  <a:spcPct val="85000"/>
                </a:lnSpc>
                <a:defRPr/>
              </a:pPr>
              <a:r>
                <a:rPr lang="es-VE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Servicio</a:t>
              </a:r>
            </a:p>
          </p:txBody>
        </p:sp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 rot="16200000" flipV="1">
              <a:off x="2081" y="564"/>
              <a:ext cx="677" cy="1257"/>
            </a:xfrm>
            <a:prstGeom prst="cube">
              <a:avLst>
                <a:gd name="adj" fmla="val 15028"/>
              </a:avLst>
            </a:prstGeom>
            <a:gradFill rotWithShape="0">
              <a:gsLst>
                <a:gs pos="0">
                  <a:srgbClr val="F18B5D">
                    <a:gamma/>
                    <a:shade val="56078"/>
                    <a:invGamma/>
                  </a:srgbClr>
                </a:gs>
                <a:gs pos="50000">
                  <a:srgbClr val="F18B5D"/>
                </a:gs>
                <a:gs pos="100000">
                  <a:srgbClr val="F18B5D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18B5D"/>
              </a:solidFill>
              <a:miter lim="800000"/>
              <a:headEnd/>
              <a:tailEnd/>
            </a:ln>
            <a:effectLst/>
          </p:spPr>
          <p:txBody>
            <a:bodyPr rot="10800000" vert="eaVert" anchor="ctr" anchorCtr="1"/>
            <a:lstStyle/>
            <a:p>
              <a:pPr algn="ctr">
                <a:lnSpc>
                  <a:spcPct val="85000"/>
                </a:lnSpc>
                <a:defRPr/>
              </a:pPr>
              <a:r>
                <a:rPr lang="es-VE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Servicio</a:t>
              </a: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 rot="16200000" flipV="1">
              <a:off x="3581" y="564"/>
              <a:ext cx="677" cy="1257"/>
            </a:xfrm>
            <a:prstGeom prst="cube">
              <a:avLst>
                <a:gd name="adj" fmla="val 15028"/>
              </a:avLst>
            </a:prstGeom>
            <a:gradFill rotWithShape="0">
              <a:gsLst>
                <a:gs pos="0">
                  <a:srgbClr val="F18B5D">
                    <a:gamma/>
                    <a:shade val="56078"/>
                    <a:invGamma/>
                  </a:srgbClr>
                </a:gs>
                <a:gs pos="50000">
                  <a:srgbClr val="F18B5D"/>
                </a:gs>
                <a:gs pos="100000">
                  <a:srgbClr val="F18B5D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18B5D"/>
              </a:solidFill>
              <a:miter lim="800000"/>
              <a:headEnd/>
              <a:tailEnd/>
            </a:ln>
            <a:effectLst/>
          </p:spPr>
          <p:txBody>
            <a:bodyPr rot="10800000" vert="eaVert" anchor="ctr" anchorCtr="1"/>
            <a:lstStyle/>
            <a:p>
              <a:pPr algn="ctr">
                <a:lnSpc>
                  <a:spcPct val="85000"/>
                </a:lnSpc>
                <a:defRPr/>
              </a:pPr>
              <a:r>
                <a:rPr lang="es-VE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Servicio</a:t>
              </a: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 rot="16200000" flipV="1">
              <a:off x="2094" y="67"/>
              <a:ext cx="677" cy="4234"/>
            </a:xfrm>
            <a:prstGeom prst="cube">
              <a:avLst>
                <a:gd name="adj" fmla="val 15028"/>
              </a:avLst>
            </a:prstGeom>
            <a:gradFill rotWithShape="0">
              <a:gsLst>
                <a:gs pos="0">
                  <a:srgbClr val="F18B5D">
                    <a:gamma/>
                    <a:shade val="56078"/>
                    <a:invGamma/>
                  </a:srgbClr>
                </a:gs>
                <a:gs pos="50000">
                  <a:srgbClr val="F18B5D"/>
                </a:gs>
                <a:gs pos="100000">
                  <a:srgbClr val="F18B5D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18B5D"/>
              </a:solidFill>
              <a:miter lim="800000"/>
              <a:headEnd/>
              <a:tailEnd/>
            </a:ln>
            <a:effectLst/>
          </p:spPr>
          <p:txBody>
            <a:bodyPr rot="10800000" vert="eaVert" anchor="ctr" anchorCtr="1"/>
            <a:lstStyle/>
            <a:p>
              <a:pPr algn="ctr">
                <a:lnSpc>
                  <a:spcPct val="85000"/>
                </a:lnSpc>
                <a:defRPr/>
              </a:pPr>
              <a:r>
                <a:rPr lang="es-VE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Bus</a:t>
              </a: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872" y="1779"/>
              <a:ext cx="143" cy="11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874E34"/>
                </a:gs>
                <a:gs pos="50000">
                  <a:srgbClr val="F18B5D"/>
                </a:gs>
                <a:gs pos="100000">
                  <a:srgbClr val="874E34"/>
                </a:gs>
              </a:gsLst>
              <a:lin ang="2700000" scaled="1"/>
            </a:gradFill>
            <a:ln w="12700">
              <a:solidFill>
                <a:srgbClr val="F18B5D"/>
              </a:solidFill>
              <a:round/>
              <a:headEnd/>
              <a:tailEnd type="none" w="lg" len="lg"/>
            </a:ln>
          </p:spPr>
          <p:txBody>
            <a:bodyPr rot="10800000" vert="eaVert" anchor="ctr" anchorCtr="1"/>
            <a:lstStyle/>
            <a:p>
              <a:endParaRPr lang="es-E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2347" y="1779"/>
              <a:ext cx="143" cy="11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874E34"/>
                </a:gs>
                <a:gs pos="50000">
                  <a:srgbClr val="F18B5D"/>
                </a:gs>
                <a:gs pos="100000">
                  <a:srgbClr val="874E34"/>
                </a:gs>
              </a:gsLst>
              <a:lin ang="2700000" scaled="1"/>
            </a:gradFill>
            <a:ln w="12700">
              <a:solidFill>
                <a:srgbClr val="F18B5D"/>
              </a:solidFill>
              <a:round/>
              <a:headEnd/>
              <a:tailEnd type="none" w="lg" len="lg"/>
            </a:ln>
          </p:spPr>
          <p:txBody>
            <a:bodyPr rot="10800000" vert="eaVert" anchor="ctr" anchorCtr="1"/>
            <a:lstStyle/>
            <a:p>
              <a:endParaRPr lang="es-E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3847" y="1779"/>
              <a:ext cx="143" cy="11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874E34"/>
                </a:gs>
                <a:gs pos="50000">
                  <a:srgbClr val="F18B5D"/>
                </a:gs>
                <a:gs pos="100000">
                  <a:srgbClr val="874E34"/>
                </a:gs>
              </a:gsLst>
              <a:lin ang="2700000" scaled="1"/>
            </a:gradFill>
            <a:ln w="12700">
              <a:solidFill>
                <a:srgbClr val="F18B5D"/>
              </a:solidFill>
              <a:round/>
              <a:headEnd/>
              <a:tailEnd type="none" w="lg" len="lg"/>
            </a:ln>
          </p:spPr>
          <p:txBody>
            <a:bodyPr rot="10800000" vert="eaVert" anchor="ctr" anchorCtr="1"/>
            <a:lstStyle/>
            <a:p>
              <a:endParaRPr lang="es-ES"/>
            </a:p>
          </p:txBody>
        </p:sp>
        <p:cxnSp>
          <p:nvCxnSpPr>
            <p:cNvPr id="27" name="AutoShape 28"/>
            <p:cNvCxnSpPr>
              <a:cxnSpLocks noChangeShapeType="1"/>
              <a:stCxn id="25" idx="0"/>
              <a:endCxn id="12" idx="3"/>
            </p:cNvCxnSpPr>
            <p:nvPr/>
          </p:nvCxnSpPr>
          <p:spPr bwMode="auto">
            <a:xfrm flipV="1">
              <a:off x="2419" y="1595"/>
              <a:ext cx="3" cy="216"/>
            </a:xfrm>
            <a:prstGeom prst="straightConnector1">
              <a:avLst/>
            </a:prstGeom>
            <a:noFill/>
            <a:ln w="22225">
              <a:solidFill>
                <a:srgbClr val="FAD46A"/>
              </a:solidFill>
              <a:round/>
              <a:headEnd type="stealth" w="sm" len="med"/>
              <a:tailEnd type="stealth" w="sm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9"/>
            <p:cNvCxnSpPr>
              <a:cxnSpLocks noChangeShapeType="1"/>
              <a:stCxn id="11" idx="3"/>
              <a:endCxn id="24" idx="0"/>
            </p:cNvCxnSpPr>
            <p:nvPr/>
          </p:nvCxnSpPr>
          <p:spPr bwMode="auto">
            <a:xfrm flipH="1">
              <a:off x="944" y="1595"/>
              <a:ext cx="1" cy="216"/>
            </a:xfrm>
            <a:prstGeom prst="straightConnector1">
              <a:avLst/>
            </a:prstGeom>
            <a:noFill/>
            <a:ln w="22225">
              <a:solidFill>
                <a:srgbClr val="FAD46A"/>
              </a:solidFill>
              <a:round/>
              <a:headEnd type="stealth" w="sm" len="med"/>
              <a:tailEnd type="stealth" w="sm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919" y="1604"/>
              <a:ext cx="1" cy="193"/>
            </a:xfrm>
            <a:prstGeom prst="line">
              <a:avLst/>
            </a:prstGeom>
            <a:noFill/>
            <a:ln w="22225">
              <a:solidFill>
                <a:srgbClr val="FAD46A"/>
              </a:solidFill>
              <a:round/>
              <a:headEnd type="stealth" w="sm" len="med"/>
              <a:tailEnd type="stealth" w="sm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837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7862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Servicios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Entidades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lógicas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-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Contratos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definidos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por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una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o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más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interfaces </a:t>
            </a:r>
            <a:r>
              <a:rPr lang="en-US" sz="2100" dirty="0" err="1" smtClean="0">
                <a:latin typeface="Tahoma" charset="0"/>
                <a:ea typeface="ＭＳ Ｐゴシック" charset="0"/>
                <a:cs typeface="ＭＳ Ｐゴシック" charset="0"/>
              </a:rPr>
              <a:t>públicas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Service provider: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Entidad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de software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implementa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una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especificación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100" dirty="0" err="1" smtClean="0">
                <a:latin typeface="Tahoma" charset="0"/>
                <a:ea typeface="ＭＳ Ｐゴシック" charset="0"/>
                <a:cs typeface="ＭＳ Ｐゴシック" charset="0"/>
              </a:rPr>
              <a:t>servicio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Service consumer (o requestor):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Entidad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de software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llama a un service provider.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Tradicionalmente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se lo llama </a:t>
            </a:r>
            <a:r>
              <a:rPr lang="ja-JP" altLang="en-US" sz="21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100" dirty="0" err="1">
                <a:latin typeface="Tahoma" charset="0"/>
                <a:ea typeface="ＭＳ Ｐゴシック" charset="0"/>
                <a:cs typeface="ＭＳ Ｐゴシック" charset="0"/>
              </a:rPr>
              <a:t>cliente</a:t>
            </a:r>
            <a:r>
              <a:rPr lang="ja-JP" altLang="en-US" sz="21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100" dirty="0">
                <a:latin typeface="Tahoma" charset="0"/>
                <a:ea typeface="ＭＳ Ｐゴシック" charset="0"/>
                <a:cs typeface="ＭＳ Ｐゴシック" charset="0"/>
              </a:rPr>
              <a:t>. </a:t>
            </a:r>
            <a:r>
              <a:rPr lang="en-US" altLang="ja-JP" sz="2100" dirty="0" err="1">
                <a:latin typeface="Tahoma" charset="0"/>
                <a:ea typeface="ＭＳ Ｐゴシック" charset="0"/>
                <a:cs typeface="ＭＳ Ｐゴシック" charset="0"/>
              </a:rPr>
              <a:t>Puede</a:t>
            </a:r>
            <a:r>
              <a:rPr lang="en-US" altLang="ja-JP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100" dirty="0" err="1">
                <a:latin typeface="Tahoma" charset="0"/>
                <a:ea typeface="ＭＳ Ｐゴシック" charset="0"/>
                <a:cs typeface="ＭＳ Ｐゴシック" charset="0"/>
              </a:rPr>
              <a:t>ser</a:t>
            </a:r>
            <a:r>
              <a:rPr lang="en-US" altLang="ja-JP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100" dirty="0" err="1">
                <a:latin typeface="Tahoma" charset="0"/>
                <a:ea typeface="ＭＳ Ｐゴシック" charset="0"/>
                <a:cs typeface="ＭＳ Ｐゴシック" charset="0"/>
              </a:rPr>
              <a:t>una</a:t>
            </a:r>
            <a:r>
              <a:rPr lang="en-US" altLang="ja-JP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100" dirty="0" err="1">
                <a:latin typeface="Tahoma" charset="0"/>
                <a:ea typeface="ＭＳ Ｐゴシック" charset="0"/>
                <a:cs typeface="ＭＳ Ｐゴシック" charset="0"/>
              </a:rPr>
              <a:t>aplicación</a:t>
            </a:r>
            <a:r>
              <a:rPr lang="en-US" altLang="ja-JP" sz="2100" dirty="0">
                <a:latin typeface="Tahoma" charset="0"/>
                <a:ea typeface="ＭＳ Ｐゴシック" charset="0"/>
                <a:cs typeface="ＭＳ Ｐゴシック" charset="0"/>
              </a:rPr>
              <a:t> final u </a:t>
            </a:r>
            <a:r>
              <a:rPr lang="en-US" altLang="ja-JP" sz="2100" dirty="0" err="1">
                <a:latin typeface="Tahoma" charset="0"/>
                <a:ea typeface="ＭＳ Ｐゴシック" charset="0"/>
                <a:cs typeface="ＭＳ Ｐゴシック" charset="0"/>
              </a:rPr>
              <a:t>otro</a:t>
            </a:r>
            <a:r>
              <a:rPr lang="en-US" altLang="ja-JP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100" dirty="0" err="1" smtClean="0">
                <a:latin typeface="Tahoma" charset="0"/>
                <a:ea typeface="ＭＳ Ｐゴシック" charset="0"/>
                <a:cs typeface="ＭＳ Ｐゴシック" charset="0"/>
              </a:rPr>
              <a:t>servicio</a:t>
            </a:r>
            <a:endParaRPr lang="en-US" altLang="ja-JP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Service locator: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Tipo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específico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de service provider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actúa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registry y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permite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buscar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interfaces de service </a:t>
            </a:r>
            <a:b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providers y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sus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 smtClean="0">
                <a:latin typeface="Tahoma" charset="0"/>
                <a:ea typeface="ＭＳ Ｐゴシック" charset="0"/>
                <a:cs typeface="ＭＳ Ｐゴシック" charset="0"/>
              </a:rPr>
              <a:t>ubicaciones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Service broker: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Tipo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específico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de service</a:t>
            </a:r>
            <a:b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provider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puede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pasar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requisitos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de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servicios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a </a:t>
            </a:r>
            <a:r>
              <a:rPr lang="en-US" sz="2100" dirty="0" err="1">
                <a:latin typeface="Tahoma" charset="0"/>
                <a:ea typeface="ＭＳ Ｐゴシック" charset="0"/>
                <a:cs typeface="ＭＳ Ｐゴシック" charset="0"/>
              </a:rPr>
              <a:t>otros</a:t>
            </a:r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 service 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providers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0659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20" y="4357689"/>
            <a:ext cx="3253154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127000"/>
            <a:ext cx="5880100" cy="1143000"/>
          </a:xfrm>
        </p:spPr>
        <p:txBody>
          <a:bodyPr/>
          <a:lstStyle/>
          <a:p>
            <a:pPr algn="r"/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Características de SOA (IV)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6550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381000" y="1358329"/>
            <a:ext cx="8387862" cy="4788979"/>
          </a:xfrm>
          <a:prstGeom prst="rect">
            <a:avLst/>
          </a:prstGeom>
          <a:solidFill>
            <a:schemeClr val="bg1"/>
          </a:solidFill>
          <a:ln cap="rnd">
            <a:solidFill>
              <a:srgbClr val="DDDDD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⊳"/>
              <a:defRPr sz="16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sz="2100" dirty="0" smtClean="0">
                <a:latin typeface="Tahoma" charset="0"/>
                <a:ea typeface="ＭＳ Ｐゴシック" charset="0"/>
                <a:cs typeface="ＭＳ Ｐゴシック" charset="0"/>
              </a:rPr>
              <a:t>Implementaciones SOA</a:t>
            </a:r>
          </a:p>
          <a:p>
            <a:pPr>
              <a:lnSpc>
                <a:spcPct val="90000"/>
              </a:lnSpc>
            </a:pPr>
            <a:endParaRPr lang="es-ES_tradnl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s-ES_tradnl" sz="21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s-ES_tradnl" sz="2100" dirty="0" smtClean="0">
                <a:latin typeface="Tahoma" charset="0"/>
                <a:ea typeface="ＭＳ Ｐゴシック" charset="0"/>
                <a:cs typeface="ＭＳ Ｐゴシック" charset="0"/>
              </a:rPr>
              <a:t>WS no requiere despliegue</a:t>
            </a:r>
          </a:p>
          <a:p>
            <a:pPr>
              <a:lnSpc>
                <a:spcPct val="90000"/>
              </a:lnSpc>
            </a:pPr>
            <a:r>
              <a:rPr lang="es-ES_tradnl" sz="2100" dirty="0" smtClean="0">
                <a:latin typeface="Tahoma" charset="0"/>
                <a:ea typeface="ＭＳ Ｐゴシック" charset="0"/>
                <a:cs typeface="ＭＳ Ｐゴシック" charset="0"/>
              </a:rPr>
              <a:t>WS no requiere clientes específicos ni drivers</a:t>
            </a:r>
          </a:p>
          <a:p>
            <a:pPr>
              <a:lnSpc>
                <a:spcPct val="90000"/>
              </a:lnSpc>
            </a:pPr>
            <a:r>
              <a:rPr lang="es-ES_tradnl" sz="2100" dirty="0" smtClean="0">
                <a:latin typeface="Tahoma" charset="0"/>
                <a:ea typeface="ＭＳ Ｐゴシック" charset="0"/>
                <a:cs typeface="ＭＳ Ｐゴシック" charset="0"/>
              </a:rPr>
              <a:t>SOA se redefine como paso de mensajes, no RPC</a:t>
            </a:r>
          </a:p>
          <a:p>
            <a:pPr>
              <a:lnSpc>
                <a:spcPct val="90000"/>
              </a:lnSpc>
            </a:pPr>
            <a:r>
              <a:rPr lang="es-ES_tradnl" sz="2100" dirty="0" smtClean="0">
                <a:latin typeface="Tahoma" charset="0"/>
                <a:ea typeface="ＭＳ Ｐゴシック" charset="0"/>
                <a:cs typeface="ＭＳ Ｐゴシック" charset="0"/>
              </a:rPr>
              <a:t>Diferentes opciones de implementación de WS</a:t>
            </a:r>
          </a:p>
          <a:p>
            <a:pPr>
              <a:lnSpc>
                <a:spcPct val="90000"/>
              </a:lnSpc>
            </a:pPr>
            <a:endParaRPr lang="es-ES_tradnl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s-ES_tradnl" sz="21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127000"/>
            <a:ext cx="5880100" cy="1143000"/>
          </a:xfrm>
        </p:spPr>
        <p:txBody>
          <a:bodyPr/>
          <a:lstStyle/>
          <a:p>
            <a:pPr algn="r"/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Características de SOA (y V)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7547"/>
              </p:ext>
            </p:extLst>
          </p:nvPr>
        </p:nvGraphicFramePr>
        <p:xfrm>
          <a:off x="759069" y="1714199"/>
          <a:ext cx="7709389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Documento" r:id="rId4" imgW="5629656" imgH="2417064" progId="Word.Document.8">
                  <p:embed/>
                </p:oleObj>
              </mc:Choice>
              <mc:Fallback>
                <p:oleObj name="Documento" r:id="rId4" imgW="5629656" imgH="24170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069" y="1714199"/>
                        <a:ext cx="7709389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27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0973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28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/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Introducción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¿Qué es SOA?</a:t>
            </a:r>
          </a:p>
          <a:p>
            <a:r>
              <a:rPr lang="es-E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Características de SOA</a:t>
            </a:r>
          </a:p>
          <a:p>
            <a:r>
              <a:rPr lang="es-ES" b="1" dirty="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rPr>
              <a:t>Servicios Web y protocolos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Modelando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Casos prácticos: aplicación en el ámbito del </a:t>
            </a:r>
            <a:r>
              <a:rPr lang="es-ES" i="1" dirty="0">
                <a:latin typeface="Tahoma" charset="0"/>
                <a:ea typeface="ＭＳ Ｐゴシック" charset="0"/>
                <a:cs typeface="ＭＳ Ｐゴシック" charset="0"/>
              </a:rPr>
              <a:t>eLearning</a:t>
            </a:r>
          </a:p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Conclusiones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18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6746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Web services: </a:t>
            </a:r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Diferentes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definiciones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 en W3C Web Services Architecture Working Group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7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Un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servicio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web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es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un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sistema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software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diseñado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para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soportar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interacción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entre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nodos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 de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una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red.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Consta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de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una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interfaz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descrita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en un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lenguaje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procesable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por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las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máquinas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(WSDL).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Otros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sistemas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interacturán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con el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servicio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de la forma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descrita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en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su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descripción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utilizando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mensajes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SOAP,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típicamente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usando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HTTP y en XML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junto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con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otros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</a:rPr>
              <a:t>protocolos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web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[W3C,2004]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dirty="0">
                <a:latin typeface="Tahoma" charset="0"/>
                <a:ea typeface="ＭＳ Ｐゴシック" charset="0"/>
                <a:cs typeface="ＭＳ Ｐゴシック" charset="0"/>
              </a:rPr>
              <a:t>SOA es históricamente anterior (no por mucho)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Un web service </a:t>
            </a:r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 SOA </a:t>
            </a:r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si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Tahoma" charset="0"/>
                <a:ea typeface="ＭＳ Ｐゴシック" charset="0"/>
              </a:rPr>
              <a:t>Las interfaces se </a:t>
            </a:r>
            <a:r>
              <a:rPr lang="en-US" sz="1700" dirty="0" err="1">
                <a:latin typeface="Tahoma" charset="0"/>
                <a:ea typeface="ＭＳ Ｐゴシック" charset="0"/>
              </a:rPr>
              <a:t>basan</a:t>
            </a:r>
            <a:r>
              <a:rPr lang="en-US" sz="1700" dirty="0">
                <a:latin typeface="Tahoma" charset="0"/>
                <a:ea typeface="ＭＳ Ｐゴシック" charset="0"/>
              </a:rPr>
              <a:t> en </a:t>
            </a:r>
            <a:r>
              <a:rPr lang="en-US" sz="1700" dirty="0" err="1">
                <a:latin typeface="Tahoma" charset="0"/>
                <a:ea typeface="ＭＳ Ｐゴシック" charset="0"/>
              </a:rPr>
              <a:t>protocolos</a:t>
            </a:r>
            <a:r>
              <a:rPr lang="en-US" sz="1700" dirty="0">
                <a:latin typeface="Tahoma" charset="0"/>
                <a:ea typeface="ＭＳ Ｐゴシック" charset="0"/>
              </a:rPr>
              <a:t> de web (HTTP, SMTP, FTP)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Tahoma" charset="0"/>
                <a:ea typeface="ＭＳ Ｐゴシック" charset="0"/>
              </a:rPr>
              <a:t>A </a:t>
            </a:r>
            <a:r>
              <a:rPr lang="en-US" sz="1700" dirty="0" err="1">
                <a:latin typeface="Tahoma" charset="0"/>
                <a:ea typeface="ＭＳ Ｐゴシック" charset="0"/>
              </a:rPr>
              <a:t>excepción</a:t>
            </a:r>
            <a:r>
              <a:rPr lang="en-US" sz="1700" dirty="0">
                <a:latin typeface="Tahoma" charset="0"/>
                <a:ea typeface="ＭＳ Ｐゴシック" charset="0"/>
              </a:rPr>
              <a:t> de los </a:t>
            </a:r>
            <a:r>
              <a:rPr lang="en-US" sz="1700" i="1" dirty="0">
                <a:latin typeface="Tahoma" charset="0"/>
                <a:ea typeface="ＭＳ Ｐゴシック" charset="0"/>
              </a:rPr>
              <a:t>attachments</a:t>
            </a:r>
            <a:r>
              <a:rPr lang="en-US" sz="1700" dirty="0">
                <a:latin typeface="Tahoma" charset="0"/>
                <a:ea typeface="ＭＳ Ｐゴシック" charset="0"/>
              </a:rPr>
              <a:t>, los </a:t>
            </a:r>
            <a:r>
              <a:rPr lang="en-US" sz="1700" dirty="0" err="1">
                <a:latin typeface="Tahoma" charset="0"/>
                <a:ea typeface="ＭＳ Ｐゴシック" charset="0"/>
              </a:rPr>
              <a:t>mensajes</a:t>
            </a:r>
            <a:r>
              <a:rPr lang="en-US" sz="1700" dirty="0">
                <a:latin typeface="Tahoma" charset="0"/>
                <a:ea typeface="ＭＳ Ｐゴシック" charset="0"/>
              </a:rPr>
              <a:t> se </a:t>
            </a:r>
            <a:r>
              <a:rPr lang="en-US" sz="1700" dirty="0" err="1">
                <a:latin typeface="Tahoma" charset="0"/>
                <a:ea typeface="ＭＳ Ｐゴシック" charset="0"/>
              </a:rPr>
              <a:t>basan</a:t>
            </a:r>
            <a:r>
              <a:rPr lang="en-US" sz="1700" dirty="0">
                <a:latin typeface="Tahoma" charset="0"/>
                <a:ea typeface="ＭＳ Ｐゴシック" charset="0"/>
              </a:rPr>
              <a:t> en XML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Dos </a:t>
            </a:r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estilos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 de web service: SOAP y REST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Tahoma" charset="0"/>
                <a:ea typeface="ＭＳ Ｐゴシック" charset="0"/>
              </a:rPr>
              <a:t>REST </a:t>
            </a:r>
            <a:r>
              <a:rPr lang="en-US" sz="1700" dirty="0" err="1">
                <a:latin typeface="Tahoma" charset="0"/>
                <a:ea typeface="ＭＳ Ｐゴシック" charset="0"/>
              </a:rPr>
              <a:t>es</a:t>
            </a:r>
            <a:r>
              <a:rPr lang="en-US" sz="1700" dirty="0">
                <a:latin typeface="Tahoma" charset="0"/>
                <a:ea typeface="ＭＳ Ｐゴシック" charset="0"/>
              </a:rPr>
              <a:t> anti-RPC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Tahoma" charset="0"/>
                <a:ea typeface="ＭＳ Ｐゴシック" charset="0"/>
              </a:rPr>
              <a:t>SOAP </a:t>
            </a:r>
            <a:r>
              <a:rPr lang="en-US" sz="1700" dirty="0" err="1">
                <a:latin typeface="Tahoma" charset="0"/>
                <a:ea typeface="ＭＳ Ｐゴシック" charset="0"/>
              </a:rPr>
              <a:t>puede</a:t>
            </a:r>
            <a:r>
              <a:rPr lang="en-US" sz="1700" dirty="0">
                <a:latin typeface="Tahoma" charset="0"/>
                <a:ea typeface="ＭＳ Ｐゴシック" charset="0"/>
              </a:rPr>
              <a:t> </a:t>
            </a:r>
            <a:r>
              <a:rPr lang="en-US" sz="1700" dirty="0" err="1">
                <a:latin typeface="Tahoma" charset="0"/>
                <a:ea typeface="ＭＳ Ｐゴシック" charset="0"/>
              </a:rPr>
              <a:t>interpretarse</a:t>
            </a:r>
            <a:r>
              <a:rPr lang="en-US" sz="1700" dirty="0">
                <a:latin typeface="Tahoma" charset="0"/>
                <a:ea typeface="ＭＳ Ｐゴシック" charset="0"/>
              </a:rPr>
              <a:t> en </a:t>
            </a:r>
            <a:r>
              <a:rPr lang="en-US" sz="1700" dirty="0" err="1">
                <a:latin typeface="Tahoma" charset="0"/>
                <a:ea typeface="ＭＳ Ｐゴシック" charset="0"/>
              </a:rPr>
              <a:t>términos</a:t>
            </a:r>
            <a:r>
              <a:rPr lang="en-US" sz="1700" dirty="0">
                <a:latin typeface="Tahoma" charset="0"/>
                <a:ea typeface="ＭＳ Ｐゴシック" charset="0"/>
              </a:rPr>
              <a:t> de </a:t>
            </a:r>
            <a:r>
              <a:rPr lang="en-US" sz="1700" dirty="0" err="1">
                <a:latin typeface="Tahoma" charset="0"/>
                <a:ea typeface="ＭＳ Ｐゴシック" charset="0"/>
              </a:rPr>
              <a:t>mensajes</a:t>
            </a:r>
            <a:r>
              <a:rPr lang="en-US" sz="1700" dirty="0">
                <a:latin typeface="Tahoma" charset="0"/>
                <a:ea typeface="ＭＳ Ｐゴシック" charset="0"/>
              </a:rPr>
              <a:t> o de RPC (Don Box)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 smtClean="0">
                <a:ea typeface="ＭＳ Ｐゴシック" charset="0"/>
                <a:cs typeface="Arial"/>
              </a:rPr>
              <a:t>Servicios Web y Protocolos (I)</a:t>
            </a:r>
            <a:endParaRPr lang="es-ES" sz="3200" dirty="0">
              <a:ea typeface="ＭＳ Ｐゴシック" charset="0"/>
              <a:cs typeface="Arial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29</a:t>
            </a:fld>
            <a:endParaRPr lang="es-ES_tradnl" dirty="0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03609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/>
          <a:lstStyle/>
          <a:p>
            <a:r>
              <a:rPr lang="es-ES" b="1" dirty="0">
                <a:solidFill>
                  <a:srgbClr val="8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Introducción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¿Qué es SOA?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Características de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Servicios Web y protocolos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Modelando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Casos prácticos: aplicación en el ámbito del </a:t>
            </a:r>
            <a:r>
              <a:rPr lang="es-ES" i="1" dirty="0">
                <a:latin typeface="Tahoma" charset="0"/>
                <a:ea typeface="ＭＳ Ｐゴシック" charset="0"/>
                <a:cs typeface="ＭＳ Ｐゴシック" charset="0"/>
              </a:rPr>
              <a:t>eLearning</a:t>
            </a:r>
          </a:p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Conclusiones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606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000"/>
            <a:ext cx="6019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 smtClean="0"/>
              <a:t>Servicios Web y protocolos (II)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Involucra</a:t>
            </a:r>
          </a:p>
          <a:p>
            <a:pPr lvl="1"/>
            <a:r>
              <a:rPr lang="es-ES" dirty="0" smtClean="0"/>
              <a:t>Poder preguntar por descripciones</a:t>
            </a:r>
          </a:p>
          <a:p>
            <a:pPr marL="457200" lvl="1" indent="0">
              <a:buNone/>
            </a:pPr>
            <a:r>
              <a:rPr lang="es-ES" dirty="0" smtClean="0"/>
              <a:t>de WS que ofrece un sitio</a:t>
            </a:r>
          </a:p>
          <a:p>
            <a:pPr lvl="1"/>
            <a:r>
              <a:rPr lang="es-ES" dirty="0" smtClean="0"/>
              <a:t>Definir formatos y ordenamiento </a:t>
            </a:r>
          </a:p>
          <a:p>
            <a:pPr marL="457200" lvl="1" indent="0">
              <a:buNone/>
            </a:pPr>
            <a:r>
              <a:rPr lang="es-ES" dirty="0" smtClean="0"/>
              <a:t>de los mensajes</a:t>
            </a:r>
          </a:p>
          <a:p>
            <a:pPr lvl="1"/>
            <a:r>
              <a:rPr lang="es-ES" dirty="0" smtClean="0"/>
              <a:t>Formato para enviar y recibir datos</a:t>
            </a:r>
          </a:p>
          <a:p>
            <a:pPr marL="457200" lvl="1" indent="0">
              <a:buNone/>
            </a:pPr>
            <a:r>
              <a:rPr lang="es-ES" dirty="0" smtClean="0"/>
              <a:t> usando XML</a:t>
            </a:r>
          </a:p>
          <a:p>
            <a:pPr lvl="1"/>
            <a:r>
              <a:rPr lang="es-ES" dirty="0" smtClean="0"/>
              <a:t>Uso de protocolos de internet abiertos</a:t>
            </a: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30</a:t>
            </a:fld>
            <a:endParaRPr lang="es-ES_tradnl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762000" y="1652589"/>
            <a:ext cx="2590800" cy="1857375"/>
            <a:chOff x="1200" y="1344"/>
            <a:chExt cx="2880" cy="2064"/>
          </a:xfrm>
        </p:grpSpPr>
        <p:sp>
          <p:nvSpPr>
            <p:cNvPr id="11" name="Cloud"/>
            <p:cNvSpPr>
              <a:spLocks noChangeAspect="1" noEditPoints="1" noChangeArrowheads="1"/>
            </p:cNvSpPr>
            <p:nvPr/>
          </p:nvSpPr>
          <p:spPr bwMode="auto">
            <a:xfrm flipH="1">
              <a:off x="1200" y="1344"/>
              <a:ext cx="2880" cy="20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8 w 21600"/>
                <a:gd name="T13" fmla="*/ 3265 h 21600"/>
                <a:gd name="T14" fmla="*/ 17085 w 21600"/>
                <a:gd name="T15" fmla="*/ 173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1585" y="1566"/>
              <a:ext cx="1915" cy="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Arial Narrow" charset="0"/>
                  <a:cs typeface="Arial" charset="0"/>
                </a:rPr>
                <a:t>Protocol</a:t>
              </a:r>
              <a:r>
                <a:rPr lang="es-CO" sz="2800" b="1" dirty="0">
                  <a:solidFill>
                    <a:srgbClr val="000000"/>
                  </a:solidFill>
                  <a:latin typeface="Arial Narrow" charset="0"/>
                  <a:cs typeface="Arial" charset="0"/>
                </a:rPr>
                <a:t>o</a:t>
              </a:r>
              <a:r>
                <a:rPr lang="en-US" sz="2800" b="1" dirty="0">
                  <a:solidFill>
                    <a:srgbClr val="000000"/>
                  </a:solidFill>
                  <a:latin typeface="Arial Narrow" charset="0"/>
                  <a:cs typeface="Arial" charset="0"/>
                </a:rPr>
                <a:t>s </a:t>
              </a:r>
              <a:br>
                <a:rPr lang="en-US" sz="2800" b="1" dirty="0">
                  <a:solidFill>
                    <a:srgbClr val="000000"/>
                  </a:solidFill>
                  <a:latin typeface="Arial Narrow" charset="0"/>
                  <a:cs typeface="Arial" charset="0"/>
                </a:rPr>
              </a:br>
              <a:r>
                <a:rPr lang="en-US" sz="2800" b="1" dirty="0">
                  <a:solidFill>
                    <a:srgbClr val="000000"/>
                  </a:solidFill>
                  <a:latin typeface="Arial Narrow" charset="0"/>
                  <a:cs typeface="Arial" charset="0"/>
                </a:rPr>
                <a:t> Internet</a:t>
              </a:r>
              <a:br>
                <a:rPr lang="en-US" sz="2800" b="1" dirty="0">
                  <a:solidFill>
                    <a:srgbClr val="000000"/>
                  </a:solidFill>
                  <a:latin typeface="Arial Narrow" charset="0"/>
                  <a:cs typeface="Arial" charset="0"/>
                </a:rPr>
              </a:br>
              <a:r>
                <a:rPr lang="en-US" sz="2800" b="1" dirty="0">
                  <a:solidFill>
                    <a:srgbClr val="000000"/>
                  </a:solidFill>
                  <a:latin typeface="Arial Narrow" charset="0"/>
                  <a:cs typeface="Arial" charset="0"/>
                </a:rPr>
                <a:t> </a:t>
              </a:r>
              <a:r>
                <a:rPr lang="es-CO" sz="2800" b="1" dirty="0">
                  <a:solidFill>
                    <a:srgbClr val="000000"/>
                  </a:solidFill>
                  <a:latin typeface="Arial Narrow" charset="0"/>
                  <a:cs typeface="Arial" charset="0"/>
                </a:rPr>
                <a:t>Abiertos</a:t>
              </a:r>
              <a:endParaRPr lang="en-US" sz="2800" b="1" dirty="0">
                <a:solidFill>
                  <a:srgbClr val="000000"/>
                </a:solidFill>
                <a:latin typeface="Arial Narrow" charset="0"/>
                <a:cs typeface="Arial" charset="0"/>
              </a:endParaRPr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4419600" y="1627188"/>
            <a:ext cx="1899138" cy="938212"/>
            <a:chOff x="2784" y="672"/>
            <a:chExt cx="1196" cy="591"/>
          </a:xfrm>
        </p:grpSpPr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2784" y="672"/>
              <a:ext cx="1196" cy="591"/>
            </a:xfrm>
            <a:custGeom>
              <a:avLst/>
              <a:gdLst>
                <a:gd name="T0" fmla="*/ 0 w 1200"/>
                <a:gd name="T1" fmla="*/ 0 h 528"/>
                <a:gd name="T2" fmla="*/ 1172 w 1200"/>
                <a:gd name="T3" fmla="*/ 0 h 528"/>
                <a:gd name="T4" fmla="*/ 1172 w 1200"/>
                <a:gd name="T5" fmla="*/ 1163 h 528"/>
                <a:gd name="T6" fmla="*/ 0 w 1200"/>
                <a:gd name="T7" fmla="*/ 1163 h 528"/>
                <a:gd name="T8" fmla="*/ 0 w 1200"/>
                <a:gd name="T9" fmla="*/ 844 h 528"/>
                <a:gd name="T10" fmla="*/ 0 w 1200"/>
                <a:gd name="T11" fmla="*/ 316 h 528"/>
                <a:gd name="T12" fmla="*/ 0 w 1200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"/>
                <a:gd name="T22" fmla="*/ 0 h 528"/>
                <a:gd name="T23" fmla="*/ 1200 w 1200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" h="528">
                  <a:moveTo>
                    <a:pt x="0" y="0"/>
                  </a:moveTo>
                  <a:lnTo>
                    <a:pt x="1200" y="0"/>
                  </a:lnTo>
                  <a:lnTo>
                    <a:pt x="1200" y="528"/>
                  </a:lnTo>
                  <a:lnTo>
                    <a:pt x="0" y="528"/>
                  </a:lnTo>
                  <a:cubicBezTo>
                    <a:pt x="0" y="528"/>
                    <a:pt x="0" y="456"/>
                    <a:pt x="0" y="384"/>
                  </a:cubicBezTo>
                  <a:cubicBezTo>
                    <a:pt x="179" y="377"/>
                    <a:pt x="186" y="153"/>
                    <a:pt x="0" y="144"/>
                  </a:cubicBezTo>
                  <a:cubicBezTo>
                    <a:pt x="0" y="86"/>
                    <a:pt x="0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3C3C76"/>
                </a:gs>
                <a:gs pos="100000">
                  <a:srgbClr val="8181FF"/>
                </a:gs>
              </a:gsLst>
              <a:lin ang="5400000" scaled="1"/>
            </a:gradFill>
            <a:ln>
              <a:noFill/>
            </a:ln>
            <a:effectLst>
              <a:prstShdw prst="shdw17" dist="17961" dir="13500000">
                <a:srgbClr val="4D4D99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2838" y="696"/>
              <a:ext cx="1089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  <a:cs typeface="Arial" charset="0"/>
                </a:rPr>
                <a:t>Web Service</a:t>
              </a:r>
            </a:p>
          </p:txBody>
        </p:sp>
      </p:grp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3429000" y="2566989"/>
            <a:ext cx="579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CO" sz="2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Lógica de aplicación encapsulada como un componente en la Web para ser usada por otros programas</a:t>
            </a:r>
          </a:p>
        </p:txBody>
      </p:sp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7" y="1784351"/>
            <a:ext cx="1847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6208469" y="3805238"/>
            <a:ext cx="2595563" cy="409575"/>
          </a:xfrm>
          <a:prstGeom prst="rect">
            <a:avLst/>
          </a:prstGeom>
          <a:gradFill rotWithShape="0">
            <a:gsLst>
              <a:gs pos="0">
                <a:srgbClr val="8181FF">
                  <a:gamma/>
                  <a:shade val="46275"/>
                  <a:invGamma/>
                </a:srgbClr>
              </a:gs>
              <a:gs pos="100000">
                <a:srgbClr val="8181FF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prstShdw prst="shdw18" dist="17961" dir="13500000">
              <a:srgbClr val="8181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s-CO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charset="0"/>
                <a:cs typeface="Arial" charset="0"/>
              </a:rPr>
              <a:t>UDDI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cs typeface="Arial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208469" y="4411669"/>
            <a:ext cx="2595563" cy="409575"/>
          </a:xfrm>
          <a:prstGeom prst="rect">
            <a:avLst/>
          </a:prstGeom>
          <a:gradFill rotWithShape="0">
            <a:gsLst>
              <a:gs pos="0">
                <a:srgbClr val="8181FF">
                  <a:gamma/>
                  <a:shade val="46275"/>
                  <a:invGamma/>
                </a:srgbClr>
              </a:gs>
              <a:gs pos="100000">
                <a:srgbClr val="8181FF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prstShdw prst="shdw18" dist="17961" dir="13500000">
              <a:srgbClr val="8181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charset="0"/>
                <a:cs typeface="Arial" charset="0"/>
              </a:rPr>
              <a:t>WSDL contract language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cs typeface="Arial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6208469" y="5019147"/>
            <a:ext cx="2595563" cy="409575"/>
          </a:xfrm>
          <a:prstGeom prst="rect">
            <a:avLst/>
          </a:prstGeom>
          <a:gradFill rotWithShape="0">
            <a:gsLst>
              <a:gs pos="0">
                <a:srgbClr val="8181FF">
                  <a:gamma/>
                  <a:shade val="46275"/>
                  <a:invGamma/>
                </a:srgbClr>
              </a:gs>
              <a:gs pos="100000">
                <a:srgbClr val="8181FF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prstShdw prst="shdw18" dist="17961" dir="13500000">
              <a:srgbClr val="8181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charset="0"/>
                <a:cs typeface="Arial" charset="0"/>
              </a:rPr>
              <a:t>SOAP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cs typeface="Arial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6179069" y="5642850"/>
            <a:ext cx="2645477" cy="500992"/>
          </a:xfrm>
          <a:prstGeom prst="rect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>
            <a:solidFill>
              <a:srgbClr val="A1E3D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charset="0"/>
                <a:cs typeface="Arial" charset="0"/>
              </a:rPr>
              <a:t>XML, 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charset="0"/>
                <a:cs typeface="Arial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charset="0"/>
                <a:cs typeface="Arial" charset="0"/>
              </a:rPr>
              <a:t>HTTP, HTTPS</a:t>
            </a:r>
          </a:p>
        </p:txBody>
      </p:sp>
    </p:spTree>
    <p:extLst>
      <p:ext uri="{BB962C8B-B14F-4D97-AF65-F5344CB8AC3E}">
        <p14:creationId xmlns:p14="http://schemas.microsoft.com/office/powerpoint/2010/main" val="59621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7772400" cy="4388373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CBDI: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SOA es más amplio. Los web services son sólo una interface programática en conformidad con los protocolos WS-*</a:t>
            </a:r>
          </a:p>
          <a:p>
            <a:pPr lvl="1"/>
            <a:r>
              <a:rPr lang="es-AR">
                <a:latin typeface="Tahoma" charset="0"/>
                <a:ea typeface="ＭＳ Ｐゴシック" charset="0"/>
              </a:rPr>
              <a:t>Puede haber SOA sin WS (ej. REST)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Los web services proporcionan independencia de plataforma, bajo acoplamiento, auto-descripción y descubrimiento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Los web services no son parte obligatoria de SOA, pero son una implementación adecuada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 smtClean="0">
                <a:ea typeface="ＭＳ Ｐゴシック" charset="0"/>
                <a:cs typeface="Arial"/>
              </a:rPr>
              <a:t>Servicios Web y Protocolos (II)</a:t>
            </a:r>
            <a:endParaRPr lang="es-ES" sz="3200" dirty="0">
              <a:ea typeface="ＭＳ Ｐゴシック" charset="0"/>
              <a:cs typeface="Arial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31</a:t>
            </a:fld>
            <a:endParaRPr lang="es-ES_tradnl" dirty="0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00492788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Simple </a:t>
            </a:r>
            <a:r>
              <a:rPr lang="es-ES" dirty="0" err="1">
                <a:latin typeface="Tahoma" charset="0"/>
                <a:ea typeface="ＭＳ Ｐゴシック" charset="0"/>
                <a:cs typeface="ＭＳ Ｐゴシック" charset="0"/>
              </a:rPr>
              <a:t>Object</a:t>
            </a: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 Access </a:t>
            </a:r>
            <a:r>
              <a:rPr lang="es-ES" dirty="0" err="1">
                <a:latin typeface="Tahoma" charset="0"/>
                <a:ea typeface="ＭＳ Ｐゴシック" charset="0"/>
                <a:cs typeface="ＭＳ Ｐゴシック" charset="0"/>
              </a:rPr>
              <a:t>Protocol</a:t>
            </a: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 es el estándar de-facto para interconexión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Permite el intercambio de información estructurada y con tipos entre entidades (</a:t>
            </a:r>
            <a:r>
              <a:rPr lang="es-ES" dirty="0" err="1">
                <a:latin typeface="Tahoma" charset="0"/>
                <a:ea typeface="ＭＳ Ｐゴシック" charset="0"/>
                <a:cs typeface="ＭＳ Ｐゴシック" charset="0"/>
              </a:rPr>
              <a:t>peers</a:t>
            </a: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) descentralizados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Codificación y empaquetamiento basado en XML para intercambiar datos, mensajes, </a:t>
            </a:r>
            <a:r>
              <a:rPr lang="es-ES" dirty="0" err="1">
                <a:latin typeface="Tahoma" charset="0"/>
                <a:ea typeface="ＭＳ Ｐゴシック" charset="0"/>
                <a:cs typeface="ＭＳ Ｐゴシック" charset="0"/>
              </a:rPr>
              <a:t>RPCs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SOAP proporciona </a:t>
            </a:r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principalmente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latin typeface="Tahoma" charset="0"/>
                <a:ea typeface="ＭＳ Ｐゴシック" charset="0"/>
              </a:rPr>
              <a:t>La construcción “</a:t>
            </a:r>
            <a:r>
              <a:rPr lang="es-ES" sz="2400" dirty="0" err="1">
                <a:latin typeface="Tahoma" charset="0"/>
                <a:ea typeface="ＭＳ Ｐゴシック" charset="0"/>
              </a:rPr>
              <a:t>envelope</a:t>
            </a:r>
            <a:r>
              <a:rPr lang="es-ES" sz="2400" dirty="0">
                <a:latin typeface="Tahoma" charset="0"/>
                <a:ea typeface="ＭＳ Ｐゴシック" charset="0"/>
              </a:rPr>
              <a:t>”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latin typeface="Tahoma" charset="0"/>
                <a:ea typeface="ＭＳ Ｐゴシック" charset="0"/>
              </a:rPr>
              <a:t>Un conjunto de reglas de codificación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latin typeface="Tahoma" charset="0"/>
                <a:ea typeface="ＭＳ Ｐゴシック" charset="0"/>
              </a:rPr>
              <a:t>La representación de </a:t>
            </a:r>
            <a:r>
              <a:rPr lang="es-ES" sz="2400" dirty="0" err="1">
                <a:latin typeface="Tahoma" charset="0"/>
                <a:ea typeface="ＭＳ Ｐゴシック" charset="0"/>
              </a:rPr>
              <a:t>RPCs</a:t>
            </a:r>
            <a:r>
              <a:rPr lang="es-ES" sz="2400" dirty="0">
                <a:latin typeface="Tahoma" charset="0"/>
                <a:ea typeface="ＭＳ Ｐゴシック" charset="0"/>
              </a:rPr>
              <a:t> (convenciones)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 smtClean="0">
                <a:ea typeface="ＭＳ Ｐゴシック" charset="0"/>
                <a:cs typeface="Arial"/>
              </a:rPr>
              <a:t>Servicios Web y Protocolos (III)</a:t>
            </a:r>
            <a:endParaRPr lang="es-ES" sz="3200" dirty="0">
              <a:ea typeface="ＭＳ Ｐゴシック" charset="0"/>
              <a:cs typeface="Arial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32</a:t>
            </a:fld>
            <a:endParaRPr lang="es-ES_tradnl" dirty="0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561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1" y="1901826"/>
            <a:ext cx="468190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06" y="3821113"/>
            <a:ext cx="4966188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5309089" y="2779478"/>
            <a:ext cx="3377711" cy="719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kumimoji="1" lang="es-CO" sz="3600" dirty="0"/>
              <a:t>Respuesta</a:t>
            </a:r>
            <a:endParaRPr kumimoji="1" lang="es-ES" sz="3600" dirty="0"/>
          </a:p>
        </p:txBody>
      </p:sp>
      <p:sp>
        <p:nvSpPr>
          <p:cNvPr id="87045" name="Rectangle 8"/>
          <p:cNvSpPr>
            <a:spLocks noChangeArrowheads="1"/>
          </p:cNvSpPr>
          <p:nvPr/>
        </p:nvSpPr>
        <p:spPr bwMode="auto">
          <a:xfrm>
            <a:off x="285751" y="4714875"/>
            <a:ext cx="2664069" cy="719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1" lang="es-CO" sz="3600"/>
              <a:t>Petición</a:t>
            </a:r>
            <a:endParaRPr kumimoji="1" lang="es-ES" sz="360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 smtClean="0">
                <a:ea typeface="ＭＳ Ｐゴシック" charset="0"/>
                <a:cs typeface="Arial"/>
              </a:rPr>
              <a:t>Servicios Web y Protocolos (IV)</a:t>
            </a:r>
            <a:endParaRPr lang="es-ES" sz="3200" dirty="0">
              <a:ea typeface="ＭＳ Ｐゴシック" charset="0"/>
              <a:cs typeface="Arial"/>
            </a:endParaRPr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33</a:t>
            </a:fld>
            <a:endParaRPr lang="es-ES_tradnl" dirty="0"/>
          </a:p>
        </p:txBody>
      </p:sp>
      <p:sp>
        <p:nvSpPr>
          <p:cNvPr id="10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695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09389" cy="228123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es-ES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s-ES" sz="1900" dirty="0">
                <a:latin typeface="Tahoma" charset="0"/>
                <a:ea typeface="ＭＳ Ｐゴシック" charset="0"/>
                <a:cs typeface="ＭＳ Ｐゴシック" charset="0"/>
              </a:rPr>
              <a:t>“REST es un intento de mostrar cómo debe comportarse una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1900" dirty="0">
                <a:latin typeface="Tahoma" charset="0"/>
                <a:ea typeface="ＭＳ Ｐゴシック" charset="0"/>
                <a:cs typeface="ＭＳ Ｐゴシック" charset="0"/>
              </a:rPr>
              <a:t>aplicación Web bien diseñada: una red de páginas Web (una máquina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1900" dirty="0">
                <a:latin typeface="Tahoma" charset="0"/>
                <a:ea typeface="ＭＳ Ｐゴシック" charset="0"/>
                <a:cs typeface="ＭＳ Ｐゴシック" charset="0"/>
              </a:rPr>
              <a:t>de estados virtual) donde el usuario progresará seleccionando enlaces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1900" dirty="0">
                <a:latin typeface="Tahoma" charset="0"/>
                <a:ea typeface="ＭＳ Ｐゴシック" charset="0"/>
                <a:cs typeface="ＭＳ Ｐゴシック" charset="0"/>
              </a:rPr>
              <a:t>(transiciones de estado) que devuelven la página siguiente (el siguiente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1900" dirty="0">
                <a:latin typeface="Tahoma" charset="0"/>
                <a:ea typeface="ＭＳ Ｐゴシック" charset="0"/>
                <a:cs typeface="ＭＳ Ｐゴシック" charset="0"/>
              </a:rPr>
              <a:t>estado de la máquina) que el usuario manejará a su gusto”</a:t>
            </a:r>
            <a:r>
              <a:rPr lang="es-ES" altLang="ja-JP" sz="1900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1900" dirty="0">
                <a:latin typeface="Tahoma" charset="0"/>
                <a:ea typeface="ＭＳ Ｐゴシック" charset="0"/>
                <a:cs typeface="ＭＳ Ｐゴシック" charset="0"/>
              </a:rPr>
              <a:t>[Fielding,2000]</a:t>
            </a:r>
            <a:endParaRPr lang="en-US" sz="19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1379" name="Picture 4" descr="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1"/>
            <a:ext cx="5539224" cy="260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 smtClean="0">
                <a:ea typeface="ＭＳ Ｐゴシック" charset="0"/>
                <a:cs typeface="Arial"/>
              </a:rPr>
              <a:t>Servicios Web y Protocolos (V)</a:t>
            </a:r>
            <a:endParaRPr lang="es-ES" sz="3200" dirty="0">
              <a:ea typeface="ＭＳ Ｐゴシック" charset="0"/>
              <a:cs typeface="Arial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34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793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REST - REpresentational State Transfer</a:t>
            </a:r>
          </a:p>
          <a:p>
            <a:r>
              <a:rPr lang="es-ES">
                <a:latin typeface="Tahoma" charset="0"/>
                <a:ea typeface="ＭＳ Ｐゴシック" charset="0"/>
                <a:cs typeface="ＭＳ Ｐゴシック" charset="0"/>
              </a:rPr>
              <a:t>Describe un estilo de arquitectura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SOA sin Web Services, ni SOAP ni RPC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Arquitectura con modelo de datos (recursos, URIs y representaciones XML)</a:t>
            </a:r>
          </a:p>
          <a:p>
            <a:r>
              <a:rPr lang="es-AR">
                <a:latin typeface="Tahoma" charset="0"/>
                <a:ea typeface="ＭＳ Ｐゴシック" charset="0"/>
                <a:cs typeface="ＭＳ Ｐゴシック" charset="0"/>
              </a:rPr>
              <a:t>Composición de diversos estilos: repositorio replicado, </a:t>
            </a:r>
            <a:r>
              <a:rPr lang="es-AR" i="1">
                <a:latin typeface="Tahoma" charset="0"/>
                <a:ea typeface="ＭＳ Ｐゴシック" charset="0"/>
                <a:cs typeface="ＭＳ Ｐゴシック" charset="0"/>
              </a:rPr>
              <a:t>cache</a:t>
            </a:r>
            <a:r>
              <a:rPr lang="es-AR">
                <a:latin typeface="Tahoma" charset="0"/>
                <a:ea typeface="ＭＳ Ｐゴシック" charset="0"/>
                <a:cs typeface="ＭＳ Ｐゴシック" charset="0"/>
              </a:rPr>
              <a:t>, cliente-servidor, sistema en capas, sistema sin estado, máquina virtual, código bajo demanda e interfaz uniforme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dirty="0" smtClean="0">
                <a:ea typeface="ＭＳ Ｐゴシック" charset="0"/>
                <a:cs typeface="Arial"/>
              </a:rPr>
              <a:t>Servicios Web y Protocolos (VI)</a:t>
            </a:r>
            <a:endParaRPr lang="es-ES" dirty="0">
              <a:ea typeface="ＭＳ Ｐゴシック" charset="0"/>
              <a:cs typeface="Arial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35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896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1138"/>
            <a:ext cx="7709389" cy="45651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Una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aplicación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REST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transfiere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representaciones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entre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componentes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usando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conectores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Componentes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incluyen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agentes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usuario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(Mozilla,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cURL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 y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servidores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origen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(Apache, IIS)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Los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componentes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de REST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obedecen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estas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restricciones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s-ES" dirty="0">
                <a:latin typeface="Tahoma" charset="0"/>
                <a:ea typeface="ＭＳ Ｐゴシック" charset="0"/>
              </a:rPr>
              <a:t>Estado y funcionalidad como recursos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Las </a:t>
            </a:r>
            <a:r>
              <a:rPr lang="en-US" dirty="0" err="1">
                <a:latin typeface="Tahoma" charset="0"/>
                <a:ea typeface="ＭＳ Ｐゴシック" charset="0"/>
              </a:rPr>
              <a:t>interaciones</a:t>
            </a:r>
            <a:r>
              <a:rPr lang="en-US" dirty="0">
                <a:latin typeface="Tahoma" charset="0"/>
                <a:ea typeface="ＭＳ Ｐゴシック" charset="0"/>
              </a:rPr>
              <a:t> son </a:t>
            </a:r>
            <a:r>
              <a:rPr lang="en-US" i="1" dirty="0">
                <a:latin typeface="Tahoma" charset="0"/>
                <a:ea typeface="ＭＳ Ｐゴシック" charset="0"/>
              </a:rPr>
              <a:t>stateless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Los </a:t>
            </a:r>
            <a:r>
              <a:rPr lang="en-US" dirty="0" err="1">
                <a:latin typeface="Tahoma" charset="0"/>
                <a:ea typeface="ＭＳ Ｐゴシック" charset="0"/>
              </a:rPr>
              <a:t>recursos</a:t>
            </a:r>
            <a:r>
              <a:rPr lang="en-US" dirty="0">
                <a:latin typeface="Tahoma" charset="0"/>
                <a:ea typeface="ＭＳ Ｐゴシック" charset="0"/>
              </a:rPr>
              <a:t> se </a:t>
            </a:r>
            <a:r>
              <a:rPr lang="en-US" dirty="0" err="1">
                <a:latin typeface="Tahoma" charset="0"/>
                <a:ea typeface="ＭＳ Ｐゴシック" charset="0"/>
              </a:rPr>
              <a:t>identifican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</a:rPr>
              <a:t>mediante</a:t>
            </a:r>
            <a:r>
              <a:rPr lang="en-US" dirty="0">
                <a:latin typeface="Tahoma" charset="0"/>
                <a:ea typeface="ＭＳ Ｐゴシック" charset="0"/>
              </a:rPr>
              <a:t> URIs (</a:t>
            </a:r>
            <a:r>
              <a:rPr lang="en-US" i="1" dirty="0">
                <a:latin typeface="Tahoma" charset="0"/>
                <a:ea typeface="ＭＳ Ｐゴシック" charset="0"/>
              </a:rPr>
              <a:t>Uniform Resource Identifiers)</a:t>
            </a:r>
            <a:endParaRPr lang="en-US" b="1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No hay </a:t>
            </a:r>
            <a:r>
              <a:rPr lang="en-US" dirty="0" err="1">
                <a:latin typeface="Tahoma" charset="0"/>
                <a:ea typeface="ＭＳ Ｐゴシック" charset="0"/>
              </a:rPr>
              <a:t>servicios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u="sng" dirty="0" err="1">
                <a:latin typeface="Tahoma" charset="0"/>
                <a:ea typeface="ＭＳ Ｐゴシック" charset="0"/>
              </a:rPr>
              <a:t>ni</a:t>
            </a:r>
            <a:r>
              <a:rPr lang="en-US" u="sng" dirty="0">
                <a:latin typeface="Tahoma" charset="0"/>
                <a:ea typeface="ＭＳ Ｐゴシック" charset="0"/>
              </a:rPr>
              <a:t> </a:t>
            </a:r>
            <a:r>
              <a:rPr lang="en-US" u="sng" dirty="0" err="1">
                <a:latin typeface="Tahoma" charset="0"/>
                <a:ea typeface="ＭＳ Ｐゴシック" charset="0"/>
              </a:rPr>
              <a:t>objetos</a:t>
            </a:r>
            <a:r>
              <a:rPr lang="en-US" dirty="0">
                <a:latin typeface="Tahoma" charset="0"/>
                <a:ea typeface="ＭＳ Ｐゴシック" charset="0"/>
              </a:rPr>
              <a:t>, </a:t>
            </a:r>
            <a:r>
              <a:rPr lang="en-US" dirty="0" err="1">
                <a:latin typeface="Tahoma" charset="0"/>
                <a:ea typeface="ＭＳ Ｐゴシック" charset="0"/>
              </a:rPr>
              <a:t>sólo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</a:rPr>
              <a:t>recursos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s-ES" dirty="0">
                <a:latin typeface="Tahoma" charset="0"/>
                <a:ea typeface="ＭＳ Ｐゴシック" charset="0"/>
              </a:rPr>
              <a:t>Manipulación de recursos a través de representaciones</a:t>
            </a:r>
          </a:p>
          <a:p>
            <a:pPr lvl="1"/>
            <a:r>
              <a:rPr lang="es-ES" dirty="0">
                <a:latin typeface="Tahoma" charset="0"/>
                <a:ea typeface="ＭＳ Ｐゴシック" charset="0"/>
              </a:rPr>
              <a:t>Conjunto de operaciones limitados GET,POST,PUT y DELETE</a:t>
            </a:r>
          </a:p>
          <a:p>
            <a:pPr lvl="1"/>
            <a:r>
              <a:rPr lang="es-ES" dirty="0">
                <a:latin typeface="Tahoma" charset="0"/>
                <a:ea typeface="ＭＳ Ｐゴシック" charset="0"/>
              </a:rPr>
              <a:t>Conjunto limitado de tipos identificado mediante tipos MIME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 smtClean="0">
                <a:ea typeface="ＭＳ Ｐゴシック" charset="0"/>
                <a:cs typeface="Arial"/>
              </a:rPr>
              <a:t>Servicios Web y Protocolos (VII)</a:t>
            </a:r>
            <a:endParaRPr lang="es-ES" sz="3200" dirty="0">
              <a:ea typeface="ＭＳ Ｐゴシック" charset="0"/>
              <a:cs typeface="Arial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36</a:t>
            </a:fld>
            <a:endParaRPr lang="es-ES_tradnl" dirty="0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67623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Uso de un protocolo cliente/servidor. Cada mensaje HTTP contendrá la información necesaria para la petición</a:t>
            </a:r>
          </a:p>
          <a:p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Uso de </a:t>
            </a:r>
            <a:r>
              <a:rPr lang="es-ES" dirty="0" err="1">
                <a:latin typeface="Tahoma" charset="0"/>
                <a:ea typeface="ＭＳ Ｐゴシック" charset="0"/>
                <a:cs typeface="ＭＳ Ｐゴシック" charset="0"/>
              </a:rPr>
              <a:t>hipermedios</a:t>
            </a: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 para representar el estado de una aplicación. Esto permite al servidor saber el estado de sus recursos sin necesidad de almacenar el estado de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 los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clientes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concretos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5469" y="2552700"/>
            <a:ext cx="4273062" cy="1752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 smtClean="0">
                <a:ea typeface="ＭＳ Ｐゴシック" charset="0"/>
                <a:cs typeface="Arial"/>
              </a:rPr>
              <a:t>Servicios Web y Protocolos (VIII)</a:t>
            </a:r>
            <a:endParaRPr lang="es-ES" sz="3200" dirty="0">
              <a:ea typeface="ＭＳ Ｐゴシック" charset="0"/>
              <a:cs typeface="Arial"/>
            </a:endParaRPr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37</a:t>
            </a:fld>
            <a:endParaRPr lang="es-ES_tradnl" dirty="0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8653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ahoma" charset="0"/>
                <a:ea typeface="ＭＳ Ｐゴシック" charset="0"/>
                <a:cs typeface="ＭＳ Ｐゴシック" charset="0"/>
              </a:rPr>
              <a:t>Protocolos utilizados</a:t>
            </a:r>
          </a:p>
          <a:p>
            <a:pPr lvl="1"/>
            <a:r>
              <a:rPr lang="pt-BR" dirty="0">
                <a:latin typeface="Tahoma" charset="0"/>
                <a:ea typeface="ＭＳ Ｐゴシック" charset="0"/>
              </a:rPr>
              <a:t>HTTP [RFC 1945]: </a:t>
            </a:r>
            <a:r>
              <a:rPr lang="pt-BR" dirty="0" err="1">
                <a:latin typeface="Tahoma" charset="0"/>
                <a:ea typeface="ＭＳ Ｐゴシック" charset="0"/>
              </a:rPr>
              <a:t>HyperText</a:t>
            </a:r>
            <a:r>
              <a:rPr lang="pt-BR" dirty="0">
                <a:latin typeface="Tahoma" charset="0"/>
                <a:ea typeface="ＭＳ Ｐゴシック" charset="0"/>
              </a:rPr>
              <a:t> </a:t>
            </a:r>
            <a:r>
              <a:rPr lang="pt-BR" dirty="0" err="1">
                <a:latin typeface="Tahoma" charset="0"/>
                <a:ea typeface="ＭＳ Ｐゴシック" charset="0"/>
              </a:rPr>
              <a:t>Transfer</a:t>
            </a:r>
            <a:r>
              <a:rPr lang="pt-BR" dirty="0">
                <a:latin typeface="Tahoma" charset="0"/>
                <a:ea typeface="ＭＳ Ｐゴシック" charset="0"/>
              </a:rPr>
              <a:t> </a:t>
            </a:r>
            <a:r>
              <a:rPr lang="pt-BR" dirty="0" err="1" smtClean="0">
                <a:latin typeface="Tahoma" charset="0"/>
                <a:ea typeface="ＭＳ Ｐゴシック" charset="0"/>
              </a:rPr>
              <a:t>Protocol</a:t>
            </a:r>
            <a:endParaRPr lang="pt-BR" dirty="0">
              <a:latin typeface="Tahoma" charset="0"/>
              <a:ea typeface="ＭＳ Ｐゴシック" charset="0"/>
            </a:endParaRPr>
          </a:p>
          <a:p>
            <a:pPr lvl="1"/>
            <a:r>
              <a:rPr lang="es-ES" dirty="0">
                <a:latin typeface="Tahoma" charset="0"/>
                <a:ea typeface="ＭＳ Ｐゴシック" charset="0"/>
              </a:rPr>
              <a:t>URL [RFC 1738] (</a:t>
            </a:r>
            <a:r>
              <a:rPr lang="es-ES" i="1" dirty="0" err="1">
                <a:latin typeface="Tahoma" charset="0"/>
                <a:ea typeface="ＭＳ Ｐゴシック" charset="0"/>
              </a:rPr>
              <a:t>Uniform</a:t>
            </a:r>
            <a:r>
              <a:rPr lang="es-ES" i="1" dirty="0">
                <a:latin typeface="Tahoma" charset="0"/>
                <a:ea typeface="ＭＳ Ｐゴシック" charset="0"/>
              </a:rPr>
              <a:t> </a:t>
            </a:r>
            <a:r>
              <a:rPr lang="es-ES" i="1" dirty="0" err="1">
                <a:latin typeface="Tahoma" charset="0"/>
                <a:ea typeface="ＭＳ Ｐゴシック" charset="0"/>
              </a:rPr>
              <a:t>Resource</a:t>
            </a:r>
            <a:r>
              <a:rPr lang="es-ES" i="1" dirty="0">
                <a:latin typeface="Tahoma" charset="0"/>
                <a:ea typeface="ＭＳ Ｐゴシック" charset="0"/>
              </a:rPr>
              <a:t> </a:t>
            </a:r>
            <a:r>
              <a:rPr lang="es-ES" i="1" dirty="0" err="1">
                <a:latin typeface="Tahoma" charset="0"/>
                <a:ea typeface="ＭＳ Ｐゴシック" charset="0"/>
              </a:rPr>
              <a:t>Locator</a:t>
            </a:r>
            <a:r>
              <a:rPr lang="es-ES" i="1" dirty="0">
                <a:latin typeface="Tahoma" charset="0"/>
                <a:ea typeface="ＭＳ Ｐゴシック" charset="0"/>
              </a:rPr>
              <a:t>) como el </a:t>
            </a:r>
            <a:r>
              <a:rPr lang="es-ES" i="1" dirty="0" smtClean="0">
                <a:latin typeface="Tahoma" charset="0"/>
                <a:ea typeface="ＭＳ Ｐゴシック" charset="0"/>
              </a:rPr>
              <a:t>mecanismo </a:t>
            </a:r>
            <a:r>
              <a:rPr lang="en-US" dirty="0" smtClean="0">
                <a:latin typeface="Tahoma" charset="0"/>
                <a:ea typeface="ＭＳ Ｐゴシック" charset="0"/>
              </a:rPr>
              <a:t>de </a:t>
            </a:r>
            <a:r>
              <a:rPr lang="en-US" dirty="0" err="1">
                <a:latin typeface="Tahoma" charset="0"/>
                <a:ea typeface="ＭＳ Ｐゴシック" charset="0"/>
              </a:rPr>
              <a:t>identificación</a:t>
            </a:r>
            <a:r>
              <a:rPr lang="en-US" dirty="0">
                <a:latin typeface="Tahoma" charset="0"/>
                <a:ea typeface="ＭＳ Ｐゴシック" charset="0"/>
              </a:rPr>
              <a:t> de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recursos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XML / HTML / PNG / etc.. </a:t>
            </a:r>
            <a:r>
              <a:rPr lang="en-US" dirty="0" err="1">
                <a:latin typeface="Tahoma" charset="0"/>
                <a:ea typeface="ＭＳ Ｐゴシック" charset="0"/>
              </a:rPr>
              <a:t>como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</a:rPr>
              <a:t>distintos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</a:rPr>
              <a:t>formatos</a:t>
            </a:r>
            <a:r>
              <a:rPr lang="en-US" dirty="0">
                <a:latin typeface="Tahoma" charset="0"/>
                <a:ea typeface="ＭＳ Ｐゴシック" charset="0"/>
              </a:rPr>
              <a:t> de </a:t>
            </a:r>
            <a:r>
              <a:rPr lang="en-US" dirty="0" err="1">
                <a:latin typeface="Tahoma" charset="0"/>
                <a:ea typeface="ＭＳ Ｐゴシック" charset="0"/>
              </a:rPr>
              <a:t>representación</a:t>
            </a:r>
            <a:r>
              <a:rPr lang="en-US" dirty="0">
                <a:latin typeface="Tahoma" charset="0"/>
                <a:ea typeface="ＭＳ Ｐゴシック" charset="0"/>
              </a:rPr>
              <a:t> de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recursos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Tahoma" charset="0"/>
                <a:ea typeface="ＭＳ Ｐゴシック" charset="0"/>
              </a:rPr>
              <a:t>Tipos</a:t>
            </a:r>
            <a:r>
              <a:rPr lang="en-US" dirty="0">
                <a:latin typeface="Tahoma" charset="0"/>
                <a:ea typeface="ＭＳ Ｐゴシック" charset="0"/>
              </a:rPr>
              <a:t> MIME, </a:t>
            </a:r>
            <a:r>
              <a:rPr lang="en-US" dirty="0" err="1">
                <a:latin typeface="Tahoma" charset="0"/>
                <a:ea typeface="ＭＳ Ｐゴシック" charset="0"/>
              </a:rPr>
              <a:t>como</a:t>
            </a:r>
            <a:r>
              <a:rPr lang="en-US" dirty="0">
                <a:latin typeface="Tahoma" charset="0"/>
                <a:ea typeface="ＭＳ Ｐゴシック" charset="0"/>
              </a:rPr>
              <a:t> text/xml, text/html, image/</a:t>
            </a:r>
            <a:r>
              <a:rPr lang="en-US" dirty="0" err="1">
                <a:latin typeface="Tahoma" charset="0"/>
                <a:ea typeface="ＭＳ Ｐゴシック" charset="0"/>
              </a:rPr>
              <a:t>png</a:t>
            </a:r>
            <a:r>
              <a:rPr lang="en-US" dirty="0">
                <a:latin typeface="Tahoma" charset="0"/>
                <a:ea typeface="ＭＳ Ｐゴシック" charset="0"/>
              </a:rPr>
              <a:t>, etc</a:t>
            </a:r>
            <a:r>
              <a:rPr lang="en-US" dirty="0" smtClean="0">
                <a:latin typeface="Tahoma" charset="0"/>
                <a:ea typeface="ＭＳ Ｐゴシック" charset="0"/>
              </a:rPr>
              <a:t>.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 smtClean="0">
                <a:ea typeface="ＭＳ Ｐゴシック" charset="0"/>
                <a:cs typeface="Arial"/>
              </a:rPr>
              <a:t>Servicios Web y Protocolos (y  IX)</a:t>
            </a:r>
            <a:endParaRPr lang="es-ES" sz="3200" dirty="0">
              <a:ea typeface="ＭＳ Ｐゴシック" charset="0"/>
              <a:cs typeface="Arial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38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2490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39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/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Introducción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¿Qué es SOA?</a:t>
            </a:r>
          </a:p>
          <a:p>
            <a:r>
              <a:rPr lang="es-E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Características de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Servicios Web y protocolos</a:t>
            </a:r>
          </a:p>
          <a:p>
            <a:r>
              <a:rPr lang="es-ES" b="1" dirty="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rPr>
              <a:t>Modelando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Casos prácticos: aplicación en el ámbito del </a:t>
            </a:r>
            <a:r>
              <a:rPr lang="es-ES" i="1" dirty="0">
                <a:latin typeface="Tahoma" charset="0"/>
                <a:ea typeface="ＭＳ Ｐゴシック" charset="0"/>
                <a:cs typeface="ＭＳ Ｐゴシック" charset="0"/>
              </a:rPr>
              <a:t>eLearning</a:t>
            </a:r>
          </a:p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Conclusiones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214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(I)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Nuevas aplicaciones, nuevas necesidades, nuevos contextos</a:t>
            </a:r>
          </a:p>
          <a:p>
            <a:pPr>
              <a:lnSpc>
                <a:spcPct val="90000"/>
              </a:lnSpc>
            </a:pPr>
            <a:endParaRPr lang="es-ES" sz="16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s-UY" sz="1600" dirty="0">
                <a:latin typeface="Tahoma" charset="0"/>
                <a:ea typeface="ＭＳ Ｐゴシック" charset="0"/>
              </a:rPr>
              <a:t>“Más del 80% de las “Fortune 500” modificaron su modelo de negocios en los últimos 2 años. Dos tercios de éstos informaron que los cambios en su negocio estuvieron restringidos por tecnología inflexible” </a:t>
            </a:r>
          </a:p>
          <a:p>
            <a:pPr lvl="1" algn="r">
              <a:lnSpc>
                <a:spcPct val="90000"/>
              </a:lnSpc>
              <a:buFont typeface="Wingdings" charset="0"/>
              <a:buNone/>
            </a:pPr>
            <a:r>
              <a:rPr lang="es-UY" sz="1400" b="1" dirty="0">
                <a:solidFill>
                  <a:srgbClr val="7889FB"/>
                </a:solidFill>
                <a:latin typeface="Tahoma" charset="0"/>
                <a:ea typeface="ＭＳ Ｐゴシック" charset="0"/>
              </a:rPr>
              <a:t>	</a:t>
            </a:r>
            <a:r>
              <a:rPr lang="es-UY" sz="1200" b="1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Service Oriented Architecture: An Introduction for Managers” CBDI Forum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s-UY" sz="1400" b="1" dirty="0">
              <a:solidFill>
                <a:srgbClr val="7889FB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s-UY" sz="1600" dirty="0">
                <a:latin typeface="Tahoma" charset="0"/>
                <a:ea typeface="ＭＳ Ｐゴシック" charset="0"/>
              </a:rPr>
              <a:t>Cambios en el negocio del desarrollo de aplicaciones. “Entre 2005 y 2008, más del 80% de los proyectos de desarrollo se basarán en SOA (0.8 Prob.)” </a:t>
            </a:r>
          </a:p>
          <a:p>
            <a:pPr lvl="1" algn="r">
              <a:lnSpc>
                <a:spcPct val="90000"/>
              </a:lnSpc>
              <a:buFont typeface="Wingdings" charset="0"/>
              <a:buNone/>
            </a:pPr>
            <a:r>
              <a:rPr lang="es-UY" sz="1200" b="1" dirty="0">
                <a:solidFill>
                  <a:srgbClr val="630000"/>
                </a:solidFill>
                <a:latin typeface="Tahoma" charset="0"/>
                <a:ea typeface="ＭＳ Ｐゴシック" charset="0"/>
              </a:rPr>
              <a:t>Service-Oriented Architectures Alter IT Services Market, Gartner</a:t>
            </a:r>
          </a:p>
          <a:p>
            <a:pPr lvl="3" algn="r">
              <a:lnSpc>
                <a:spcPct val="90000"/>
              </a:lnSpc>
            </a:pPr>
            <a:endParaRPr lang="es-UY" sz="1400" b="1" dirty="0">
              <a:solidFill>
                <a:srgbClr val="7889FB"/>
              </a:solidFill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s-UY" sz="1600" dirty="0">
                <a:latin typeface="Tahoma" charset="0"/>
                <a:ea typeface="ＭＳ Ｐゴシック" charset="0"/>
              </a:rPr>
              <a:t>Nos estan diciendo que la Flexibilidad en el Negocio llegará a ser más importante que la Eficiencia Operacional...Es probable que estemos llegando a una nueva edad en donde veamos la muerte de algunas formas de hacer negocios porque no pudieron adaptarse lo suficientemente </a:t>
            </a:r>
            <a:r>
              <a:rPr lang="es-UY" sz="1600" dirty="0" smtClean="0">
                <a:latin typeface="Tahoma" charset="0"/>
                <a:ea typeface="ＭＳ Ｐゴシック" charset="0"/>
              </a:rPr>
              <a:t>rápido</a:t>
            </a:r>
            <a:endParaRPr lang="es-UY" sz="1600" dirty="0">
              <a:latin typeface="Tahoma" charset="0"/>
              <a:ea typeface="ＭＳ Ｐゴシック" charset="0"/>
            </a:endParaRPr>
          </a:p>
          <a:p>
            <a:pPr lvl="1" algn="r">
              <a:lnSpc>
                <a:spcPct val="90000"/>
              </a:lnSpc>
              <a:buFont typeface="Wingdings" charset="0"/>
              <a:buNone/>
            </a:pPr>
            <a:r>
              <a:rPr lang="es-UY" sz="1200" b="1" dirty="0">
                <a:solidFill>
                  <a:srgbClr val="630000"/>
                </a:solidFill>
                <a:latin typeface="Tahoma" charset="0"/>
                <a:ea typeface="ＭＳ Ｐゴシック" charset="0"/>
              </a:rPr>
              <a:t>	Bryan Glick, Global Future Forum. An Industry Think Tank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634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199" y="11558"/>
            <a:ext cx="58269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Modelando SOA (I)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49784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40</a:t>
            </a:fld>
            <a:endParaRPr lang="es-ES_tradnl" dirty="0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8727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Se hace necesario modelar las arquitecturas SOA</a:t>
            </a:r>
          </a:p>
          <a:p>
            <a:pPr>
              <a:lnSpc>
                <a:spcPct val="90000"/>
              </a:lnSpc>
            </a:pPr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SOAML definido por OMG [</a:t>
            </a:r>
            <a:r>
              <a:rPr lang="es-ES_tradnl" dirty="0" err="1">
                <a:latin typeface="Tahoma" charset="0"/>
                <a:ea typeface="ＭＳ Ｐゴシック" charset="0"/>
                <a:cs typeface="ＭＳ Ｐゴシック" charset="0"/>
              </a:rPr>
              <a:t>SOAml</a:t>
            </a:r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, 2009]</a:t>
            </a:r>
          </a:p>
          <a:p>
            <a:pPr lvl="1">
              <a:lnSpc>
                <a:spcPct val="90000"/>
              </a:lnSpc>
            </a:pPr>
            <a:r>
              <a:rPr lang="es-ES_tradnl" dirty="0">
                <a:latin typeface="Tahoma" charset="0"/>
                <a:ea typeface="ＭＳ Ｐゴシック" charset="0"/>
              </a:rPr>
              <a:t>Perfil UML y </a:t>
            </a:r>
            <a:r>
              <a:rPr lang="es-ES_tradnl" dirty="0" err="1">
                <a:latin typeface="Tahoma" charset="0"/>
                <a:ea typeface="ＭＳ Ｐゴシック" charset="0"/>
              </a:rPr>
              <a:t>metamodelo</a:t>
            </a:r>
            <a:r>
              <a:rPr lang="es-ES_tradnl" dirty="0">
                <a:latin typeface="Tahoma" charset="0"/>
                <a:ea typeface="ＭＳ Ｐゴシック" charset="0"/>
              </a:rPr>
              <a:t> para diseño de servicios</a:t>
            </a:r>
          </a:p>
          <a:p>
            <a:pPr>
              <a:lnSpc>
                <a:spcPct val="90000"/>
              </a:lnSpc>
            </a:pPr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Estado </a:t>
            </a: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Beta 2.0</a:t>
            </a:r>
            <a:endParaRPr lang="es-ES_trad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No hay herramientas para trabajar completamente</a:t>
            </a:r>
          </a:p>
          <a:p>
            <a:pPr lvl="1">
              <a:lnSpc>
                <a:spcPct val="90000"/>
              </a:lnSpc>
            </a:pPr>
            <a:r>
              <a:rPr lang="es-ES_tradnl" dirty="0" err="1">
                <a:latin typeface="Tahoma" charset="0"/>
                <a:ea typeface="ＭＳ Ｐゴシック" charset="0"/>
              </a:rPr>
              <a:t>Plugin</a:t>
            </a:r>
            <a:r>
              <a:rPr lang="es-ES_tradnl" dirty="0">
                <a:latin typeface="Tahoma" charset="0"/>
                <a:ea typeface="ＭＳ Ｐゴシック" charset="0"/>
              </a:rPr>
              <a:t> Cameo SOA+ para </a:t>
            </a:r>
            <a:r>
              <a:rPr lang="es-ES_tradnl" dirty="0" err="1">
                <a:latin typeface="Tahoma" charset="0"/>
                <a:ea typeface="ＭＳ Ｐゴシック" charset="0"/>
              </a:rPr>
              <a:t>Magic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  <a:r>
              <a:rPr lang="es-ES_tradnl" dirty="0" err="1">
                <a:latin typeface="Tahoma" charset="0"/>
                <a:ea typeface="ＭＳ Ｐゴシック" charset="0"/>
              </a:rPr>
              <a:t>Draw</a:t>
            </a:r>
            <a:endParaRPr lang="es-ES_tradnl" dirty="0">
              <a:latin typeface="Tahom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Varios tipos de diagrama</a:t>
            </a:r>
          </a:p>
          <a:p>
            <a:pPr lvl="1">
              <a:lnSpc>
                <a:spcPct val="90000"/>
              </a:lnSpc>
            </a:pPr>
            <a:r>
              <a:rPr lang="es-ES_tradnl" dirty="0" err="1">
                <a:latin typeface="Tahoma" charset="0"/>
                <a:ea typeface="ＭＳ Ｐゴシック" charset="0"/>
              </a:rPr>
              <a:t>Service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  <a:r>
              <a:rPr lang="es-ES_tradnl" dirty="0" err="1">
                <a:latin typeface="Tahoma" charset="0"/>
                <a:ea typeface="ＭＳ Ｐゴシック" charset="0"/>
              </a:rPr>
              <a:t>Architecture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  <a:r>
              <a:rPr lang="es-ES_tradnl" dirty="0" err="1">
                <a:latin typeface="Tahoma" charset="0"/>
                <a:ea typeface="ＭＳ Ｐゴシック" charset="0"/>
              </a:rPr>
              <a:t>Diagram</a:t>
            </a:r>
            <a:endParaRPr lang="es-ES_tradnl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s-ES_tradnl" dirty="0" err="1">
                <a:latin typeface="Tahoma" charset="0"/>
                <a:ea typeface="ＭＳ Ｐゴシック" charset="0"/>
              </a:rPr>
              <a:t>Service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  <a:r>
              <a:rPr lang="es-ES_tradnl" dirty="0" err="1">
                <a:latin typeface="Tahoma" charset="0"/>
                <a:ea typeface="ＭＳ Ｐゴシック" charset="0"/>
              </a:rPr>
              <a:t>Diagram</a:t>
            </a:r>
            <a:endParaRPr lang="es-ES_tradnl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s-ES_tradnl" dirty="0" err="1">
                <a:latin typeface="Tahoma" charset="0"/>
                <a:ea typeface="ＭＳ Ｐゴシック" charset="0"/>
              </a:rPr>
              <a:t>Messages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  <a:r>
              <a:rPr lang="es-ES_tradnl" dirty="0" err="1">
                <a:latin typeface="Tahoma" charset="0"/>
                <a:ea typeface="ＭＳ Ｐゴシック" charset="0"/>
              </a:rPr>
              <a:t>diagram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s-ES_tradnl" dirty="0" err="1">
                <a:latin typeface="Tahoma" charset="0"/>
                <a:ea typeface="ＭＳ Ｐゴシック" charset="0"/>
              </a:rPr>
              <a:t>Provisioning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  <a:r>
              <a:rPr lang="es-ES_tradnl" dirty="0" err="1">
                <a:latin typeface="Tahoma" charset="0"/>
                <a:ea typeface="ＭＳ Ｐゴシック" charset="0"/>
              </a:rPr>
              <a:t>diagram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s-ES_tradnl" dirty="0" err="1">
                <a:latin typeface="Tahoma" charset="0"/>
                <a:ea typeface="ＭＳ Ｐゴシック" charset="0"/>
              </a:rPr>
              <a:t>Composite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  <a:r>
              <a:rPr lang="es-ES_tradnl" dirty="0" err="1">
                <a:latin typeface="Tahoma" charset="0"/>
                <a:ea typeface="ＭＳ Ｐゴシック" charset="0"/>
              </a:rPr>
              <a:t>Application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  <a:r>
              <a:rPr lang="es-ES_tradnl" dirty="0" err="1">
                <a:latin typeface="Tahoma" charset="0"/>
                <a:ea typeface="ＭＳ Ｐゴシック" charset="0"/>
              </a:rPr>
              <a:t>Component</a:t>
            </a:r>
            <a:r>
              <a:rPr lang="es-ES_tradnl" dirty="0">
                <a:latin typeface="Tahoma" charset="0"/>
                <a:ea typeface="ＭＳ Ｐゴシック" charset="0"/>
              </a:rPr>
              <a:t> </a:t>
            </a:r>
            <a:r>
              <a:rPr lang="es-ES_tradnl" dirty="0" err="1">
                <a:latin typeface="Tahoma" charset="0"/>
                <a:ea typeface="ＭＳ Ｐゴシック" charset="0"/>
              </a:rPr>
              <a:t>Diagram</a:t>
            </a:r>
            <a:endParaRPr lang="es-ES_tradnl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199" y="11558"/>
            <a:ext cx="58269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Modelando SOA (II)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078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41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7078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33040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5422900" cy="1143000"/>
          </a:xfrm>
        </p:spPr>
        <p:txBody>
          <a:bodyPr/>
          <a:lstStyle/>
          <a:p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Modelando SOA </a:t>
            </a: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(III)</a:t>
            </a:r>
            <a:endParaRPr lang="es-ES_tradnl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Marcador de número de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FF81438-6FE8-B644-A70F-9DB267F375F6}" type="slidenum">
              <a:rPr lang="es-ES" sz="1400"/>
              <a:pPr eaLnBrk="1" hangingPunct="1"/>
              <a:t>42</a:t>
            </a:fld>
            <a:endParaRPr lang="es-ES" sz="1400"/>
          </a:p>
        </p:txBody>
      </p:sp>
      <p:graphicFrame>
        <p:nvGraphicFramePr>
          <p:cNvPr id="1228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60677"/>
              </p:ext>
            </p:extLst>
          </p:nvPr>
        </p:nvGraphicFramePr>
        <p:xfrm>
          <a:off x="1731194" y="1219201"/>
          <a:ext cx="5296823" cy="567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Documento" r:id="rId3" imgW="21587302" imgH="21333333" progId="Word.Document.12">
                  <p:link updateAutomatic="1"/>
                </p:oleObj>
              </mc:Choice>
              <mc:Fallback>
                <p:oleObj name="Documento" r:id="rId3" imgW="21587302" imgH="21333333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194" y="1219201"/>
                        <a:ext cx="5296823" cy="5670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24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ítulo 1"/>
          <p:cNvSpPr>
            <a:spLocks noGrp="1"/>
          </p:cNvSpPr>
          <p:nvPr>
            <p:ph type="title"/>
          </p:nvPr>
        </p:nvSpPr>
        <p:spPr>
          <a:xfrm>
            <a:off x="457200" y="1763"/>
            <a:ext cx="5422900" cy="1143000"/>
          </a:xfrm>
        </p:spPr>
        <p:txBody>
          <a:bodyPr/>
          <a:lstStyle/>
          <a:p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Modelando SOA </a:t>
            </a: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(IV)</a:t>
            </a:r>
            <a:endParaRPr lang="es-ES_tradnl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Marcador de número de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AD40077-F7A1-3841-8009-2DE73354AA7F}" type="slidenum">
              <a:rPr lang="es-ES" sz="1400"/>
              <a:pPr eaLnBrk="1" hangingPunct="1"/>
              <a:t>43</a:t>
            </a:fld>
            <a:endParaRPr lang="es-ES" sz="1400"/>
          </a:p>
        </p:txBody>
      </p:sp>
      <p:graphicFrame>
        <p:nvGraphicFramePr>
          <p:cNvPr id="1239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28280"/>
              </p:ext>
            </p:extLst>
          </p:nvPr>
        </p:nvGraphicFramePr>
        <p:xfrm>
          <a:off x="2321168" y="1447799"/>
          <a:ext cx="5591631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Documento" r:id="rId3" imgW="21587302" imgH="18793651" progId="Word.Document.12">
                  <p:link updateAutomatic="1"/>
                </p:oleObj>
              </mc:Choice>
              <mc:Fallback>
                <p:oleObj name="Documento" r:id="rId3" imgW="21587302" imgH="18793651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168" y="1447799"/>
                        <a:ext cx="5591631" cy="527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576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880100" cy="1143000"/>
          </a:xfrm>
        </p:spPr>
        <p:txBody>
          <a:bodyPr/>
          <a:lstStyle/>
          <a:p>
            <a:pPr algn="r"/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Modelando SOA </a:t>
            </a: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(</a:t>
            </a:r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V</a:t>
            </a: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endParaRPr lang="es-ES_tradnl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Marcador de número de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9CE5679-4D9F-6F4C-973B-A4E83C39DE6B}" type="slidenum">
              <a:rPr lang="es-ES" sz="1400"/>
              <a:pPr eaLnBrk="1" hangingPunct="1"/>
              <a:t>44</a:t>
            </a:fld>
            <a:endParaRPr lang="es-ES" sz="1400"/>
          </a:p>
        </p:txBody>
      </p:sp>
      <p:graphicFrame>
        <p:nvGraphicFramePr>
          <p:cNvPr id="1249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14202"/>
              </p:ext>
            </p:extLst>
          </p:nvPr>
        </p:nvGraphicFramePr>
        <p:xfrm>
          <a:off x="1967437" y="1218158"/>
          <a:ext cx="6210439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Documento" r:id="rId3" imgW="21587302" imgH="18336508" progId="Word.Document.12">
                  <p:link updateAutomatic="1"/>
                </p:oleObj>
              </mc:Choice>
              <mc:Fallback>
                <p:oleObj name="Documento" r:id="rId3" imgW="21587302" imgH="1833650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437" y="1218158"/>
                        <a:ext cx="6210439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014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880100" cy="1143000"/>
          </a:xfrm>
        </p:spPr>
        <p:txBody>
          <a:bodyPr/>
          <a:lstStyle/>
          <a:p>
            <a:pPr algn="r"/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Modelando SOA </a:t>
            </a: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(y VI)</a:t>
            </a:r>
            <a:endParaRPr lang="es-ES_tradnl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Marcador de número de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D07CDB5-2A8F-8E43-AA4A-411F17FF6473}" type="slidenum">
              <a:rPr lang="es-ES" sz="1400"/>
              <a:pPr eaLnBrk="1" hangingPunct="1"/>
              <a:t>45</a:t>
            </a:fld>
            <a:endParaRPr lang="es-ES" sz="1400"/>
          </a:p>
        </p:txBody>
      </p:sp>
      <p:graphicFrame>
        <p:nvGraphicFramePr>
          <p:cNvPr id="1259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9427"/>
              </p:ext>
            </p:extLst>
          </p:nvPr>
        </p:nvGraphicFramePr>
        <p:xfrm>
          <a:off x="3516923" y="1371600"/>
          <a:ext cx="554731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Documento" r:id="rId3" imgW="21587302" imgH="19707937" progId="Word.Document.12">
                  <p:link updateAutomatic="1"/>
                </p:oleObj>
              </mc:Choice>
              <mc:Fallback>
                <p:oleObj name="Documento" r:id="rId3" imgW="21587302" imgH="19707937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923" y="1371600"/>
                        <a:ext cx="554731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709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46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/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Introducción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¿Qué es SOA?</a:t>
            </a:r>
          </a:p>
          <a:p>
            <a:r>
              <a:rPr lang="es-E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Características de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Servicios Web y protocolos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Modelando SOA</a:t>
            </a:r>
          </a:p>
          <a:p>
            <a:r>
              <a:rPr lang="es-ES" b="1" dirty="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rPr>
              <a:t>Casos prácticos: aplicación en el ámbito del </a:t>
            </a:r>
            <a:r>
              <a:rPr lang="es-ES" b="1" i="1" dirty="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rPr>
              <a:t>eLearning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Recursos SOA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1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El eLearning está cambiando</a:t>
            </a:r>
          </a:p>
          <a:p>
            <a:pPr lvl="1"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Necesidad de mejor aprovechamiento de las herramientas existentes</a:t>
            </a:r>
          </a:p>
          <a:p>
            <a:pPr lvl="1"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Necesidad de integración de nuevas herramientas</a:t>
            </a:r>
          </a:p>
          <a:p>
            <a:pPr lvl="1"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Necesidad de exportación de funcionalidad e información</a:t>
            </a:r>
          </a:p>
          <a:p>
            <a:pPr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SOA trata de solventar esas necesidades</a:t>
            </a:r>
          </a:p>
          <a:p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199" y="11558"/>
            <a:ext cx="58269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Casos prácticos (I)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078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47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7078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06523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Los LMS son una de las herramientas más utilizadas en el eLearning aunque pueden mejorarse</a:t>
            </a:r>
          </a:p>
          <a:p>
            <a:pPr lvl="1"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Incorporando nuevas funcionalidades sin </a:t>
            </a:r>
            <a:r>
              <a:rPr lang="es-ES_tradnl" dirty="0" err="1" smtClean="0">
                <a:latin typeface="Tahoma" charset="0"/>
                <a:ea typeface="ＭＳ Ｐゴシック" charset="0"/>
                <a:cs typeface="ＭＳ Ｐゴシック" charset="0"/>
              </a:rPr>
              <a:t>hackear</a:t>
            </a: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 la plataforma</a:t>
            </a:r>
          </a:p>
          <a:p>
            <a:pPr lvl="1"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Integrando con otras herramientas para facilitar su administración y ayudar a la evaluación de los alumnos</a:t>
            </a:r>
          </a:p>
          <a:p>
            <a:pPr lvl="1"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Abriéndose a nuevos dispositivos y entornos</a:t>
            </a:r>
          </a:p>
          <a:p>
            <a:pPr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SOA debe aplicarse a los LMS</a:t>
            </a:r>
          </a:p>
          <a:p>
            <a:pPr lvl="1">
              <a:lnSpc>
                <a:spcPct val="90000"/>
              </a:lnSpc>
            </a:pPr>
            <a:endParaRPr lang="es-ES_trad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199" y="11558"/>
            <a:ext cx="58269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Casos prácticos (II)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078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48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7078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23839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Marcador de contenido"/>
          <p:cNvSpPr>
            <a:spLocks noGrp="1"/>
          </p:cNvSpPr>
          <p:nvPr>
            <p:ph idx="1"/>
          </p:nvPr>
        </p:nvSpPr>
        <p:spPr>
          <a:xfrm>
            <a:off x="457200" y="119628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Integración de SOA en </a:t>
            </a:r>
            <a:r>
              <a:rPr lang="es-ES_tradnl" dirty="0" err="1" smtClean="0">
                <a:latin typeface="Tahoma" charset="0"/>
                <a:ea typeface="ＭＳ Ｐゴシック" charset="0"/>
                <a:cs typeface="ＭＳ Ｐゴシック" charset="0"/>
              </a:rPr>
              <a:t>Moodle</a:t>
            </a:r>
            <a:endParaRPr lang="es-ES_trad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Casos prácticos (III)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078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49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7078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pic>
        <p:nvPicPr>
          <p:cNvPr id="9" name="Picture 2" descr="WSKS"/>
          <p:cNvPicPr>
            <a:picLocks noChangeAspect="1" noChangeArrowheads="1"/>
          </p:cNvPicPr>
          <p:nvPr/>
        </p:nvPicPr>
        <p:blipFill>
          <a:blip r:embed="rId3"/>
          <a:srcRect r="41368" b="23528"/>
          <a:stretch>
            <a:fillRect/>
          </a:stretch>
        </p:blipFill>
        <p:spPr bwMode="auto">
          <a:xfrm>
            <a:off x="4847604" y="2858370"/>
            <a:ext cx="4010676" cy="270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09493"/>
            <a:ext cx="32409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7 Flecha derecha"/>
          <p:cNvSpPr/>
          <p:nvPr/>
        </p:nvSpPr>
        <p:spPr>
          <a:xfrm>
            <a:off x="3929058" y="2858370"/>
            <a:ext cx="571504" cy="5000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52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(II)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Problemática</a:t>
            </a:r>
          </a:p>
          <a:p>
            <a:pPr lvl="1"/>
            <a:r>
              <a:rPr lang="es-ES" dirty="0">
                <a:latin typeface="Tahoma" charset="0"/>
                <a:ea typeface="ＭＳ Ｐゴシック" charset="0"/>
              </a:rPr>
              <a:t>Necesidades derivadas de las concepciones de Web </a:t>
            </a:r>
            <a:r>
              <a:rPr lang="es-ES" dirty="0" smtClean="0">
                <a:latin typeface="Tahoma" charset="0"/>
                <a:ea typeface="ＭＳ Ｐゴシック" charset="0"/>
              </a:rPr>
              <a:t>2.0</a:t>
            </a:r>
            <a:endParaRPr lang="es-ES" dirty="0">
              <a:latin typeface="Tahoma" charset="0"/>
              <a:ea typeface="ＭＳ Ｐゴシック" charset="0"/>
            </a:endParaRPr>
          </a:p>
          <a:p>
            <a:pPr lvl="1"/>
            <a:r>
              <a:rPr lang="es-ES" dirty="0">
                <a:latin typeface="Tahoma" charset="0"/>
                <a:ea typeface="ＭＳ Ｐゴシック" charset="0"/>
              </a:rPr>
              <a:t>Mayor evolución en las nuevas líneas de negocio y mayores dependencias con respecto a la tecnología</a:t>
            </a:r>
          </a:p>
          <a:p>
            <a:pPr lvl="1"/>
            <a:r>
              <a:rPr lang="es-ES" dirty="0">
                <a:latin typeface="Tahoma" charset="0"/>
                <a:ea typeface="ＭＳ Ｐゴシック" charset="0"/>
              </a:rPr>
              <a:t>Poca flexibilidad en el soporte al negocio</a:t>
            </a:r>
          </a:p>
          <a:p>
            <a:pPr lvl="2"/>
            <a:r>
              <a:rPr lang="es-ES" dirty="0">
                <a:latin typeface="Tahoma" charset="0"/>
                <a:ea typeface="ＭＳ Ｐゴシック" charset="0"/>
              </a:rPr>
              <a:t>Fuertes restricciones y dificultades para la realización de cambios de negocio</a:t>
            </a:r>
          </a:p>
          <a:p>
            <a:pPr lvl="1"/>
            <a:r>
              <a:rPr lang="es-UY" dirty="0">
                <a:latin typeface="Tahoma" charset="0"/>
                <a:ea typeface="ＭＳ Ｐゴシック" charset="0"/>
              </a:rPr>
              <a:t>Ambientes distribución de aplicaciones heterogéneos</a:t>
            </a:r>
          </a:p>
          <a:p>
            <a:pPr lvl="2"/>
            <a:r>
              <a:rPr lang="es-UY" dirty="0">
                <a:latin typeface="Tahoma" charset="0"/>
                <a:ea typeface="ＭＳ Ｐゴシック" charset="0"/>
              </a:rPr>
              <a:t>Integración de los sistemas es una pesadilla</a:t>
            </a:r>
          </a:p>
          <a:p>
            <a:pPr lvl="1"/>
            <a:r>
              <a:rPr lang="es-UY" dirty="0">
                <a:latin typeface="Tahoma" charset="0"/>
                <a:ea typeface="ＭＳ Ｐゴシック" charset="0"/>
              </a:rPr>
              <a:t>Necesidad de reutilización de tecnologías e inversiones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443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Casos prácticos (IV)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078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50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7078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pic>
        <p:nvPicPr>
          <p:cNvPr id="13" name="Picture 3" descr="Diagrama de desplieg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7638" y="0"/>
            <a:ext cx="4859045" cy="704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87031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Marcador de contenido"/>
          <p:cNvSpPr>
            <a:spLocks noGrp="1"/>
          </p:cNvSpPr>
          <p:nvPr>
            <p:ph idx="1"/>
          </p:nvPr>
        </p:nvSpPr>
        <p:spPr>
          <a:xfrm>
            <a:off x="457200" y="119628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Diferentes aplicaciones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427" y="11558"/>
            <a:ext cx="6269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Casos prácticos (V)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078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51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7078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11560" y="1916832"/>
          <a:ext cx="47196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2" name="Documento" r:id="rId4" imgW="4355940" imgH="1828733" progId="Word.Document.12">
                  <p:link updateAutomatic="1"/>
                </p:oleObj>
              </mc:Choice>
              <mc:Fallback>
                <p:oleObj name="Documento" r:id="rId4" imgW="4355940" imgH="1828733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16832"/>
                        <a:ext cx="471963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294187" y="2526432"/>
          <a:ext cx="43926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Documento" r:id="rId6" imgW="3517771" imgH="2197019" progId="Word.Document.12">
                  <p:link updateAutomatic="1"/>
                </p:oleObj>
              </mc:Choice>
              <mc:Fallback>
                <p:oleObj name="Documento" r:id="rId6" imgW="3517771" imgH="219701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7" y="2526432"/>
                        <a:ext cx="439261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 descr="http://grab.by/Ih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3768" y="3645024"/>
            <a:ext cx="2088232" cy="2663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826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Marcador de contenido"/>
          <p:cNvSpPr>
            <a:spLocks noGrp="1"/>
          </p:cNvSpPr>
          <p:nvPr>
            <p:ph idx="1"/>
          </p:nvPr>
        </p:nvSpPr>
        <p:spPr>
          <a:xfrm>
            <a:off x="457200" y="119628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dirty="0" smtClean="0">
                <a:latin typeface="Tahoma" charset="0"/>
                <a:ea typeface="ＭＳ Ｐゴシック" charset="0"/>
                <a:cs typeface="ＭＳ Ｐゴシック" charset="0"/>
              </a:rPr>
              <a:t>Apertura a nuevas concepciones de aprendizaje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199" y="11558"/>
            <a:ext cx="58269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Casos prácticos (VI)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078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52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7078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pic>
        <p:nvPicPr>
          <p:cNvPr id="9" name="Imagen 3" descr="W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861201"/>
            <a:ext cx="745786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387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53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Introducción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¿Qué es SOA?</a:t>
            </a:r>
          </a:p>
          <a:p>
            <a:r>
              <a:rPr lang="es-E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Características de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Servicios Web y protocolos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Modelando SOA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Casos prácticos: aplicación en el ámbito del </a:t>
            </a:r>
            <a:r>
              <a:rPr lang="es-ES" i="1" dirty="0" smtClean="0">
                <a:latin typeface="Tahoma" charset="0"/>
                <a:ea typeface="ＭＳ Ｐゴシック" charset="0"/>
                <a:cs typeface="ＭＳ Ｐゴシック" charset="0"/>
              </a:rPr>
              <a:t>eLearning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rPr>
              <a:t>Conclusiones</a:t>
            </a:r>
            <a:endParaRPr lang="es-ES" b="1" i="1" dirty="0" smtClean="0">
              <a:solidFill>
                <a:schemeClr val="tx2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359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Las arquitecturas orientadas a servicios abren un camino hacia la integración y evolución del software</a:t>
            </a:r>
          </a:p>
          <a:p>
            <a:pPr lvl="1"/>
            <a:r>
              <a:rPr lang="es-ES" dirty="0" smtClean="0"/>
              <a:t>Aprovechamiento de lo existente</a:t>
            </a:r>
          </a:p>
          <a:p>
            <a:pPr lvl="1"/>
            <a:r>
              <a:rPr lang="es-ES" dirty="0" smtClean="0"/>
              <a:t>Mejora de los productos con la adición de otros</a:t>
            </a:r>
          </a:p>
          <a:p>
            <a:pPr lvl="1"/>
            <a:r>
              <a:rPr lang="es-ES" dirty="0" smtClean="0"/>
              <a:t>Nuevos modelos de negocios</a:t>
            </a:r>
          </a:p>
          <a:p>
            <a:pPr lvl="1"/>
            <a:r>
              <a:rPr lang="es-ES" dirty="0" smtClean="0"/>
              <a:t>Más escalabilidad y flexibilidad</a:t>
            </a:r>
          </a:p>
          <a:p>
            <a:pPr lvl="1"/>
            <a:r>
              <a:rPr lang="es-ES" dirty="0" smtClean="0"/>
              <a:t>Bajo acoplamiento y alta cohesión</a:t>
            </a:r>
          </a:p>
          <a:p>
            <a:r>
              <a:rPr lang="es-ES" dirty="0" smtClean="0"/>
              <a:t>Su aplicación </a:t>
            </a:r>
            <a:r>
              <a:rPr lang="es-ES" dirty="0" smtClean="0"/>
              <a:t>aporta grandes </a:t>
            </a:r>
            <a:r>
              <a:rPr lang="es-ES" dirty="0" smtClean="0"/>
              <a:t>beneficios</a:t>
            </a:r>
          </a:p>
          <a:p>
            <a:r>
              <a:rPr lang="es-ES" dirty="0" smtClean="0"/>
              <a:t>En el eLearning</a:t>
            </a:r>
          </a:p>
          <a:p>
            <a:pPr lvl="1"/>
            <a:r>
              <a:rPr lang="es-ES" dirty="0" smtClean="0"/>
              <a:t>Integración de nuevas herramientas y concepciones</a:t>
            </a:r>
          </a:p>
          <a:p>
            <a:pPr lvl="1"/>
            <a:r>
              <a:rPr lang="es-ES" dirty="0" smtClean="0"/>
              <a:t>Facilidad para la exportación de información e interacción</a:t>
            </a:r>
          </a:p>
          <a:p>
            <a:pPr lvl="1"/>
            <a:r>
              <a:rPr lang="es-ES" dirty="0" smtClean="0"/>
              <a:t>Apertura de los productos hacia nuevas estrategias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55466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28365" b="3125"/>
          <a:stretch>
            <a:fillRect/>
          </a:stretch>
        </p:blipFill>
        <p:spPr bwMode="auto">
          <a:xfrm>
            <a:off x="2593731" y="1214438"/>
            <a:ext cx="604617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76231" y="11558"/>
            <a:ext cx="58079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Recursos (I)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55</a:t>
            </a:fld>
            <a:endParaRPr lang="es-ES_tradnl" dirty="0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87177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5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CB05474-6099-214B-888D-E063DC27ECF7}" type="slidenum">
              <a:rPr lang="es-ES" sz="1400"/>
              <a:pPr eaLnBrk="1" hangingPunct="1"/>
              <a:t>56</a:t>
            </a:fld>
            <a:endParaRPr lang="es-ES" sz="1400"/>
          </a:p>
        </p:txBody>
      </p:sp>
      <p:pic>
        <p:nvPicPr>
          <p:cNvPr id="131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5" r="36794" b="6493"/>
          <a:stretch>
            <a:fillRect/>
          </a:stretch>
        </p:blipFill>
        <p:spPr bwMode="auto">
          <a:xfrm>
            <a:off x="3055328" y="1357313"/>
            <a:ext cx="555380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11558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Recursos (II)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05600" y="65087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56</a:t>
            </a:fld>
            <a:endParaRPr lang="es-ES_tradnl" dirty="0"/>
          </a:p>
        </p:txBody>
      </p:sp>
      <p:sp>
        <p:nvSpPr>
          <p:cNvPr id="9" name="2 Marcador de pie de página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457200" rtl="0" eaLnBrk="1" latinLnBrk="0" hangingPunct="1">
              <a:defRPr sz="1000" kern="1200">
                <a:solidFill>
                  <a:srgbClr val="666666"/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1307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57</a:t>
            </a:fld>
            <a:endParaRPr lang="es-ES_tradnl"/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Recursos (III)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19711" b="4166"/>
          <a:stretch>
            <a:fillRect/>
          </a:stretch>
        </p:blipFill>
        <p:spPr bwMode="auto">
          <a:xfrm>
            <a:off x="2329962" y="1428750"/>
            <a:ext cx="657811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836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Modelado conceptual de aplicaciones web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58</a:t>
            </a:fld>
            <a:endParaRPr lang="es-ES_tradnl"/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Recursos (IV)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6299" r="23047" b="6493"/>
          <a:stretch>
            <a:fillRect/>
          </a:stretch>
        </p:blipFill>
        <p:spPr bwMode="auto">
          <a:xfrm>
            <a:off x="2725616" y="1270000"/>
            <a:ext cx="6198577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228356" y="9812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920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643064"/>
            <a:ext cx="225815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</p:pic>
      <p:pic>
        <p:nvPicPr>
          <p:cNvPr id="1372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43" y="1428750"/>
            <a:ext cx="292197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</p:pic>
      <p:pic>
        <p:nvPicPr>
          <p:cNvPr id="1372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73" y="1571626"/>
            <a:ext cx="277250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51692" y="11558"/>
            <a:ext cx="5493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Recursos (V)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59</a:t>
            </a:fld>
            <a:endParaRPr lang="es-ES_tradnl" dirty="0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0531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(III)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9935-DC85-4847-9265-CE546BEEBDB1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Tendencia hacia la </a:t>
            </a:r>
            <a:r>
              <a:rPr lang="es-ES" dirty="0" err="1">
                <a:latin typeface="Tahoma" charset="0"/>
                <a:ea typeface="ＭＳ Ｐゴシック" charset="0"/>
                <a:cs typeface="ＭＳ Ｐゴシック" charset="0"/>
              </a:rPr>
              <a:t>modularización</a:t>
            </a: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 de los sistemas informáticos</a:t>
            </a:r>
          </a:p>
          <a:p>
            <a:pPr lvl="1"/>
            <a:r>
              <a:rPr lang="es-ES" dirty="0">
                <a:latin typeface="Tahoma" charset="0"/>
                <a:ea typeface="ＭＳ Ｐゴシック" charset="0"/>
              </a:rPr>
              <a:t>Independencia de desarrollo y evolución, aumento de la seguridad, desarrollo escalable, etc. 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Se está trabajando en la producción de servicios </a:t>
            </a:r>
            <a:r>
              <a:rPr lang="es-ES" i="1" dirty="0">
                <a:latin typeface="Tahoma" charset="0"/>
                <a:ea typeface="ＭＳ Ｐゴシック" charset="0"/>
                <a:cs typeface="ＭＳ Ｐゴシック" charset="0"/>
              </a:rPr>
              <a:t>software</a:t>
            </a: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 independientes de la implementación subyacente</a:t>
            </a:r>
          </a:p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Ambos conceptos podrían unirse constituyendo un modelo arquitectónico válido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75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9" y="1428751"/>
            <a:ext cx="3033346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12" y="1428751"/>
            <a:ext cx="2568819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1 Título"/>
          <p:cNvSpPr txBox="1">
            <a:spLocks/>
          </p:cNvSpPr>
          <p:nvPr/>
        </p:nvSpPr>
        <p:spPr bwMode="auto">
          <a:xfrm>
            <a:off x="1406769" y="500063"/>
            <a:ext cx="7537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s-ES">
                <a:solidFill>
                  <a:schemeClr val="tx2"/>
                </a:solidFill>
              </a:rPr>
              <a:t>Recursos (vi)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231" y="11558"/>
            <a:ext cx="557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63500" dist="50800" dir="2700000">
                    <a:srgbClr val="666666"/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Recursos (VI)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60</a:t>
            </a:fld>
            <a:endParaRPr lang="es-ES_tradn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3164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Referencias </a:t>
            </a:r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(I)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850" name="2 Marcador de contenido"/>
          <p:cNvSpPr>
            <a:spLocks noGrp="1"/>
          </p:cNvSpPr>
          <p:nvPr>
            <p:ph idx="1"/>
          </p:nvPr>
        </p:nvSpPr>
        <p:spPr>
          <a:xfrm>
            <a:off x="773723" y="1447800"/>
            <a:ext cx="8181243" cy="45696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700" b="1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700" b="1" dirty="0" err="1">
                <a:latin typeface="Tahoma" charset="0"/>
                <a:ea typeface="ＭＳ Ｐゴシック" charset="0"/>
                <a:cs typeface="ＭＳ Ｐゴシック" charset="0"/>
              </a:rPr>
              <a:t>Alier</a:t>
            </a:r>
            <a:r>
              <a:rPr lang="en-US" sz="1700" b="1" dirty="0">
                <a:latin typeface="Tahoma" charset="0"/>
                <a:ea typeface="ＭＳ Ｐゴシック" charset="0"/>
                <a:cs typeface="ＭＳ Ｐゴシック" charset="0"/>
              </a:rPr>
              <a:t> et al., 2009]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 err="1">
                <a:latin typeface="Tahoma" charset="0"/>
                <a:ea typeface="ＭＳ Ｐゴシック" charset="0"/>
                <a:cs typeface="ＭＳ Ｐゴシック" charset="0"/>
              </a:rPr>
              <a:t>Alier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, M. </a:t>
            </a:r>
            <a:r>
              <a:rPr lang="en-US" sz="1700" dirty="0" err="1">
                <a:latin typeface="Tahoma" charset="0"/>
                <a:ea typeface="ＭＳ Ｐゴシック" charset="0"/>
                <a:cs typeface="ＭＳ Ｐゴシック" charset="0"/>
              </a:rPr>
              <a:t>Casany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, M.J., </a:t>
            </a:r>
            <a:r>
              <a:rPr lang="en-US" sz="1700" dirty="0" err="1">
                <a:latin typeface="Tahoma" charset="0"/>
                <a:ea typeface="ＭＳ Ｐゴシック" charset="0"/>
                <a:cs typeface="ＭＳ Ｐゴシック" charset="0"/>
              </a:rPr>
              <a:t>Piguillem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, J. (2009). Multiplatform E-Learning Systems and Technologies: Mobile Devices for Ubiquitous ICT-Based Education. T. </a:t>
            </a:r>
            <a:r>
              <a:rPr lang="en-US" sz="1700" dirty="0" err="1">
                <a:latin typeface="Tahoma" charset="0"/>
                <a:ea typeface="ＭＳ Ｐゴシック" charset="0"/>
                <a:cs typeface="ＭＳ Ｐゴシック" charset="0"/>
              </a:rPr>
              <a:t>Goh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 (Editor) </a:t>
            </a:r>
            <a:r>
              <a:rPr lang="en-US" sz="1700" dirty="0" err="1">
                <a:latin typeface="Tahoma" charset="0"/>
                <a:ea typeface="ＭＳ Ｐゴシック" charset="0"/>
                <a:cs typeface="ＭＳ Ｐゴシック" charset="0"/>
              </a:rPr>
              <a:t>capítulo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 XI </a:t>
            </a:r>
            <a:r>
              <a:rPr lang="en-US" sz="1700" i="1" dirty="0">
                <a:latin typeface="Tahoma" charset="0"/>
                <a:ea typeface="ＭＳ Ｐゴシック" charset="0"/>
                <a:cs typeface="ＭＳ Ｐゴシック" charset="0"/>
              </a:rPr>
              <a:t>Towards Mobile Learning Applications Integration with Learning Management Systems</a:t>
            </a:r>
            <a:r>
              <a:rPr lang="ja-JP" altLang="en-US" sz="17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. Ed. IGI Group </a:t>
            </a:r>
            <a:r>
              <a:rPr lang="en-US" altLang="ja-JP" sz="1700" dirty="0" smtClean="0">
                <a:latin typeface="Tahoma" charset="0"/>
                <a:ea typeface="ＭＳ Ｐゴシック" charset="0"/>
                <a:cs typeface="ＭＳ Ｐゴシック" charset="0"/>
              </a:rPr>
              <a:t>2009</a:t>
            </a:r>
            <a:endParaRPr lang="en-US" altLang="ja-JP" sz="17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700" b="1" dirty="0" smtClean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700" b="1" dirty="0">
                <a:latin typeface="Tahoma" charset="0"/>
                <a:ea typeface="ＭＳ Ｐゴシック" charset="0"/>
                <a:cs typeface="ＭＳ Ｐゴシック" charset="0"/>
              </a:rPr>
              <a:t>Bloomberg, 2003] 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Jason Bloomberg - </a:t>
            </a:r>
            <a:r>
              <a:rPr lang="ja-JP" altLang="en-US" sz="17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The role of the service-oriented architect</a:t>
            </a:r>
            <a:r>
              <a:rPr lang="ja-JP" altLang="en-US" sz="17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. The Rational Edge.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Última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vez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consultado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30-3-2009 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http://download.boulder.ibm.com/ibmdl/pub/software/dw/rationaledge/may03/bloomberg.pdf</a:t>
            </a:r>
            <a:endParaRPr lang="en-US" altLang="ja-JP" sz="17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GB" sz="1700" b="1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GB" sz="1700" b="1" dirty="0" err="1">
                <a:latin typeface="Tahoma" charset="0"/>
                <a:ea typeface="ＭＳ Ｐゴシック" charset="0"/>
                <a:cs typeface="ＭＳ Ｐゴシック" charset="0"/>
              </a:rPr>
              <a:t>Booch</a:t>
            </a:r>
            <a:r>
              <a:rPr lang="en-GB" sz="1700" b="1" dirty="0">
                <a:latin typeface="Tahoma" charset="0"/>
                <a:ea typeface="ＭＳ Ｐゴシック" charset="0"/>
                <a:cs typeface="ＭＳ Ｐゴシック" charset="0"/>
              </a:rPr>
              <a:t>, 1994] </a:t>
            </a:r>
            <a:r>
              <a:rPr lang="en-GB" sz="1700" b="1" dirty="0" err="1">
                <a:latin typeface="Tahoma" charset="0"/>
                <a:ea typeface="ＭＳ Ｐゴシック" charset="0"/>
                <a:cs typeface="ＭＳ Ｐゴシック" charset="0"/>
              </a:rPr>
              <a:t>Booch</a:t>
            </a:r>
            <a:r>
              <a:rPr lang="en-GB" sz="1700" b="1" dirty="0">
                <a:latin typeface="Tahoma" charset="0"/>
                <a:ea typeface="ＭＳ Ｐゴシック" charset="0"/>
                <a:cs typeface="ＭＳ Ｐゴシック" charset="0"/>
              </a:rPr>
              <a:t>, G.</a:t>
            </a:r>
            <a:r>
              <a:rPr lang="en-GB" sz="1700" dirty="0">
                <a:latin typeface="Tahoma" charset="0"/>
                <a:ea typeface="ＭＳ Ｐゴシック" charset="0"/>
                <a:cs typeface="ＭＳ Ｐゴシック" charset="0"/>
              </a:rPr>
              <a:t> “</a:t>
            </a:r>
            <a:r>
              <a:rPr lang="en-GB" altLang="ja-JP" sz="1700" i="1" dirty="0">
                <a:latin typeface="Tahoma" charset="0"/>
                <a:ea typeface="ＭＳ Ｐゴシック" charset="0"/>
                <a:cs typeface="ＭＳ Ｐゴシック" charset="0"/>
              </a:rPr>
              <a:t>Object Oriented Analysis and Design </a:t>
            </a:r>
            <a:r>
              <a:rPr lang="en-GB" altLang="ja-JP" sz="1700" i="1" dirty="0" smtClean="0">
                <a:latin typeface="Tahoma" charset="0"/>
                <a:ea typeface="ＭＳ Ｐゴシック" charset="0"/>
                <a:cs typeface="ＭＳ Ｐゴシック" charset="0"/>
              </a:rPr>
              <a:t>with Applications</a:t>
            </a:r>
            <a:r>
              <a:rPr lang="en-GB" sz="17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GB" altLang="ja-JP" sz="1700" dirty="0">
                <a:latin typeface="Tahoma" charset="0"/>
                <a:ea typeface="ＭＳ Ｐゴシック" charset="0"/>
                <a:cs typeface="ＭＳ Ｐゴシック" charset="0"/>
              </a:rPr>
              <a:t>. 2</a:t>
            </a:r>
            <a:r>
              <a:rPr lang="en-GB" altLang="ja-JP" sz="1700" baseline="30000" dirty="0">
                <a:latin typeface="Tahoma" charset="0"/>
                <a:ea typeface="ＭＳ Ｐゴシック" charset="0"/>
                <a:cs typeface="ＭＳ Ｐゴシック" charset="0"/>
              </a:rPr>
              <a:t>nd</a:t>
            </a:r>
            <a:r>
              <a:rPr lang="en-GB" altLang="ja-JP" sz="1700" dirty="0">
                <a:latin typeface="Tahoma" charset="0"/>
                <a:ea typeface="ＭＳ Ｐゴシック" charset="0"/>
                <a:cs typeface="ＭＳ Ｐゴシック" charset="0"/>
              </a:rPr>
              <a:t> Edition. The Benjamin/Cummings Publishing Company, </a:t>
            </a:r>
            <a:r>
              <a:rPr lang="en-GB" altLang="ja-JP" sz="1700" dirty="0" smtClean="0">
                <a:latin typeface="Tahoma" charset="0"/>
                <a:ea typeface="ＭＳ Ｐゴシック" charset="0"/>
                <a:cs typeface="ＭＳ Ｐゴシック" charset="0"/>
              </a:rPr>
              <a:t>1994</a:t>
            </a:r>
          </a:p>
          <a:p>
            <a:pPr>
              <a:lnSpc>
                <a:spcPct val="80000"/>
              </a:lnSpc>
            </a:pPr>
            <a:r>
              <a:rPr lang="en-US" sz="1700" b="1" dirty="0" smtClean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700" b="1" dirty="0" err="1" smtClean="0">
                <a:latin typeface="Tahoma" charset="0"/>
                <a:ea typeface="ＭＳ Ｐゴシック" charset="0"/>
                <a:cs typeface="ＭＳ Ｐゴシック" charset="0"/>
              </a:rPr>
              <a:t>Channabasavaiah</a:t>
            </a:r>
            <a:r>
              <a:rPr lang="en-US" sz="1700" b="1" dirty="0" smtClean="0">
                <a:latin typeface="Tahoma" charset="0"/>
                <a:ea typeface="ＭＳ Ｐゴシック" charset="0"/>
                <a:cs typeface="ＭＳ Ｐゴシック" charset="0"/>
              </a:rPr>
              <a:t>, 2003]</a:t>
            </a:r>
            <a:r>
              <a:rPr lang="en-US" sz="17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 err="1" smtClean="0">
                <a:latin typeface="Tahoma" charset="0"/>
                <a:ea typeface="ＭＳ Ｐゴシック" charset="0"/>
                <a:cs typeface="ＭＳ Ｐゴシック" charset="0"/>
              </a:rPr>
              <a:t>Channabasavaiah</a:t>
            </a:r>
            <a:r>
              <a:rPr lang="en-US" sz="1700" dirty="0" smtClean="0">
                <a:latin typeface="Tahoma" charset="0"/>
                <a:ea typeface="ＭＳ Ｐゴシック" charset="0"/>
                <a:cs typeface="ＭＳ Ｐゴシック" charset="0"/>
              </a:rPr>
              <a:t>, K., Holley, K., and </a:t>
            </a:r>
            <a:r>
              <a:rPr lang="en-US" sz="1700" dirty="0" err="1" smtClean="0">
                <a:latin typeface="Tahoma" charset="0"/>
                <a:ea typeface="ＭＳ Ｐゴシック" charset="0"/>
                <a:cs typeface="ＭＳ Ｐゴシック" charset="0"/>
              </a:rPr>
              <a:t>Tuggle</a:t>
            </a:r>
            <a:r>
              <a:rPr lang="en-US" sz="1700" dirty="0" smtClean="0">
                <a:latin typeface="Tahoma" charset="0"/>
                <a:ea typeface="ＭＳ Ｐゴシック" charset="0"/>
                <a:cs typeface="ＭＳ Ｐゴシック" charset="0"/>
              </a:rPr>
              <a:t>, J Migrating to a service-oriented architecture.  2003. </a:t>
            </a:r>
            <a:r>
              <a:rPr lang="en-US" sz="1700" dirty="0" err="1" smtClean="0">
                <a:latin typeface="Tahoma" charset="0"/>
                <a:ea typeface="ＭＳ Ｐゴシック" charset="0"/>
                <a:cs typeface="ＭＳ Ｐゴシック" charset="0"/>
              </a:rPr>
              <a:t>Última</a:t>
            </a:r>
            <a:r>
              <a:rPr lang="en-US" sz="17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 err="1" smtClean="0">
                <a:latin typeface="Tahoma" charset="0"/>
                <a:ea typeface="ＭＳ Ｐゴシック" charset="0"/>
                <a:cs typeface="ＭＳ Ｐゴシック" charset="0"/>
              </a:rPr>
              <a:t>vez</a:t>
            </a:r>
            <a:r>
              <a:rPr lang="en-US" sz="17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 err="1" smtClean="0">
                <a:latin typeface="Tahoma" charset="0"/>
                <a:ea typeface="ＭＳ Ｐゴシック" charset="0"/>
                <a:cs typeface="ＭＳ Ｐゴシック" charset="0"/>
              </a:rPr>
              <a:t>consultado</a:t>
            </a:r>
            <a:r>
              <a:rPr lang="en-US" sz="1700" dirty="0" smtClean="0">
                <a:latin typeface="Tahoma" charset="0"/>
                <a:ea typeface="ＭＳ Ｐゴシック" charset="0"/>
                <a:cs typeface="ＭＳ Ｐゴシック" charset="0"/>
              </a:rPr>
              <a:t> el 30-3-2009 </a:t>
            </a:r>
            <a:r>
              <a:rPr lang="en-US" sz="1700" dirty="0" smtClean="0">
                <a:latin typeface="Tahoma" charset="0"/>
                <a:ea typeface="ＭＳ Ｐゴシック" charset="0"/>
                <a:cs typeface="ＭＳ Ｐゴシック" charset="0"/>
                <a:hlinkClick r:id="rId4"/>
              </a:rPr>
              <a:t>http://ibm.com/developerworks/webservices/library/wsmigratesoa/</a:t>
            </a:r>
            <a:endParaRPr lang="en-US" sz="17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700" b="1" dirty="0">
                <a:latin typeface="Tahoma" charset="0"/>
                <a:ea typeface="ＭＳ Ｐゴシック" charset="0"/>
                <a:cs typeface="ＭＳ Ｐゴシック" charset="0"/>
              </a:rPr>
              <a:t>[Fielding, 2000]</a:t>
            </a:r>
            <a:r>
              <a:rPr lang="en-US" sz="1700" dirty="0">
                <a:latin typeface="Tahoma" charset="0"/>
                <a:ea typeface="ＭＳ Ｐゴシック" charset="0"/>
                <a:cs typeface="ＭＳ Ｐゴシック" charset="0"/>
              </a:rPr>
              <a:t> Fielding, Roy T. </a:t>
            </a:r>
            <a:r>
              <a:rPr lang="ja-JP" altLang="en-US" sz="17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Architectural Styles and the Design of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Networkbased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Software Architectures.</a:t>
            </a:r>
            <a:r>
              <a:rPr lang="ja-JP" altLang="en-US" sz="17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Tesis</a:t>
            </a:r>
            <a:r>
              <a:rPr lang="en-US" altLang="ja-JP" sz="1700" dirty="0">
                <a:latin typeface="Tahoma" charset="0"/>
                <a:ea typeface="ＭＳ Ｐゴシック" charset="0"/>
                <a:cs typeface="ＭＳ Ｐゴシック" charset="0"/>
              </a:rPr>
              <a:t> Doctoral, Universidad de California, </a:t>
            </a:r>
            <a:r>
              <a:rPr lang="en-US" altLang="ja-JP" sz="1700" dirty="0" smtClean="0">
                <a:latin typeface="Tahoma" charset="0"/>
                <a:ea typeface="ＭＳ Ｐゴシック" charset="0"/>
                <a:cs typeface="ＭＳ Ｐゴシック" charset="0"/>
              </a:rPr>
              <a:t>2000</a:t>
            </a:r>
            <a:endParaRPr lang="en-GB" altLang="ja-JP" sz="17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GB" sz="1700" b="1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GB" sz="1700" b="1" dirty="0" err="1">
                <a:latin typeface="Tahoma" charset="0"/>
                <a:ea typeface="ＭＳ Ｐゴシック" charset="0"/>
                <a:cs typeface="ＭＳ Ｐゴシック" charset="0"/>
              </a:rPr>
              <a:t>Fagalde</a:t>
            </a:r>
            <a:r>
              <a:rPr lang="en-GB" sz="1700" b="1" dirty="0">
                <a:latin typeface="Tahoma" charset="0"/>
                <a:ea typeface="ＭＳ Ｐゴシック" charset="0"/>
                <a:cs typeface="ＭＳ Ｐゴシック" charset="0"/>
              </a:rPr>
              <a:t>, 2006] </a:t>
            </a:r>
            <a:r>
              <a:rPr lang="en-GB" sz="1700" b="1" dirty="0" err="1">
                <a:latin typeface="Tahoma" charset="0"/>
                <a:ea typeface="ＭＳ Ｐゴシック" charset="0"/>
                <a:cs typeface="ＭＳ Ｐゴシック" charset="0"/>
              </a:rPr>
              <a:t>Fagalde</a:t>
            </a:r>
            <a:r>
              <a:rPr lang="en-GB" sz="1700" b="1" dirty="0">
                <a:latin typeface="Tahoma" charset="0"/>
                <a:ea typeface="ＭＳ Ｐゴシック" charset="0"/>
                <a:cs typeface="ＭＳ Ｐゴシック" charset="0"/>
              </a:rPr>
              <a:t>, B. “</a:t>
            </a:r>
            <a:r>
              <a:rPr lang="en-GB" altLang="ja-JP" sz="1700" dirty="0">
                <a:latin typeface="Tahoma" charset="0"/>
                <a:ea typeface="ＭＳ Ｐゴシック" charset="0"/>
                <a:cs typeface="ＭＳ Ｐゴシック" charset="0"/>
              </a:rPr>
              <a:t>SOA – </a:t>
            </a:r>
            <a:r>
              <a:rPr lang="en-GB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Arquitectura</a:t>
            </a:r>
            <a:r>
              <a:rPr lang="en-GB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Orientada</a:t>
            </a:r>
            <a:r>
              <a:rPr lang="en-GB" altLang="ja-JP" sz="1700" dirty="0">
                <a:latin typeface="Tahoma" charset="0"/>
                <a:ea typeface="ＭＳ Ｐゴシック" charset="0"/>
                <a:cs typeface="ＭＳ Ｐゴシック" charset="0"/>
              </a:rPr>
              <a:t> a </a:t>
            </a:r>
            <a:r>
              <a:rPr lang="en-GB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Servicios</a:t>
            </a:r>
            <a:r>
              <a:rPr lang="en-GB" sz="17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GB" altLang="ja-JP" sz="1700" dirty="0">
                <a:latin typeface="Tahoma" charset="0"/>
                <a:ea typeface="ＭＳ Ｐゴシック" charset="0"/>
                <a:cs typeface="ＭＳ Ｐゴシック" charset="0"/>
              </a:rPr>
              <a:t>. 2006. </a:t>
            </a:r>
            <a:r>
              <a:rPr lang="en-GB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Última</a:t>
            </a:r>
            <a:r>
              <a:rPr lang="en-GB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vez</a:t>
            </a:r>
            <a:r>
              <a:rPr lang="en-GB" altLang="ja-JP" sz="17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consultado</a:t>
            </a:r>
            <a:r>
              <a:rPr lang="en-GB" altLang="ja-JP" sz="1700" dirty="0">
                <a:latin typeface="Tahoma" charset="0"/>
                <a:ea typeface="ＭＳ Ｐゴシック" charset="0"/>
                <a:cs typeface="ＭＳ Ｐゴシック" charset="0"/>
              </a:rPr>
              <a:t> 30-3-2009. </a:t>
            </a:r>
            <a:r>
              <a:rPr lang="es-ES" altLang="ja-JP" sz="1700" dirty="0">
                <a:latin typeface="Tahoma" charset="0"/>
                <a:ea typeface="ＭＳ Ｐゴシック" charset="0"/>
                <a:cs typeface="ＭＳ Ｐゴシック" charset="0"/>
              </a:rPr>
              <a:t>http://</a:t>
            </a:r>
            <a:r>
              <a:rPr lang="es-E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www.common.org.uy</a:t>
            </a:r>
            <a:r>
              <a:rPr lang="es-ES" altLang="ja-JP" sz="1700" dirty="0">
                <a:latin typeface="Tahoma" charset="0"/>
                <a:ea typeface="ＭＳ Ｐゴシック" charset="0"/>
                <a:cs typeface="ＭＳ Ｐゴシック" charset="0"/>
              </a:rPr>
              <a:t>/</a:t>
            </a:r>
            <a:r>
              <a:rPr lang="es-E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adds</a:t>
            </a:r>
            <a:r>
              <a:rPr lang="es-ES" altLang="ja-JP" sz="1700" dirty="0">
                <a:latin typeface="Tahoma" charset="0"/>
                <a:ea typeface="ＭＳ Ｐゴシック" charset="0"/>
                <a:cs typeface="ＭＳ Ｐゴシック" charset="0"/>
              </a:rPr>
              <a:t>/</a:t>
            </a:r>
            <a:r>
              <a:rPr lang="es-E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collaborate</a:t>
            </a:r>
            <a:r>
              <a:rPr lang="es-ES" altLang="ja-JP" sz="1700" dirty="0">
                <a:latin typeface="Tahoma" charset="0"/>
                <a:ea typeface="ＭＳ Ｐゴシック" charset="0"/>
                <a:cs typeface="ＭＳ Ｐゴシック" charset="0"/>
              </a:rPr>
              <a:t>/</a:t>
            </a:r>
            <a:r>
              <a:rPr lang="es-ES" altLang="ja-JP" sz="1700" dirty="0" err="1">
                <a:latin typeface="Tahoma" charset="0"/>
                <a:ea typeface="ＭＳ Ｐゴシック" charset="0"/>
                <a:cs typeface="ＭＳ Ｐゴシック" charset="0"/>
              </a:rPr>
              <a:t>images</a:t>
            </a:r>
            <a:r>
              <a:rPr lang="es-ES" altLang="ja-JP" sz="1700" dirty="0">
                <a:latin typeface="Tahoma" charset="0"/>
                <a:ea typeface="ＭＳ Ｐゴシック" charset="0"/>
                <a:cs typeface="ＭＳ Ｐゴシック" charset="0"/>
              </a:rPr>
              <a:t>/wmContentFile_1149787725065_hW6_Introduccion%20a%20SOA.ppt </a:t>
            </a:r>
            <a:endParaRPr lang="es-ES" sz="17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1700" b="1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GB" altLang="ja-JP" sz="17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851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1233620-0910-1F4A-9510-B09533FD5491}" type="slidenum">
              <a:rPr lang="es-ES" sz="1400"/>
              <a:pPr eaLnBrk="1" hangingPunct="1"/>
              <a:t>61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49381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Referencias </a:t>
            </a:r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(II)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0946" name="2 Marcador de contenido"/>
          <p:cNvSpPr>
            <a:spLocks noGrp="1"/>
          </p:cNvSpPr>
          <p:nvPr>
            <p:ph idx="1"/>
          </p:nvPr>
        </p:nvSpPr>
        <p:spPr>
          <a:xfrm>
            <a:off x="773723" y="1447801"/>
            <a:ext cx="8181243" cy="430989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900" b="1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900" b="1" dirty="0" err="1">
                <a:latin typeface="Tahoma" charset="0"/>
                <a:ea typeface="ＭＳ Ｐゴシック" charset="0"/>
                <a:cs typeface="ＭＳ Ｐゴシック" charset="0"/>
              </a:rPr>
              <a:t>Geniant</a:t>
            </a:r>
            <a:r>
              <a:rPr lang="en-US" sz="1900" b="1" dirty="0">
                <a:latin typeface="Tahoma" charset="0"/>
                <a:ea typeface="ＭＳ Ｐゴシック" charset="0"/>
                <a:cs typeface="ＭＳ Ｐゴシック" charset="0"/>
              </a:rPr>
              <a:t>, 2004] </a:t>
            </a:r>
            <a:r>
              <a:rPr lang="en-US" sz="1900" dirty="0" err="1">
                <a:latin typeface="Tahoma" charset="0"/>
                <a:ea typeface="ＭＳ Ｐゴシック" charset="0"/>
                <a:cs typeface="ＭＳ Ｐゴシック" charset="0"/>
              </a:rPr>
              <a:t>Geniant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</a:rPr>
              <a:t>, Service Oriented Architecture, What, Why, How, Technical Report, 26 April 2004</a:t>
            </a:r>
            <a:endParaRPr lang="es-ES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0000"/>
              </a:lnSpc>
            </a:pPr>
            <a:r>
              <a:rPr lang="en-US" sz="1900" b="1" dirty="0" smtClean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900" b="1" dirty="0" err="1">
                <a:latin typeface="Tahoma" charset="0"/>
                <a:ea typeface="ＭＳ Ｐゴシック" charset="0"/>
                <a:cs typeface="ＭＳ Ｐゴシック" charset="0"/>
              </a:rPr>
              <a:t>Hao</a:t>
            </a:r>
            <a:r>
              <a:rPr lang="en-US" sz="1900" b="1" dirty="0">
                <a:latin typeface="Tahoma" charset="0"/>
                <a:ea typeface="ＭＳ Ｐゴシック" charset="0"/>
                <a:cs typeface="ＭＳ Ｐゴシック" charset="0"/>
              </a:rPr>
              <a:t>, 2003]. 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</a:rPr>
              <a:t>What is Service Oriented Architecture? 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http://webservices.xml.com/pub/a/ws/2003/09/30/soa.html. Última vez consultado 30-3-</a:t>
            </a:r>
            <a:r>
              <a:rPr lang="en-US" sz="1900" dirty="0" smtClean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2009</a:t>
            </a:r>
            <a:endParaRPr lang="en-US" sz="19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900" b="1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900" b="1" dirty="0" err="1">
                <a:latin typeface="Tahoma" charset="0"/>
                <a:ea typeface="ＭＳ Ｐゴシック" charset="0"/>
                <a:cs typeface="ＭＳ Ｐゴシック" charset="0"/>
              </a:rPr>
              <a:t>Natis</a:t>
            </a:r>
            <a:r>
              <a:rPr lang="en-US" sz="1900" b="1" dirty="0">
                <a:latin typeface="Tahoma" charset="0"/>
                <a:ea typeface="ＭＳ Ｐゴシック" charset="0"/>
                <a:cs typeface="ＭＳ Ｐゴシック" charset="0"/>
              </a:rPr>
              <a:t>, 2003] </a:t>
            </a:r>
            <a:r>
              <a:rPr lang="en-US" sz="1900" b="1" dirty="0" err="1">
                <a:latin typeface="Tahoma" charset="0"/>
                <a:ea typeface="ＭＳ Ｐゴシック" charset="0"/>
                <a:cs typeface="ＭＳ Ｐゴシック" charset="0"/>
              </a:rPr>
              <a:t>Natis</a:t>
            </a:r>
            <a:r>
              <a:rPr lang="en-US" sz="1900" b="1" dirty="0">
                <a:latin typeface="Tahoma" charset="0"/>
                <a:ea typeface="ＭＳ Ｐゴシック" charset="0"/>
                <a:cs typeface="ＭＳ Ｐゴシック" charset="0"/>
              </a:rPr>
              <a:t>, Y.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</a:rPr>
              <a:t>, Gartner</a:t>
            </a:r>
            <a:r>
              <a:rPr lang="en-US" sz="1900" b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</a:rPr>
              <a:t>Research Note AV-19-6751, 2003. </a:t>
            </a:r>
            <a:r>
              <a:rPr lang="en-US" sz="1900" dirty="0" err="1">
                <a:latin typeface="Tahoma" charset="0"/>
                <a:ea typeface="ＭＳ Ｐゴシック" charset="0"/>
                <a:cs typeface="ＭＳ Ｐゴシック" charset="0"/>
              </a:rPr>
              <a:t>Última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dirty="0" err="1">
                <a:latin typeface="Tahoma" charset="0"/>
                <a:ea typeface="ＭＳ Ｐゴシック" charset="0"/>
                <a:cs typeface="ＭＳ Ｐゴシック" charset="0"/>
              </a:rPr>
              <a:t>vez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dirty="0" err="1">
                <a:latin typeface="Tahoma" charset="0"/>
                <a:ea typeface="ＭＳ Ｐゴシック" charset="0"/>
                <a:cs typeface="ＭＳ Ｐゴシック" charset="0"/>
              </a:rPr>
              <a:t>consultado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</a:rPr>
              <a:t> el 30-3-2009 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  <a:hlinkClick r:id="rId4"/>
              </a:rPr>
              <a:t>http://www.gartner.com/resources/114300/114358/114358.pdf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latin typeface="Tahoma" charset="0"/>
                <a:ea typeface="ＭＳ Ｐゴシック" charset="0"/>
                <a:cs typeface="ＭＳ Ｐゴシック" charset="0"/>
              </a:rPr>
              <a:t>[OASIS, 2006]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</a:rPr>
              <a:t> OASIS. Reference Model for SOA 1.0 </a:t>
            </a:r>
            <a:r>
              <a:rPr lang="en-US" sz="1900" dirty="0" err="1">
                <a:latin typeface="Tahoma" charset="0"/>
                <a:ea typeface="ＭＳ Ｐゴシック" charset="0"/>
                <a:cs typeface="ＭＳ Ｐゴシック" charset="0"/>
              </a:rPr>
              <a:t>Commitee</a:t>
            </a:r>
            <a:r>
              <a:rPr lang="en-US" sz="1900" dirty="0">
                <a:latin typeface="Tahoma" charset="0"/>
                <a:ea typeface="ＭＳ Ｐゴシック" charset="0"/>
                <a:cs typeface="ＭＳ Ｐゴシック" charset="0"/>
              </a:rPr>
              <a:t> Specification. </a:t>
            </a:r>
            <a:r>
              <a:rPr lang="es-ES" sz="1900" dirty="0">
                <a:latin typeface="Tahoma" charset="0"/>
                <a:ea typeface="ＭＳ Ｐゴシック" charset="0"/>
                <a:cs typeface="ＭＳ Ｐゴシック" charset="0"/>
              </a:rPr>
              <a:t>Agosto 2006. </a:t>
            </a:r>
            <a:r>
              <a:rPr lang="es-ES" sz="1900" u="sng" dirty="0">
                <a:latin typeface="Tahoma" charset="0"/>
                <a:ea typeface="ＭＳ Ｐゴシック" charset="0"/>
                <a:cs typeface="ＭＳ Ｐゴシック" charset="0"/>
                <a:hlinkClick r:id="rId5"/>
              </a:rPr>
              <a:t>http://oasis-open.org/</a:t>
            </a:r>
            <a:r>
              <a:rPr lang="es-ES" sz="1900" dirty="0">
                <a:latin typeface="Tahoma" charset="0"/>
                <a:ea typeface="ＭＳ Ｐゴシック" charset="0"/>
                <a:cs typeface="ＭＳ Ｐゴシック" charset="0"/>
              </a:rPr>
              <a:t>. Última vez consultada a 30-3-2009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latin typeface="Tahoma" charset="0"/>
                <a:ea typeface="ＭＳ Ｐゴシック" charset="0"/>
                <a:cs typeface="ＭＳ Ｐゴシック" charset="0"/>
              </a:rPr>
              <a:t>[O</a:t>
            </a:r>
            <a:r>
              <a:rPr lang="ja-JP" altLang="en-US" sz="1900" b="1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>
                <a:latin typeface="Tahoma" charset="0"/>
                <a:ea typeface="ＭＳ Ｐゴシック" charset="0"/>
                <a:cs typeface="ＭＳ Ｐゴシック" charset="0"/>
              </a:rPr>
              <a:t>Toole, 2003]</a:t>
            </a:r>
            <a:r>
              <a:rPr lang="en-US" altLang="ja-JP" sz="1900" dirty="0">
                <a:latin typeface="Tahoma" charset="0"/>
                <a:ea typeface="ＭＳ Ｐゴシック" charset="0"/>
                <a:cs typeface="ＭＳ Ｐゴシック" charset="0"/>
              </a:rPr>
              <a:t> O'Toole, A. Web Service-Oriented Architecture - The Best Solution To Business Integration IT Management News, </a:t>
            </a:r>
            <a:r>
              <a:rPr lang="en-US" altLang="ja-JP" sz="1900" dirty="0" smtClean="0">
                <a:latin typeface="Tahoma" charset="0"/>
                <a:ea typeface="ＭＳ Ｐゴシック" charset="0"/>
                <a:cs typeface="ＭＳ Ｐゴシック" charset="0"/>
              </a:rPr>
              <a:t>2003</a:t>
            </a:r>
            <a:endParaRPr lang="es-ES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800" b="1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800" b="1" dirty="0" err="1">
                <a:latin typeface="Tahoma" charset="0"/>
                <a:ea typeface="ＭＳ Ｐゴシック" charset="0"/>
                <a:cs typeface="ＭＳ Ｐゴシック" charset="0"/>
              </a:rPr>
              <a:t>Pallos</a:t>
            </a:r>
            <a:r>
              <a:rPr lang="en-US" sz="1800" b="1" dirty="0">
                <a:latin typeface="Tahoma" charset="0"/>
                <a:ea typeface="ＭＳ Ｐゴシック" charset="0"/>
                <a:cs typeface="ＭＳ Ｐゴシック" charset="0"/>
              </a:rPr>
              <a:t>, 2001]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PALLOS, M., Service-Oriented Architecture: A Primer ,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eAI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Journal , December 2001.</a:t>
            </a:r>
          </a:p>
          <a:p>
            <a:pPr>
              <a:lnSpc>
                <a:spcPct val="80000"/>
              </a:lnSpc>
            </a:pPr>
            <a:r>
              <a:rPr lang="en-GB" sz="1800" b="1" dirty="0">
                <a:latin typeface="Tahoma" charset="0"/>
                <a:ea typeface="ＭＳ Ｐゴシック" charset="0"/>
                <a:cs typeface="ＭＳ Ｐゴシック" charset="0"/>
              </a:rPr>
              <a:t>[Shaw y </a:t>
            </a:r>
            <a:r>
              <a:rPr lang="en-GB" sz="1800" b="1" dirty="0" err="1">
                <a:latin typeface="Tahoma" charset="0"/>
                <a:ea typeface="ＭＳ Ｐゴシック" charset="0"/>
                <a:cs typeface="ＭＳ Ｐゴシック" charset="0"/>
              </a:rPr>
              <a:t>Garlan</a:t>
            </a:r>
            <a:r>
              <a:rPr lang="en-GB" sz="1800" b="1" dirty="0">
                <a:latin typeface="Tahoma" charset="0"/>
                <a:ea typeface="ＭＳ Ｐゴシック" charset="0"/>
                <a:cs typeface="ＭＳ Ｐゴシック" charset="0"/>
              </a:rPr>
              <a:t>, 1996] Shaw, M., </a:t>
            </a:r>
            <a:r>
              <a:rPr lang="en-GB" sz="1800" b="1" dirty="0" err="1">
                <a:latin typeface="Tahoma" charset="0"/>
                <a:ea typeface="ＭＳ Ｐゴシック" charset="0"/>
                <a:cs typeface="ＭＳ Ｐゴシック" charset="0"/>
              </a:rPr>
              <a:t>Garlan</a:t>
            </a:r>
            <a:r>
              <a:rPr lang="en-GB" sz="1800" b="1" dirty="0">
                <a:latin typeface="Tahoma" charset="0"/>
                <a:ea typeface="ＭＳ Ｐゴシック" charset="0"/>
                <a:cs typeface="ＭＳ Ｐゴシック" charset="0"/>
              </a:rPr>
              <a:t>, D. </a:t>
            </a:r>
            <a:r>
              <a:rPr lang="en-GB" sz="18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GB" altLang="ja-JP" sz="1800" i="1" dirty="0">
                <a:latin typeface="Tahoma" charset="0"/>
                <a:ea typeface="ＭＳ Ｐゴシック" charset="0"/>
                <a:cs typeface="ＭＳ Ｐゴシック" charset="0"/>
              </a:rPr>
              <a:t>Software Architecture: Perspectives on a Emerging Discipline</a:t>
            </a:r>
            <a:r>
              <a:rPr lang="en-GB" sz="18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GB" altLang="ja-JP" sz="1800" dirty="0">
                <a:latin typeface="Tahoma" charset="0"/>
                <a:ea typeface="ＭＳ Ｐゴシック" charset="0"/>
                <a:cs typeface="ＭＳ Ｐゴシック" charset="0"/>
              </a:rPr>
              <a:t>. Prentice-Hall, </a:t>
            </a:r>
            <a:r>
              <a:rPr lang="en-GB" altLang="ja-JP" sz="1800" dirty="0" smtClean="0">
                <a:latin typeface="Tahoma" charset="0"/>
                <a:ea typeface="ＭＳ Ｐゴシック" charset="0"/>
                <a:cs typeface="ＭＳ Ｐゴシック" charset="0"/>
              </a:rPr>
              <a:t>1996</a:t>
            </a:r>
            <a:endParaRPr lang="en-GB" altLang="ja-JP" sz="1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0947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3E2B9BC-2B61-3D4A-8AFB-6B0B849FB924}" type="slidenum">
              <a:rPr lang="es-ES" sz="1400"/>
              <a:pPr eaLnBrk="1" hangingPunct="1"/>
              <a:t>62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654728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Referencias (y </a:t>
            </a:r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III)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2" name="2 Marcador de contenido"/>
          <p:cNvSpPr>
            <a:spLocks noGrp="1"/>
          </p:cNvSpPr>
          <p:nvPr>
            <p:ph idx="1"/>
          </p:nvPr>
        </p:nvSpPr>
        <p:spPr>
          <a:xfrm>
            <a:off x="773723" y="1447800"/>
            <a:ext cx="8181243" cy="49101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000" b="1" dirty="0" smtClean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GB" sz="2000" b="1" dirty="0" err="1">
                <a:latin typeface="Tahoma" charset="0"/>
                <a:ea typeface="ＭＳ Ｐゴシック" charset="0"/>
                <a:cs typeface="ＭＳ Ｐゴシック" charset="0"/>
              </a:rPr>
              <a:t>SOAml</a:t>
            </a:r>
            <a:r>
              <a:rPr lang="en-GB" sz="2000" b="1" dirty="0">
                <a:latin typeface="Tahoma" charset="0"/>
                <a:ea typeface="ＭＳ Ｐゴシック" charset="0"/>
                <a:cs typeface="ＭＳ Ｐゴシック" charset="0"/>
              </a:rPr>
              <a:t>, 2009]</a:t>
            </a:r>
            <a:r>
              <a:rPr lang="en-GB" sz="20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sz="2000" dirty="0" err="1">
                <a:latin typeface="Tahoma" charset="0"/>
                <a:ea typeface="ＭＳ Ｐゴシック" charset="0"/>
                <a:cs typeface="ＭＳ Ｐゴシック" charset="0"/>
              </a:rPr>
              <a:t>SoaML</a:t>
            </a:r>
            <a:r>
              <a:rPr lang="es-ES_tradnl" sz="2000" dirty="0">
                <a:latin typeface="Tahoma" charset="0"/>
                <a:ea typeface="ＭＳ Ｐゴシック" charset="0"/>
                <a:cs typeface="ＭＳ Ｐゴシック" charset="0"/>
              </a:rPr>
              <a:t> 1.1 Beta </a:t>
            </a:r>
            <a:r>
              <a:rPr lang="es-ES_tradnl" sz="2000" dirty="0" err="1">
                <a:latin typeface="Tahoma" charset="0"/>
                <a:ea typeface="ＭＳ Ｐゴシック" charset="0"/>
                <a:cs typeface="ＭＳ Ｐゴシック" charset="0"/>
              </a:rPr>
              <a:t>especification</a:t>
            </a:r>
            <a:r>
              <a:rPr lang="es-ES_tradnl" sz="2000" dirty="0">
                <a:latin typeface="Tahoma" charset="0"/>
                <a:ea typeface="ＭＳ Ｐゴシック" charset="0"/>
                <a:cs typeface="ＭＳ Ｐゴシック" charset="0"/>
              </a:rPr>
              <a:t>. Última vez visitado: Enero, 2010; </a:t>
            </a:r>
            <a:r>
              <a:rPr lang="es-ES_tradnl" sz="2000" u="sng" dirty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http://www.omg.org/spec/SoaML/1.0/Beta1/PDF/</a:t>
            </a:r>
            <a:r>
              <a:rPr lang="es-ES_tradnl" sz="20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20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b="1" dirty="0" err="1">
                <a:latin typeface="Tahoma" charset="0"/>
                <a:ea typeface="ＭＳ Ｐゴシック" charset="0"/>
                <a:cs typeface="ＭＳ Ｐゴシック" charset="0"/>
              </a:rPr>
              <a:t>Sprott</a:t>
            </a:r>
            <a:r>
              <a:rPr lang="en-US" sz="2000" b="1" dirty="0">
                <a:latin typeface="Tahoma" charset="0"/>
                <a:ea typeface="ＭＳ Ｐゴシック" charset="0"/>
                <a:cs typeface="ＭＳ Ｐゴシック" charset="0"/>
              </a:rPr>
              <a:t> y </a:t>
            </a:r>
            <a:r>
              <a:rPr lang="en-US" sz="2000" b="1" dirty="0" err="1">
                <a:latin typeface="Tahoma" charset="0"/>
                <a:ea typeface="ＭＳ Ｐゴシック" charset="0"/>
                <a:cs typeface="ＭＳ Ｐゴシック" charset="0"/>
              </a:rPr>
              <a:t>Wilkies</a:t>
            </a:r>
            <a:r>
              <a:rPr lang="en-US" sz="2000" b="1" dirty="0">
                <a:latin typeface="Tahoma" charset="0"/>
                <a:ea typeface="ＭＳ Ｐゴシック" charset="0"/>
                <a:cs typeface="ＭＳ Ｐゴシック" charset="0"/>
              </a:rPr>
              <a:t>, 2004]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Sprott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, D., Wilkes, L. </a:t>
            </a:r>
            <a:r>
              <a:rPr lang="ja-JP" altLang="en-US" sz="20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dirty="0" err="1">
                <a:latin typeface="Tahoma" charset="0"/>
                <a:ea typeface="ＭＳ Ｐゴシック" charset="0"/>
                <a:cs typeface="ＭＳ Ｐゴシック" charset="0"/>
              </a:rPr>
              <a:t>Undestanding</a:t>
            </a:r>
            <a:r>
              <a:rPr lang="en-US" altLang="ja-JP" sz="2000" dirty="0">
                <a:latin typeface="Tahoma" charset="0"/>
                <a:ea typeface="ＭＳ Ｐゴシック" charset="0"/>
                <a:cs typeface="ＭＳ Ｐゴシック" charset="0"/>
              </a:rPr>
              <a:t> Service-Oriented Architecture. CBDI Forum. January 2004. </a:t>
            </a:r>
            <a:endParaRPr lang="es-ES" altLang="ja-JP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s-ES" sz="2000" b="1" dirty="0" smtClean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s-ES" sz="2000" b="1" dirty="0">
                <a:latin typeface="Tahoma" charset="0"/>
                <a:ea typeface="ＭＳ Ｐゴシック" charset="0"/>
                <a:cs typeface="ＭＳ Ｐゴシック" charset="0"/>
              </a:rPr>
              <a:t>W3C, 2004]</a:t>
            </a:r>
            <a:r>
              <a:rPr lang="es-ES" sz="2000" dirty="0">
                <a:latin typeface="Tahoma" charset="0"/>
                <a:ea typeface="ＭＳ Ｐゴシック" charset="0"/>
                <a:cs typeface="ＭＳ Ｐゴシック" charset="0"/>
              </a:rPr>
              <a:t> Web </a:t>
            </a:r>
            <a:r>
              <a:rPr lang="es-ES" sz="2000" dirty="0" err="1">
                <a:latin typeface="Tahoma" charset="0"/>
                <a:ea typeface="ＭＳ Ｐゴシック" charset="0"/>
                <a:cs typeface="ＭＳ Ｐゴシック" charset="0"/>
              </a:rPr>
              <a:t>Services</a:t>
            </a:r>
            <a:r>
              <a:rPr lang="es-ES" sz="20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2000" dirty="0" err="1">
                <a:latin typeface="Tahoma" charset="0"/>
                <a:ea typeface="ＭＳ Ｐゴシック" charset="0"/>
                <a:cs typeface="ＭＳ Ｐゴシック" charset="0"/>
              </a:rPr>
              <a:t>Glosary</a:t>
            </a:r>
            <a:r>
              <a:rPr lang="es-ES" sz="2000" dirty="0">
                <a:latin typeface="Tahoma" charset="0"/>
                <a:ea typeface="ＭＳ Ｐゴシック" charset="0"/>
                <a:cs typeface="ＭＳ Ｐゴシック" charset="0"/>
              </a:rPr>
              <a:t>, 11 Febrero 2004. Última vez consultado 30-3-2009. </a:t>
            </a:r>
            <a:r>
              <a:rPr lang="es-ES" sz="2000" dirty="0">
                <a:latin typeface="Tahoma" charset="0"/>
                <a:ea typeface="ＭＳ Ｐゴシック" charset="0"/>
                <a:cs typeface="ＭＳ Ｐゴシック" charset="0"/>
                <a:hlinkClick r:id="rId4"/>
              </a:rPr>
              <a:t>http://www.w3.org/TR/ws-gloss/</a:t>
            </a:r>
            <a:endParaRPr lang="es-E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3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4B2727D-99F4-C24E-9291-BC14F84BD3C9}" type="slidenum">
              <a:rPr lang="es-ES" sz="1400"/>
              <a:pPr eaLnBrk="1" hangingPunct="1"/>
              <a:t>63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884924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48" y="5470202"/>
            <a:ext cx="2397640" cy="12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83851"/>
            <a:ext cx="7772400" cy="1470025"/>
          </a:xfrm>
        </p:spPr>
        <p:txBody>
          <a:bodyPr/>
          <a:lstStyle/>
          <a:p>
            <a:r>
              <a:rPr lang="es-ES" dirty="0"/>
              <a:t>Aplicaciones prácticas de las arquitecturas orientadas al </a:t>
            </a:r>
            <a:r>
              <a:rPr lang="es-ES" dirty="0" smtClean="0"/>
              <a:t>servicio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7749" y="2822583"/>
            <a:ext cx="7077075" cy="189547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D. Miguel Ángel Conde González</a:t>
            </a:r>
          </a:p>
          <a:p>
            <a:endParaRPr lang="es-ES" dirty="0" smtClean="0"/>
          </a:p>
          <a:p>
            <a:r>
              <a:rPr lang="es-ES" sz="2200" dirty="0" smtClean="0"/>
              <a:t>GRupo de investigación en InterAcción y eLearning (GRIAL)</a:t>
            </a:r>
          </a:p>
          <a:p>
            <a:r>
              <a:rPr lang="es-ES" sz="2200" dirty="0" smtClean="0"/>
              <a:t>Universidad de Salamanca</a:t>
            </a:r>
          </a:p>
          <a:p>
            <a:r>
              <a:rPr lang="es-ES" sz="1700" dirty="0" smtClean="0">
                <a:hlinkClick r:id="rId4"/>
              </a:rPr>
              <a:t>mconde@usal.es</a:t>
            </a:r>
            <a:endParaRPr lang="es-ES" sz="1700" dirty="0" smtClean="0"/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358642" y="4885427"/>
            <a:ext cx="6455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Escola Superior de Tecnologia e Gestão do Instituto Politécnico de </a:t>
            </a:r>
            <a:r>
              <a:rPr lang="pt-BR" sz="1600" dirty="0" smtClean="0"/>
              <a:t>Bragança</a:t>
            </a:r>
          </a:p>
          <a:p>
            <a:pPr algn="ctr"/>
            <a:r>
              <a:rPr lang="es-ES" sz="1600" dirty="0" smtClean="0">
                <a:latin typeface="Corbel" pitchFamily="34" charset="0"/>
              </a:rPr>
              <a:t>5 de </a:t>
            </a:r>
            <a:r>
              <a:rPr lang="es-ES" sz="1600" dirty="0" err="1" smtClean="0"/>
              <a:t>Maio</a:t>
            </a:r>
            <a:r>
              <a:rPr lang="es-ES" sz="1600" dirty="0" smtClean="0"/>
              <a:t>, </a:t>
            </a:r>
            <a:r>
              <a:rPr lang="es-ES" sz="1600" dirty="0" smtClean="0">
                <a:latin typeface="Corbel" pitchFamily="34" charset="0"/>
              </a:rPr>
              <a:t>2011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t="4261" r="7216" b="19032"/>
          <a:stretch>
            <a:fillRect/>
          </a:stretch>
        </p:blipFill>
        <p:spPr bwMode="auto">
          <a:xfrm>
            <a:off x="8129814" y="6565087"/>
            <a:ext cx="685800" cy="2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8" y="5922724"/>
            <a:ext cx="35147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65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Introducción (IV)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>
                <a:latin typeface="Tahoma" charset="0"/>
                <a:ea typeface="ＭＳ Ｐゴシック" charset="0"/>
                <a:cs typeface="ＭＳ Ｐゴシック" charset="0"/>
              </a:rPr>
              <a:t>¿Qué se pretende?</a:t>
            </a:r>
          </a:p>
          <a:p>
            <a:pPr lvl="1"/>
            <a:r>
              <a:rPr lang="es-ES">
                <a:latin typeface="Tahoma" charset="0"/>
                <a:ea typeface="ＭＳ Ｐゴシック" charset="0"/>
              </a:rPr>
              <a:t>Construir sistemas a partir de componentes comunes</a:t>
            </a:r>
          </a:p>
          <a:p>
            <a:r>
              <a:rPr lang="es-ES">
                <a:latin typeface="Tahoma" charset="0"/>
                <a:ea typeface="ＭＳ Ｐゴシック" charset="0"/>
                <a:cs typeface="ＭＳ Ｐゴシック" charset="0"/>
              </a:rPr>
              <a:t>¿Qué se necesita?</a:t>
            </a:r>
          </a:p>
          <a:p>
            <a:pPr lvl="1"/>
            <a:r>
              <a:rPr lang="es-ES">
                <a:latin typeface="Tahoma" charset="0"/>
                <a:ea typeface="ＭＳ Ｐゴシック" charset="0"/>
              </a:rPr>
              <a:t>Una forma estándar de construir u organizar componentes</a:t>
            </a:r>
          </a:p>
          <a:p>
            <a:r>
              <a:rPr lang="es-ES">
                <a:latin typeface="Tahoma" charset="0"/>
                <a:ea typeface="ＭＳ Ｐゴシック" charset="0"/>
                <a:cs typeface="ＭＳ Ｐゴシック" charset="0"/>
              </a:rPr>
              <a:t>Antecedentes</a:t>
            </a:r>
          </a:p>
          <a:p>
            <a:pPr lvl="1"/>
            <a:r>
              <a:rPr lang="es-ES">
                <a:latin typeface="Tahoma" charset="0"/>
                <a:ea typeface="ＭＳ Ｐゴシック" charset="0"/>
              </a:rPr>
              <a:t>1980 Corba: Arquitectura común de intermediarios en peticiones a objetos</a:t>
            </a:r>
          </a:p>
          <a:p>
            <a:pPr lvl="1"/>
            <a:r>
              <a:rPr lang="es-ES">
                <a:latin typeface="Tahoma" charset="0"/>
                <a:ea typeface="ＭＳ Ｐゴシック" charset="0"/>
              </a:rPr>
              <a:t>En los 90 DCOM: Modelo de Objetos de Componentes Distribuidos</a:t>
            </a:r>
          </a:p>
          <a:p>
            <a:pPr lvl="1"/>
            <a:r>
              <a:rPr lang="es-ES">
                <a:latin typeface="Tahoma" charset="0"/>
                <a:ea typeface="ＭＳ Ｐゴシック" charset="0"/>
              </a:rPr>
              <a:t>Últimos años SOA: Arquitectura orientada a servicios</a:t>
            </a:r>
          </a:p>
          <a:p>
            <a:pPr lvl="1"/>
            <a:endParaRPr lang="es-ES">
              <a:latin typeface="Tahoma" charset="0"/>
              <a:ea typeface="ＭＳ Ｐゴシック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551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Introducción (V)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¿Qué es una arquitectura?</a:t>
            </a:r>
          </a:p>
          <a:p>
            <a:pPr lvl="1"/>
            <a:r>
              <a:rPr lang="es-CO" dirty="0">
                <a:latin typeface="Tahoma" charset="0"/>
                <a:ea typeface="ＭＳ Ｐゴシック" charset="0"/>
              </a:rPr>
              <a:t>Arquitectura es la organización fundamental de un sistema descrita </a:t>
            </a:r>
            <a:r>
              <a:rPr lang="es-CO" dirty="0" smtClean="0">
                <a:latin typeface="Tahoma" charset="0"/>
                <a:ea typeface="ＭＳ Ｐゴシック" charset="0"/>
              </a:rPr>
              <a:t>en</a:t>
            </a:r>
            <a:endParaRPr lang="es-CO" dirty="0">
              <a:latin typeface="Tahoma" charset="0"/>
              <a:ea typeface="ＭＳ Ｐゴシック" charset="0"/>
            </a:endParaRPr>
          </a:p>
          <a:p>
            <a:pPr lvl="2"/>
            <a:r>
              <a:rPr lang="es-CO" dirty="0">
                <a:latin typeface="Tahoma" charset="0"/>
                <a:ea typeface="ＭＳ Ｐゴシック" charset="0"/>
              </a:rPr>
              <a:t>Sus </a:t>
            </a:r>
            <a:r>
              <a:rPr lang="es-CO" dirty="0" smtClean="0">
                <a:latin typeface="Tahoma" charset="0"/>
                <a:ea typeface="ＭＳ Ｐゴシック" charset="0"/>
              </a:rPr>
              <a:t>componentes</a:t>
            </a:r>
            <a:endParaRPr lang="es-CO" dirty="0">
              <a:latin typeface="Tahoma" charset="0"/>
              <a:ea typeface="ＭＳ Ｐゴシック" charset="0"/>
            </a:endParaRPr>
          </a:p>
          <a:p>
            <a:pPr lvl="2"/>
            <a:r>
              <a:rPr lang="es-CO" dirty="0">
                <a:latin typeface="Tahoma" charset="0"/>
                <a:ea typeface="ＭＳ Ｐゴシック" charset="0"/>
              </a:rPr>
              <a:t>Relación entre ellos y con el </a:t>
            </a:r>
            <a:r>
              <a:rPr lang="es-CO" dirty="0" smtClean="0">
                <a:latin typeface="Tahoma" charset="0"/>
                <a:ea typeface="ＭＳ Ｐゴシック" charset="0"/>
              </a:rPr>
              <a:t>ambiente</a:t>
            </a:r>
            <a:endParaRPr lang="es-CO" dirty="0">
              <a:latin typeface="Tahoma" charset="0"/>
              <a:ea typeface="ＭＳ Ｐゴシック" charset="0"/>
            </a:endParaRPr>
          </a:p>
          <a:p>
            <a:pPr lvl="2"/>
            <a:r>
              <a:rPr lang="es-CO" dirty="0">
                <a:latin typeface="Tahoma" charset="0"/>
                <a:ea typeface="ＭＳ Ｐゴシック" charset="0"/>
              </a:rPr>
              <a:t>Principios que guían su diseño y </a:t>
            </a:r>
            <a:r>
              <a:rPr lang="es-CO" dirty="0" smtClean="0">
                <a:latin typeface="Tahoma" charset="0"/>
                <a:ea typeface="ＭＳ Ｐゴシック" charset="0"/>
              </a:rPr>
              <a:t>evolución</a:t>
            </a:r>
            <a:endParaRPr lang="es-CO" dirty="0">
              <a:latin typeface="Tahoma" charset="0"/>
              <a:ea typeface="ＭＳ Ｐゴシック" charset="0"/>
            </a:endParaRPr>
          </a:p>
          <a:p>
            <a:pPr lvl="3" algn="r">
              <a:buFont typeface="Wingdings" charset="0"/>
              <a:buNone/>
            </a:pPr>
            <a:r>
              <a:rPr lang="es-CO" b="1" dirty="0">
                <a:solidFill>
                  <a:srgbClr val="630000"/>
                </a:solidFill>
                <a:latin typeface="Tahoma" charset="0"/>
                <a:ea typeface="ＭＳ Ｐゴシック" charset="0"/>
              </a:rPr>
              <a:t>IEEE 1471</a:t>
            </a:r>
          </a:p>
          <a:p>
            <a:pPr eaLnBrk="1" hangingPunct="1"/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La arquitectura del software alude a la </a:t>
            </a: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estructura global del software y las formas en que esa estructura proporciona integridad conceptual a un sistema [Shaw y Garlan, 1995]</a:t>
            </a:r>
          </a:p>
          <a:p>
            <a:pPr eaLnBrk="1" hangingPunct="1"/>
            <a:r>
              <a:rPr lang="es-ES_tradnl" dirty="0">
                <a:latin typeface="Tahoma" charset="0"/>
                <a:ea typeface="ＭＳ Ｐゴシック" charset="0"/>
                <a:cs typeface="ＭＳ Ｐゴシック" charset="0"/>
              </a:rPr>
              <a:t>La arquitectura del software es </a:t>
            </a: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la estructura lógica y física de un sistema, forjada por todas las decisiones de diseño estratégicas y tácticas aplicadas durante el desarrollo [</a:t>
            </a:r>
            <a:r>
              <a:rPr lang="es-ES" dirty="0" err="1">
                <a:latin typeface="Tahoma" charset="0"/>
                <a:ea typeface="ＭＳ Ｐゴシック" charset="0"/>
                <a:cs typeface="ＭＳ Ｐゴシック" charset="0"/>
              </a:rPr>
              <a:t>Booch</a:t>
            </a:r>
            <a:r>
              <a:rPr lang="es-ES" dirty="0">
                <a:latin typeface="Tahoma" charset="0"/>
                <a:ea typeface="ＭＳ Ｐゴシック" charset="0"/>
                <a:cs typeface="ＭＳ Ｐゴシック" charset="0"/>
              </a:rPr>
              <a:t>, 1994]</a:t>
            </a:r>
          </a:p>
          <a:p>
            <a:pPr>
              <a:buFont typeface="Wingdings" charset="0"/>
              <a:buNone/>
            </a:pP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181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69" y="127000"/>
            <a:ext cx="5880100" cy="1143000"/>
          </a:xfrm>
        </p:spPr>
        <p:txBody>
          <a:bodyPr/>
          <a:lstStyle/>
          <a:p>
            <a:pPr eaLnBrk="1" hangingPunct="1"/>
            <a:r>
              <a:rPr lang="es-ES" dirty="0" smtClean="0">
                <a:latin typeface="Tahoma" charset="0"/>
                <a:ea typeface="ＭＳ Ｐゴシック" charset="0"/>
                <a:cs typeface="ＭＳ Ｐゴシック" charset="0"/>
              </a:rPr>
              <a:t>Introducción (VI)</a:t>
            </a:r>
            <a:endParaRPr lang="es-E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6075"/>
            <a:ext cx="8229600" cy="4525963"/>
          </a:xfrm>
        </p:spPr>
        <p:txBody>
          <a:bodyPr/>
          <a:lstStyle/>
          <a:p>
            <a:pPr eaLnBrk="1" hangingPunct="1"/>
            <a:r>
              <a:rPr lang="es-ES">
                <a:latin typeface="Tahoma" charset="0"/>
                <a:ea typeface="ＭＳ Ｐゴシック" charset="0"/>
                <a:cs typeface="ＭＳ Ｐゴシック" charset="0"/>
              </a:rPr>
              <a:t>Evolución de las arquitecturas</a:t>
            </a:r>
          </a:p>
          <a:p>
            <a:pPr eaLnBrk="1" hangingPunct="1">
              <a:buFont typeface="Wingdings" charset="0"/>
              <a:buNone/>
            </a:pPr>
            <a:endParaRPr lang="es-E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914400" y="2857500"/>
            <a:ext cx="1266092" cy="1981200"/>
          </a:xfrm>
          <a:prstGeom prst="homePlat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latin typeface="Times New Roman" charset="0"/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1688123" y="2857500"/>
            <a:ext cx="1125415" cy="1981200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latin typeface="Times New Roman" charset="0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461846" y="2857500"/>
            <a:ext cx="1195754" cy="1981200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9" name="AutoShape 8"/>
          <p:cNvSpPr>
            <a:spLocks noChangeArrowheads="1"/>
          </p:cNvSpPr>
          <p:nvPr/>
        </p:nvSpPr>
        <p:spPr bwMode="auto">
          <a:xfrm>
            <a:off x="3305908" y="2857500"/>
            <a:ext cx="1195754" cy="1981200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0" name="AutoShape 9"/>
          <p:cNvSpPr>
            <a:spLocks noChangeArrowheads="1"/>
          </p:cNvSpPr>
          <p:nvPr/>
        </p:nvSpPr>
        <p:spPr bwMode="auto">
          <a:xfrm>
            <a:off x="4149969" y="2857500"/>
            <a:ext cx="1406769" cy="1981200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1" name="AutoShape 10"/>
          <p:cNvSpPr>
            <a:spLocks noChangeArrowheads="1"/>
          </p:cNvSpPr>
          <p:nvPr/>
        </p:nvSpPr>
        <p:spPr bwMode="auto">
          <a:xfrm>
            <a:off x="5205046" y="2857500"/>
            <a:ext cx="1195754" cy="1981200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2" name="AutoShape 11"/>
          <p:cNvSpPr>
            <a:spLocks noChangeArrowheads="1"/>
          </p:cNvSpPr>
          <p:nvPr/>
        </p:nvSpPr>
        <p:spPr bwMode="auto">
          <a:xfrm>
            <a:off x="6119446" y="2857500"/>
            <a:ext cx="1195754" cy="1981200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3" name="Text Box 17"/>
          <p:cNvSpPr txBox="1">
            <a:spLocks noChangeArrowheads="1"/>
          </p:cNvSpPr>
          <p:nvPr/>
        </p:nvSpPr>
        <p:spPr bwMode="auto">
          <a:xfrm rot="-5399912">
            <a:off x="566493" y="3625206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 err="1">
                <a:latin typeface="Times New Roman" charset="0"/>
              </a:rPr>
              <a:t>Monolítico</a:t>
            </a:r>
            <a:endParaRPr lang="en-US" dirty="0">
              <a:latin typeface="Times New Roman" charset="0"/>
            </a:endParaRPr>
          </a:p>
        </p:txBody>
      </p:sp>
      <p:sp>
        <p:nvSpPr>
          <p:cNvPr id="33804" name="Text Box 21"/>
          <p:cNvSpPr txBox="1">
            <a:spLocks noChangeArrowheads="1"/>
          </p:cNvSpPr>
          <p:nvPr/>
        </p:nvSpPr>
        <p:spPr bwMode="auto">
          <a:xfrm rot="-5399912">
            <a:off x="1375324" y="3578375"/>
            <a:ext cx="1751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 err="1">
                <a:latin typeface="Times New Roman" charset="0"/>
              </a:rPr>
              <a:t>Estructurado</a:t>
            </a:r>
            <a:endParaRPr lang="en-US" dirty="0">
              <a:latin typeface="Times New Roman" charset="0"/>
            </a:endParaRPr>
          </a:p>
        </p:txBody>
      </p:sp>
      <p:sp>
        <p:nvSpPr>
          <p:cNvPr id="33805" name="Text Box 22"/>
          <p:cNvSpPr txBox="1">
            <a:spLocks noChangeArrowheads="1"/>
          </p:cNvSpPr>
          <p:nvPr/>
        </p:nvSpPr>
        <p:spPr bwMode="auto">
          <a:xfrm rot="-5399912">
            <a:off x="2110154" y="3617268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Client/Server</a:t>
            </a:r>
          </a:p>
        </p:txBody>
      </p:sp>
      <p:sp>
        <p:nvSpPr>
          <p:cNvPr id="33806" name="Text Box 23"/>
          <p:cNvSpPr txBox="1">
            <a:spLocks noChangeArrowheads="1"/>
          </p:cNvSpPr>
          <p:nvPr/>
        </p:nvSpPr>
        <p:spPr bwMode="auto">
          <a:xfrm rot="-5399912">
            <a:off x="3210048" y="3500508"/>
            <a:ext cx="1539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3-Tier, 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N-Tier</a:t>
            </a:r>
            <a:endParaRPr lang="en-US">
              <a:latin typeface="Times New Roman" charset="0"/>
            </a:endParaRPr>
          </a:p>
        </p:txBody>
      </p:sp>
      <p:sp>
        <p:nvSpPr>
          <p:cNvPr id="33807" name="Text Box 24"/>
          <p:cNvSpPr txBox="1">
            <a:spLocks noChangeArrowheads="1"/>
          </p:cNvSpPr>
          <p:nvPr/>
        </p:nvSpPr>
        <p:spPr bwMode="auto">
          <a:xfrm rot="-5399912">
            <a:off x="4125913" y="3502095"/>
            <a:ext cx="1539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Objetos distribuidos</a:t>
            </a:r>
            <a:endParaRPr lang="en-US">
              <a:latin typeface="Times New Roman" charset="0"/>
            </a:endParaRPr>
          </a:p>
        </p:txBody>
      </p:sp>
      <p:sp>
        <p:nvSpPr>
          <p:cNvPr id="33808" name="Text Box 25"/>
          <p:cNvSpPr txBox="1">
            <a:spLocks noChangeArrowheads="1"/>
          </p:cNvSpPr>
          <p:nvPr/>
        </p:nvSpPr>
        <p:spPr bwMode="auto">
          <a:xfrm rot="-5399912">
            <a:off x="5096731" y="3671372"/>
            <a:ext cx="153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Times New Roman" charset="0"/>
              </a:rPr>
              <a:t>Componentes</a:t>
            </a:r>
          </a:p>
        </p:txBody>
      </p:sp>
      <p:sp>
        <p:nvSpPr>
          <p:cNvPr id="33809" name="Text Box 26"/>
          <p:cNvSpPr txBox="1">
            <a:spLocks noChangeArrowheads="1"/>
          </p:cNvSpPr>
          <p:nvPr/>
        </p:nvSpPr>
        <p:spPr bwMode="auto">
          <a:xfrm rot="-5399912">
            <a:off x="6009665" y="3500508"/>
            <a:ext cx="1539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Web Services</a:t>
            </a:r>
          </a:p>
        </p:txBody>
      </p:sp>
      <p:sp>
        <p:nvSpPr>
          <p:cNvPr id="33810" name="AutoShape 27"/>
          <p:cNvSpPr>
            <a:spLocks noChangeArrowheads="1"/>
          </p:cNvSpPr>
          <p:nvPr/>
        </p:nvSpPr>
        <p:spPr bwMode="auto">
          <a:xfrm>
            <a:off x="6963508" y="2857500"/>
            <a:ext cx="1195754" cy="1981200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11" name="Text Box 28"/>
          <p:cNvSpPr txBox="1">
            <a:spLocks noChangeArrowheads="1"/>
          </p:cNvSpPr>
          <p:nvPr/>
        </p:nvSpPr>
        <p:spPr bwMode="auto">
          <a:xfrm rot="-5399912">
            <a:off x="6826616" y="3625206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Times New Roman" charset="0"/>
              </a:rPr>
              <a:t>Servicios</a:t>
            </a:r>
          </a:p>
        </p:txBody>
      </p:sp>
      <p:sp>
        <p:nvSpPr>
          <p:cNvPr id="33812" name="Text Box 29"/>
          <p:cNvSpPr txBox="1">
            <a:spLocks noChangeArrowheads="1"/>
          </p:cNvSpPr>
          <p:nvPr/>
        </p:nvSpPr>
        <p:spPr bwMode="auto">
          <a:xfrm>
            <a:off x="4149970" y="5295900"/>
            <a:ext cx="1685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Abstracción</a:t>
            </a:r>
          </a:p>
        </p:txBody>
      </p:sp>
      <p:sp>
        <p:nvSpPr>
          <p:cNvPr id="33813" name="Line 30"/>
          <p:cNvSpPr>
            <a:spLocks noChangeShapeType="1"/>
          </p:cNvSpPr>
          <p:nvPr/>
        </p:nvSpPr>
        <p:spPr bwMode="auto">
          <a:xfrm>
            <a:off x="1899138" y="5219700"/>
            <a:ext cx="5908431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14" name="Text Box 31"/>
          <p:cNvSpPr txBox="1">
            <a:spLocks noChangeArrowheads="1"/>
          </p:cNvSpPr>
          <p:nvPr/>
        </p:nvSpPr>
        <p:spPr bwMode="auto">
          <a:xfrm>
            <a:off x="1617785" y="2247900"/>
            <a:ext cx="1141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Vertical</a:t>
            </a:r>
          </a:p>
        </p:txBody>
      </p:sp>
      <p:sp>
        <p:nvSpPr>
          <p:cNvPr id="33815" name="Text Box 32"/>
          <p:cNvSpPr txBox="1">
            <a:spLocks noChangeArrowheads="1"/>
          </p:cNvSpPr>
          <p:nvPr/>
        </p:nvSpPr>
        <p:spPr bwMode="auto">
          <a:xfrm>
            <a:off x="3516923" y="2247900"/>
            <a:ext cx="1500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Horizontal</a:t>
            </a:r>
          </a:p>
        </p:txBody>
      </p:sp>
      <p:sp>
        <p:nvSpPr>
          <p:cNvPr id="33816" name="Text Box 33"/>
          <p:cNvSpPr txBox="1">
            <a:spLocks noChangeArrowheads="1"/>
          </p:cNvSpPr>
          <p:nvPr/>
        </p:nvSpPr>
        <p:spPr bwMode="auto">
          <a:xfrm>
            <a:off x="6400800" y="2246313"/>
            <a:ext cx="1595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Ecosistema</a:t>
            </a:r>
          </a:p>
        </p:txBody>
      </p:sp>
      <p:sp>
        <p:nvSpPr>
          <p:cNvPr id="2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889935-DC85-4847-9265-CE546BEEBDB1}" type="slidenum">
              <a:rPr lang="es-ES_tradnl" smtClean="0"/>
              <a:pPr/>
              <a:t>9</a:t>
            </a:fld>
            <a:endParaRPr lang="es-ES_tradnl" dirty="0"/>
          </a:p>
        </p:txBody>
      </p:sp>
      <p:sp>
        <p:nvSpPr>
          <p:cNvPr id="2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/>
              <a:t>Aplicaciones prácticas de las arquitecturas orientadas al servicio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668608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Grial">
  <a:themeElements>
    <a:clrScheme name="Personalizar 1">
      <a:dk1>
        <a:sysClr val="windowText" lastClr="000000"/>
      </a:dk1>
      <a:lt1>
        <a:sysClr val="window" lastClr="FFFFFF"/>
      </a:lt1>
      <a:dk2>
        <a:srgbClr val="630000"/>
      </a:dk2>
      <a:lt2>
        <a:srgbClr val="EEECE1"/>
      </a:lt2>
      <a:accent1>
        <a:srgbClr val="D9D9D9"/>
      </a:accent1>
      <a:accent2>
        <a:srgbClr val="C0C0C0"/>
      </a:accent2>
      <a:accent3>
        <a:srgbClr val="A6A6A6"/>
      </a:accent3>
      <a:accent4>
        <a:srgbClr val="808080"/>
      </a:accent4>
      <a:accent5>
        <a:srgbClr val="595959"/>
      </a:accent5>
      <a:accent6>
        <a:srgbClr val="404040"/>
      </a:accent6>
      <a:hlink>
        <a:srgbClr val="630000"/>
      </a:hlink>
      <a:folHlink>
        <a:srgbClr val="63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Grial</Template>
  <TotalTime>9613</TotalTime>
  <Words>4068</Words>
  <Application>Microsoft Macintosh PowerPoint</Application>
  <PresentationFormat>Presentación en pantalla (4:3)</PresentationFormat>
  <Paragraphs>581</Paragraphs>
  <Slides>64</Slides>
  <Notes>54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Vínculos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2" baseType="lpstr">
      <vt:lpstr>Plantilla Grial</vt:lpstr>
      <vt:lpstr>\\localhost\Users\miguel\Desktop\Clay MAC:Users:miguelangel:Desktop:Documentación.rar Folder:Documentaci¢n:Memoria:Memoria.doc!OLE_LINK1</vt:lpstr>
      <vt:lpstr>\\localhost\Users\miguel\Desktop\Clay MAC:Users:miguelangel:Desktop:Documentación.rar Folder:Documentaci¢n:Memoria:Memoria.doc!OLE_LINK2</vt:lpstr>
      <vt:lpstr>\\localhost\Users\miguel\Desktop\Clay MAC:Users:miguelangel:Desktop:Documentación.rar Folder:Documentaci¢n:Memoria:Memoria.doc!OLE_LINK3</vt:lpstr>
      <vt:lpstr>\\localhost\Users\miguel\Desktop\Clay MAC:Users:miguelangel:Desktop:Documentación.rar Folder:Documentaci¢n:Memoria:Memoria.doc!OLE_LINK4</vt:lpstr>
      <vt:lpstr>Macintosh HD:Users:miguel:Downloads:Interaccion20102010-04-22-18.57:extendedInteraccion2010.doc!OLE_LINK2</vt:lpstr>
      <vt:lpstr>Macintosh HD:Users:miguel:Downloads:Interaccion20102010-04-22-18.57:extendedInteraccion2010.doc!OLE_LINK3</vt:lpstr>
      <vt:lpstr>Documento</vt:lpstr>
      <vt:lpstr>Aplicaciones prácticas de las arquitecturas orientadas al servicio</vt:lpstr>
      <vt:lpstr>Sumario</vt:lpstr>
      <vt:lpstr>Sumario</vt:lpstr>
      <vt:lpstr>Introducción (I)</vt:lpstr>
      <vt:lpstr>Introducción (II)</vt:lpstr>
      <vt:lpstr>Introducción (III)</vt:lpstr>
      <vt:lpstr>Introducción (IV)</vt:lpstr>
      <vt:lpstr>Introducción (V)</vt:lpstr>
      <vt:lpstr>Introducción (VI)</vt:lpstr>
      <vt:lpstr>Introducción (VII)</vt:lpstr>
      <vt:lpstr>Introducción (IX)</vt:lpstr>
      <vt:lpstr>Introducción (X)</vt:lpstr>
      <vt:lpstr>Introducción (y XI)</vt:lpstr>
      <vt:lpstr>Sumario</vt:lpstr>
      <vt:lpstr>¿Qué es SOA? (I)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Sumario</vt:lpstr>
      <vt:lpstr>Presentación de PowerPoint</vt:lpstr>
      <vt:lpstr>Presentación de PowerPoint</vt:lpstr>
      <vt:lpstr>Características de SOA (III)</vt:lpstr>
      <vt:lpstr>Características de SOA (IV)</vt:lpstr>
      <vt:lpstr>Características de SOA (y V)</vt:lpstr>
      <vt:lpstr>Sumario</vt:lpstr>
      <vt:lpstr>Presentación de PowerPoint</vt:lpstr>
      <vt:lpstr>Servicios Web y protocolos (II)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Sumario</vt:lpstr>
      <vt:lpstr>Presentación de PowerPoint</vt:lpstr>
      <vt:lpstr>Presentación de PowerPoint</vt:lpstr>
      <vt:lpstr>Modelando SOA (III)</vt:lpstr>
      <vt:lpstr>Modelando SOA (IV)</vt:lpstr>
      <vt:lpstr>Modelando SOA (V)</vt:lpstr>
      <vt:lpstr>Modelando SOA (y VI)</vt:lpstr>
      <vt:lpstr>Sumario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Sumario</vt:lpstr>
      <vt:lpstr>Conclusiones</vt:lpstr>
      <vt:lpstr>Presentación de PowerPoint</vt:lpstr>
      <vt:lpstr>Presentación de PowerPoint</vt:lpstr>
      <vt:lpstr>Recursos (III)</vt:lpstr>
      <vt:lpstr>Recursos (IV)</vt:lpstr>
      <vt:lpstr>Presentación de PowerPoint</vt:lpstr>
      <vt:lpstr>Presentación de PowerPoint</vt:lpstr>
      <vt:lpstr>Referencias (I)</vt:lpstr>
      <vt:lpstr>Referencias (II)</vt:lpstr>
      <vt:lpstr>Referencias (y III)</vt:lpstr>
      <vt:lpstr>Aplicaciones prácticas de las arquitecturas orientadas al servicio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</dc:creator>
  <cp:lastModifiedBy>Miguel Angel</cp:lastModifiedBy>
  <cp:revision>347</cp:revision>
  <dcterms:created xsi:type="dcterms:W3CDTF">2010-06-07T11:07:04Z</dcterms:created>
  <dcterms:modified xsi:type="dcterms:W3CDTF">2011-05-05T09:24:14Z</dcterms:modified>
</cp:coreProperties>
</file>