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slides/slide3.xml" ContentType="application/vnd.openxmlformats-officedocument.presentationml.slide+xml"/>
  <Override PartName="/ppt/slides/slide4.xml" ContentType="application/vnd.openxmlformats-officedocument.presentationml.slide+xml"/>
  <Default Extension="png" ContentType="image/png"/>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33"/>
  </p:notesMasterIdLst>
  <p:handoutMasterIdLst>
    <p:handoutMasterId r:id="rId34"/>
  </p:handoutMasterIdLst>
  <p:sldIdLst>
    <p:sldId id="256" r:id="rId2"/>
    <p:sldId id="257" r:id="rId3"/>
    <p:sldId id="258" r:id="rId4"/>
    <p:sldId id="259" r:id="rId5"/>
    <p:sldId id="291" r:id="rId6"/>
    <p:sldId id="281" r:id="rId7"/>
    <p:sldId id="276" r:id="rId8"/>
    <p:sldId id="282" r:id="rId9"/>
    <p:sldId id="293" r:id="rId10"/>
    <p:sldId id="290" r:id="rId11"/>
    <p:sldId id="263" r:id="rId12"/>
    <p:sldId id="279" r:id="rId13"/>
    <p:sldId id="288" r:id="rId14"/>
    <p:sldId id="271" r:id="rId15"/>
    <p:sldId id="275" r:id="rId16"/>
    <p:sldId id="289" r:id="rId17"/>
    <p:sldId id="262" r:id="rId18"/>
    <p:sldId id="277" r:id="rId19"/>
    <p:sldId id="278" r:id="rId20"/>
    <p:sldId id="292" r:id="rId21"/>
    <p:sldId id="273" r:id="rId22"/>
    <p:sldId id="268" r:id="rId23"/>
    <p:sldId id="283" r:id="rId24"/>
    <p:sldId id="266" r:id="rId25"/>
    <p:sldId id="296" r:id="rId26"/>
    <p:sldId id="264" r:id="rId27"/>
    <p:sldId id="295" r:id="rId28"/>
    <p:sldId id="285" r:id="rId29"/>
    <p:sldId id="287" r:id="rId30"/>
    <p:sldId id="284" r:id="rId31"/>
    <p:sldId id="294" r:id="rId32"/>
  </p:sldIdLst>
  <p:sldSz cx="9144000" cy="6858000" type="screen4x3"/>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Grial" initials=""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5B4BFF"/>
    <a:srgbClr val="008D53"/>
    <a:srgbClr val="D30000"/>
    <a:srgbClr val="5A168A"/>
    <a:srgbClr val="FF8000"/>
    <a:srgbClr val="FFFFFF"/>
    <a:srgbClr val="FF6633"/>
    <a:srgbClr val="666666"/>
    <a:srgbClr val="DDDDDD"/>
    <a:srgbClr val="FAFAFA"/>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02" autoAdjust="0"/>
    <p:restoredTop sz="86608" autoAdjust="0"/>
  </p:normalViewPr>
  <p:slideViewPr>
    <p:cSldViewPr snapToGrid="0" snapToObjects="1">
      <p:cViewPr>
        <p:scale>
          <a:sx n="100" d="100"/>
          <a:sy n="100" d="100"/>
        </p:scale>
        <p:origin x="-112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100" d="100"/>
          <a:sy n="100" d="100"/>
        </p:scale>
        <p:origin x="-2640" y="-8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printerSettings" Target="printerSettings/printerSettings1.bin"/><Relationship Id="rId31" Type="http://schemas.openxmlformats.org/officeDocument/2006/relationships/slide" Target="slides/slide30.xml"/><Relationship Id="rId34" Type="http://schemas.openxmlformats.org/officeDocument/2006/relationships/handoutMaster" Target="handoutMasters/handoutMaster1.xml"/><Relationship Id="rId39" Type="http://schemas.openxmlformats.org/officeDocument/2006/relationships/theme" Target="theme/theme1.xml"/><Relationship Id="rId40" Type="http://schemas.openxmlformats.org/officeDocument/2006/relationships/tableStyles" Target="tableStyles.xml"/><Relationship Id="rId7" Type="http://schemas.openxmlformats.org/officeDocument/2006/relationships/slide" Target="slides/slide6.xml"/><Relationship Id="rId36" Type="http://schemas.openxmlformats.org/officeDocument/2006/relationships/commentAuthors" Target="commentAuthor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viewProps" Target="viewProp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_tradnl"/>
  <c:style val="2"/>
  <c:chart>
    <c:plotArea>
      <c:layout>
        <c:manualLayout>
          <c:layoutTarget val="inner"/>
          <c:xMode val="edge"/>
          <c:yMode val="edge"/>
          <c:x val="0.119463408985641"/>
          <c:y val="0.0790123456790123"/>
          <c:w val="0.833477767484947"/>
          <c:h val="0.891358024691358"/>
        </c:manualLayout>
      </c:layout>
      <c:lineChart>
        <c:grouping val="standard"/>
        <c:ser>
          <c:idx val="1"/>
          <c:order val="1"/>
          <c:spPr>
            <a:ln w="19050" cmpd="sng">
              <a:solidFill>
                <a:srgbClr val="3333FF"/>
              </a:solidFill>
            </a:ln>
          </c:spPr>
          <c:marker>
            <c:symbol val="none"/>
          </c:marker>
          <c:val>
            <c:numRef>
              <c:f>Hoja1!$A$1:$A$331</c:f>
              <c:numCache>
                <c:formatCode>General</c:formatCode>
                <c:ptCount val="331"/>
                <c:pt idx="0">
                  <c:v>9.0</c:v>
                </c:pt>
                <c:pt idx="1">
                  <c:v>106.0</c:v>
                </c:pt>
                <c:pt idx="2">
                  <c:v>5.0</c:v>
                </c:pt>
                <c:pt idx="3">
                  <c:v>10.0</c:v>
                </c:pt>
                <c:pt idx="4">
                  <c:v>8.0</c:v>
                </c:pt>
                <c:pt idx="5">
                  <c:v>3.0</c:v>
                </c:pt>
                <c:pt idx="6">
                  <c:v>16.0</c:v>
                </c:pt>
                <c:pt idx="7">
                  <c:v>2944.0</c:v>
                </c:pt>
                <c:pt idx="8">
                  <c:v>100.0</c:v>
                </c:pt>
                <c:pt idx="9">
                  <c:v>55.0</c:v>
                </c:pt>
                <c:pt idx="10">
                  <c:v>22.0</c:v>
                </c:pt>
                <c:pt idx="11">
                  <c:v>238.0</c:v>
                </c:pt>
                <c:pt idx="12">
                  <c:v>6.0</c:v>
                </c:pt>
                <c:pt idx="13">
                  <c:v>3.0</c:v>
                </c:pt>
                <c:pt idx="14">
                  <c:v>3.0</c:v>
                </c:pt>
                <c:pt idx="15">
                  <c:v>5.0</c:v>
                </c:pt>
                <c:pt idx="16">
                  <c:v>3.0</c:v>
                </c:pt>
                <c:pt idx="17">
                  <c:v>4.0</c:v>
                </c:pt>
                <c:pt idx="18">
                  <c:v>7.0</c:v>
                </c:pt>
                <c:pt idx="19">
                  <c:v>121.0</c:v>
                </c:pt>
                <c:pt idx="20">
                  <c:v>205.0</c:v>
                </c:pt>
                <c:pt idx="21">
                  <c:v>257.0</c:v>
                </c:pt>
                <c:pt idx="22">
                  <c:v>125.0</c:v>
                </c:pt>
                <c:pt idx="23">
                  <c:v>6.0</c:v>
                </c:pt>
                <c:pt idx="24">
                  <c:v>29.0</c:v>
                </c:pt>
                <c:pt idx="25">
                  <c:v>24.0</c:v>
                </c:pt>
                <c:pt idx="26">
                  <c:v>10.0</c:v>
                </c:pt>
                <c:pt idx="27">
                  <c:v>801.0</c:v>
                </c:pt>
                <c:pt idx="28">
                  <c:v>142.0</c:v>
                </c:pt>
                <c:pt idx="29">
                  <c:v>360.0</c:v>
                </c:pt>
                <c:pt idx="30">
                  <c:v>30.0</c:v>
                </c:pt>
                <c:pt idx="31">
                  <c:v>749.0</c:v>
                </c:pt>
                <c:pt idx="32">
                  <c:v>351.0</c:v>
                </c:pt>
                <c:pt idx="33">
                  <c:v>207.0</c:v>
                </c:pt>
                <c:pt idx="34">
                  <c:v>901.0</c:v>
                </c:pt>
                <c:pt idx="35">
                  <c:v>4456.0</c:v>
                </c:pt>
                <c:pt idx="36">
                  <c:v>3462.0</c:v>
                </c:pt>
                <c:pt idx="37">
                  <c:v>2525.0</c:v>
                </c:pt>
                <c:pt idx="38">
                  <c:v>3084.0</c:v>
                </c:pt>
                <c:pt idx="39">
                  <c:v>1824.0</c:v>
                </c:pt>
                <c:pt idx="40">
                  <c:v>690.0</c:v>
                </c:pt>
                <c:pt idx="41">
                  <c:v>1393.0</c:v>
                </c:pt>
                <c:pt idx="42">
                  <c:v>368.0</c:v>
                </c:pt>
                <c:pt idx="43">
                  <c:v>4055.0</c:v>
                </c:pt>
                <c:pt idx="44">
                  <c:v>3946.0</c:v>
                </c:pt>
                <c:pt idx="45">
                  <c:v>2572.0</c:v>
                </c:pt>
                <c:pt idx="46">
                  <c:v>2645.0</c:v>
                </c:pt>
                <c:pt idx="47">
                  <c:v>693.0</c:v>
                </c:pt>
                <c:pt idx="48">
                  <c:v>2193.0</c:v>
                </c:pt>
                <c:pt idx="49">
                  <c:v>2747.0</c:v>
                </c:pt>
                <c:pt idx="50">
                  <c:v>2184.0</c:v>
                </c:pt>
                <c:pt idx="51">
                  <c:v>2367.0</c:v>
                </c:pt>
                <c:pt idx="52">
                  <c:v>3083.0</c:v>
                </c:pt>
                <c:pt idx="53">
                  <c:v>1947.0</c:v>
                </c:pt>
                <c:pt idx="54">
                  <c:v>525.0</c:v>
                </c:pt>
                <c:pt idx="55">
                  <c:v>584.0</c:v>
                </c:pt>
                <c:pt idx="56">
                  <c:v>2490.0</c:v>
                </c:pt>
                <c:pt idx="57">
                  <c:v>3463.0</c:v>
                </c:pt>
                <c:pt idx="58">
                  <c:v>3768.0</c:v>
                </c:pt>
                <c:pt idx="59">
                  <c:v>2009.0</c:v>
                </c:pt>
                <c:pt idx="60">
                  <c:v>1498.0</c:v>
                </c:pt>
                <c:pt idx="61">
                  <c:v>321.0</c:v>
                </c:pt>
                <c:pt idx="62">
                  <c:v>451.0</c:v>
                </c:pt>
                <c:pt idx="63">
                  <c:v>3026.0</c:v>
                </c:pt>
                <c:pt idx="64">
                  <c:v>2430.0</c:v>
                </c:pt>
                <c:pt idx="65">
                  <c:v>2816.0</c:v>
                </c:pt>
                <c:pt idx="66">
                  <c:v>2738.0</c:v>
                </c:pt>
                <c:pt idx="67">
                  <c:v>1746.0</c:v>
                </c:pt>
                <c:pt idx="68">
                  <c:v>541.0</c:v>
                </c:pt>
                <c:pt idx="69">
                  <c:v>583.0</c:v>
                </c:pt>
                <c:pt idx="70">
                  <c:v>399.0</c:v>
                </c:pt>
                <c:pt idx="71">
                  <c:v>168.0</c:v>
                </c:pt>
                <c:pt idx="72">
                  <c:v>46.0</c:v>
                </c:pt>
                <c:pt idx="73">
                  <c:v>39.0</c:v>
                </c:pt>
                <c:pt idx="74">
                  <c:v>60.0</c:v>
                </c:pt>
                <c:pt idx="75">
                  <c:v>30.0</c:v>
                </c:pt>
                <c:pt idx="76">
                  <c:v>60.0</c:v>
                </c:pt>
                <c:pt idx="77">
                  <c:v>367.0</c:v>
                </c:pt>
                <c:pt idx="78">
                  <c:v>209.0</c:v>
                </c:pt>
                <c:pt idx="79">
                  <c:v>57.0</c:v>
                </c:pt>
                <c:pt idx="80">
                  <c:v>280.0</c:v>
                </c:pt>
                <c:pt idx="81">
                  <c:v>41.0</c:v>
                </c:pt>
                <c:pt idx="82">
                  <c:v>33.0</c:v>
                </c:pt>
                <c:pt idx="83">
                  <c:v>41.0</c:v>
                </c:pt>
                <c:pt idx="84">
                  <c:v>85.0</c:v>
                </c:pt>
                <c:pt idx="85">
                  <c:v>115.0</c:v>
                </c:pt>
                <c:pt idx="86">
                  <c:v>198.0</c:v>
                </c:pt>
                <c:pt idx="87">
                  <c:v>419.0</c:v>
                </c:pt>
                <c:pt idx="88">
                  <c:v>632.0</c:v>
                </c:pt>
                <c:pt idx="89">
                  <c:v>165.0</c:v>
                </c:pt>
                <c:pt idx="90">
                  <c:v>340.0</c:v>
                </c:pt>
                <c:pt idx="91">
                  <c:v>3856.0</c:v>
                </c:pt>
                <c:pt idx="92">
                  <c:v>3061.0</c:v>
                </c:pt>
                <c:pt idx="93">
                  <c:v>4145.0</c:v>
                </c:pt>
                <c:pt idx="94">
                  <c:v>2401.0</c:v>
                </c:pt>
                <c:pt idx="95">
                  <c:v>1421.0</c:v>
                </c:pt>
                <c:pt idx="96">
                  <c:v>1581.0</c:v>
                </c:pt>
                <c:pt idx="97">
                  <c:v>1724.0</c:v>
                </c:pt>
                <c:pt idx="98">
                  <c:v>3826.0</c:v>
                </c:pt>
                <c:pt idx="99">
                  <c:v>3811.0</c:v>
                </c:pt>
                <c:pt idx="100">
                  <c:v>5447.0</c:v>
                </c:pt>
                <c:pt idx="101">
                  <c:v>4823.0</c:v>
                </c:pt>
                <c:pt idx="102">
                  <c:v>2607.0</c:v>
                </c:pt>
                <c:pt idx="103">
                  <c:v>943.0</c:v>
                </c:pt>
                <c:pt idx="104">
                  <c:v>1008.0</c:v>
                </c:pt>
                <c:pt idx="105">
                  <c:v>12190.0</c:v>
                </c:pt>
                <c:pt idx="106">
                  <c:v>10548.0</c:v>
                </c:pt>
                <c:pt idx="107">
                  <c:v>5984.0</c:v>
                </c:pt>
                <c:pt idx="108">
                  <c:v>4489.0</c:v>
                </c:pt>
                <c:pt idx="109">
                  <c:v>10952.0</c:v>
                </c:pt>
                <c:pt idx="110">
                  <c:v>1796.0</c:v>
                </c:pt>
                <c:pt idx="111">
                  <c:v>1585.0</c:v>
                </c:pt>
                <c:pt idx="112">
                  <c:v>1434.0</c:v>
                </c:pt>
                <c:pt idx="113">
                  <c:v>932.0</c:v>
                </c:pt>
                <c:pt idx="114">
                  <c:v>1408.0</c:v>
                </c:pt>
                <c:pt idx="115">
                  <c:v>2599.0</c:v>
                </c:pt>
                <c:pt idx="116">
                  <c:v>650.0</c:v>
                </c:pt>
                <c:pt idx="117">
                  <c:v>151.0</c:v>
                </c:pt>
                <c:pt idx="118">
                  <c:v>136.0</c:v>
                </c:pt>
                <c:pt idx="119">
                  <c:v>283.0</c:v>
                </c:pt>
                <c:pt idx="120">
                  <c:v>122.0</c:v>
                </c:pt>
                <c:pt idx="121">
                  <c:v>216.0</c:v>
                </c:pt>
                <c:pt idx="122">
                  <c:v>174.0</c:v>
                </c:pt>
                <c:pt idx="123">
                  <c:v>93.0</c:v>
                </c:pt>
                <c:pt idx="124">
                  <c:v>59.0</c:v>
                </c:pt>
                <c:pt idx="125">
                  <c:v>74.0</c:v>
                </c:pt>
                <c:pt idx="126">
                  <c:v>827.0</c:v>
                </c:pt>
                <c:pt idx="127">
                  <c:v>86.0</c:v>
                </c:pt>
                <c:pt idx="128">
                  <c:v>189.0</c:v>
                </c:pt>
                <c:pt idx="129">
                  <c:v>104.0</c:v>
                </c:pt>
                <c:pt idx="130">
                  <c:v>74.0</c:v>
                </c:pt>
                <c:pt idx="131">
                  <c:v>155.0</c:v>
                </c:pt>
                <c:pt idx="132">
                  <c:v>117.0</c:v>
                </c:pt>
                <c:pt idx="133">
                  <c:v>158.0</c:v>
                </c:pt>
                <c:pt idx="134">
                  <c:v>76.0</c:v>
                </c:pt>
                <c:pt idx="135">
                  <c:v>55.0</c:v>
                </c:pt>
                <c:pt idx="136">
                  <c:v>76.0</c:v>
                </c:pt>
                <c:pt idx="137">
                  <c:v>69.0</c:v>
                </c:pt>
                <c:pt idx="138">
                  <c:v>39.0</c:v>
                </c:pt>
                <c:pt idx="139">
                  <c:v>15.0</c:v>
                </c:pt>
                <c:pt idx="140">
                  <c:v>50.0</c:v>
                </c:pt>
                <c:pt idx="141">
                  <c:v>78.0</c:v>
                </c:pt>
                <c:pt idx="142">
                  <c:v>122.0</c:v>
                </c:pt>
                <c:pt idx="143">
                  <c:v>16.0</c:v>
                </c:pt>
                <c:pt idx="144">
                  <c:v>56.0</c:v>
                </c:pt>
                <c:pt idx="145">
                  <c:v>35.0</c:v>
                </c:pt>
                <c:pt idx="146">
                  <c:v>63.0</c:v>
                </c:pt>
                <c:pt idx="147">
                  <c:v>236.0</c:v>
                </c:pt>
                <c:pt idx="148">
                  <c:v>82.0</c:v>
                </c:pt>
                <c:pt idx="149">
                  <c:v>201.0</c:v>
                </c:pt>
                <c:pt idx="150">
                  <c:v>214.0</c:v>
                </c:pt>
                <c:pt idx="151">
                  <c:v>201.0</c:v>
                </c:pt>
                <c:pt idx="152">
                  <c:v>559.0</c:v>
                </c:pt>
                <c:pt idx="153">
                  <c:v>744.0</c:v>
                </c:pt>
                <c:pt idx="154">
                  <c:v>5266.0</c:v>
                </c:pt>
                <c:pt idx="155">
                  <c:v>5008.0</c:v>
                </c:pt>
                <c:pt idx="156">
                  <c:v>4049.0</c:v>
                </c:pt>
                <c:pt idx="157">
                  <c:v>3389.0</c:v>
                </c:pt>
                <c:pt idx="158">
                  <c:v>2384.0</c:v>
                </c:pt>
                <c:pt idx="159">
                  <c:v>765.0</c:v>
                </c:pt>
                <c:pt idx="160">
                  <c:v>562.0</c:v>
                </c:pt>
                <c:pt idx="161">
                  <c:v>2983.0</c:v>
                </c:pt>
                <c:pt idx="162">
                  <c:v>2755.0</c:v>
                </c:pt>
                <c:pt idx="163">
                  <c:v>2939.0</c:v>
                </c:pt>
                <c:pt idx="164">
                  <c:v>4588.0</c:v>
                </c:pt>
                <c:pt idx="165">
                  <c:v>5339.0</c:v>
                </c:pt>
                <c:pt idx="166">
                  <c:v>3413.0</c:v>
                </c:pt>
                <c:pt idx="167">
                  <c:v>1742.0</c:v>
                </c:pt>
                <c:pt idx="168">
                  <c:v>2170.0</c:v>
                </c:pt>
                <c:pt idx="169">
                  <c:v>1180.0</c:v>
                </c:pt>
                <c:pt idx="170">
                  <c:v>642.0</c:v>
                </c:pt>
                <c:pt idx="171">
                  <c:v>593.0</c:v>
                </c:pt>
                <c:pt idx="172">
                  <c:v>661.0</c:v>
                </c:pt>
                <c:pt idx="173">
                  <c:v>368.0</c:v>
                </c:pt>
                <c:pt idx="174">
                  <c:v>176.0</c:v>
                </c:pt>
                <c:pt idx="175">
                  <c:v>449.0</c:v>
                </c:pt>
                <c:pt idx="176">
                  <c:v>151.0</c:v>
                </c:pt>
                <c:pt idx="177">
                  <c:v>257.0</c:v>
                </c:pt>
                <c:pt idx="178">
                  <c:v>208.0</c:v>
                </c:pt>
                <c:pt idx="179">
                  <c:v>144.0</c:v>
                </c:pt>
                <c:pt idx="180">
                  <c:v>172.0</c:v>
                </c:pt>
                <c:pt idx="181">
                  <c:v>54.0</c:v>
                </c:pt>
                <c:pt idx="182">
                  <c:v>461.0</c:v>
                </c:pt>
                <c:pt idx="183">
                  <c:v>276.0</c:v>
                </c:pt>
                <c:pt idx="184">
                  <c:v>109.0</c:v>
                </c:pt>
                <c:pt idx="185">
                  <c:v>194.0</c:v>
                </c:pt>
                <c:pt idx="186">
                  <c:v>140.0</c:v>
                </c:pt>
                <c:pt idx="187">
                  <c:v>158.0</c:v>
                </c:pt>
                <c:pt idx="188">
                  <c:v>38.0</c:v>
                </c:pt>
                <c:pt idx="189">
                  <c:v>30.0</c:v>
                </c:pt>
                <c:pt idx="190">
                  <c:v>26.0</c:v>
                </c:pt>
                <c:pt idx="191">
                  <c:v>53.0</c:v>
                </c:pt>
                <c:pt idx="192">
                  <c:v>45.0</c:v>
                </c:pt>
                <c:pt idx="193">
                  <c:v>46.0</c:v>
                </c:pt>
                <c:pt idx="194">
                  <c:v>38.0</c:v>
                </c:pt>
                <c:pt idx="195">
                  <c:v>28.0</c:v>
                </c:pt>
                <c:pt idx="196">
                  <c:v>35.0</c:v>
                </c:pt>
                <c:pt idx="197">
                  <c:v>37.0</c:v>
                </c:pt>
                <c:pt idx="198">
                  <c:v>24.0</c:v>
                </c:pt>
                <c:pt idx="199">
                  <c:v>63.0</c:v>
                </c:pt>
                <c:pt idx="200">
                  <c:v>99.0</c:v>
                </c:pt>
                <c:pt idx="201">
                  <c:v>43.0</c:v>
                </c:pt>
                <c:pt idx="202">
                  <c:v>17.0</c:v>
                </c:pt>
                <c:pt idx="203">
                  <c:v>51.0</c:v>
                </c:pt>
                <c:pt idx="204">
                  <c:v>191.0</c:v>
                </c:pt>
                <c:pt idx="205">
                  <c:v>61.0</c:v>
                </c:pt>
                <c:pt idx="206">
                  <c:v>293.0</c:v>
                </c:pt>
                <c:pt idx="207">
                  <c:v>64.0</c:v>
                </c:pt>
                <c:pt idx="208">
                  <c:v>60.0</c:v>
                </c:pt>
                <c:pt idx="209">
                  <c:v>24.0</c:v>
                </c:pt>
                <c:pt idx="210">
                  <c:v>47.0</c:v>
                </c:pt>
                <c:pt idx="211">
                  <c:v>395.0</c:v>
                </c:pt>
                <c:pt idx="212">
                  <c:v>524.0</c:v>
                </c:pt>
                <c:pt idx="213">
                  <c:v>199.0</c:v>
                </c:pt>
                <c:pt idx="214">
                  <c:v>195.0</c:v>
                </c:pt>
                <c:pt idx="215">
                  <c:v>152.0</c:v>
                </c:pt>
                <c:pt idx="216">
                  <c:v>215.0</c:v>
                </c:pt>
                <c:pt idx="217">
                  <c:v>310.0</c:v>
                </c:pt>
                <c:pt idx="218">
                  <c:v>1219.0</c:v>
                </c:pt>
                <c:pt idx="219">
                  <c:v>673.0</c:v>
                </c:pt>
                <c:pt idx="220">
                  <c:v>701.0</c:v>
                </c:pt>
                <c:pt idx="221">
                  <c:v>494.0</c:v>
                </c:pt>
                <c:pt idx="222">
                  <c:v>125.0</c:v>
                </c:pt>
                <c:pt idx="223">
                  <c:v>182.0</c:v>
                </c:pt>
                <c:pt idx="224">
                  <c:v>3255.0</c:v>
                </c:pt>
                <c:pt idx="225">
                  <c:v>3084.0</c:v>
                </c:pt>
                <c:pt idx="226">
                  <c:v>2799.0</c:v>
                </c:pt>
                <c:pt idx="227">
                  <c:v>2746.0</c:v>
                </c:pt>
                <c:pt idx="228">
                  <c:v>2497.0</c:v>
                </c:pt>
                <c:pt idx="229">
                  <c:v>944.0</c:v>
                </c:pt>
                <c:pt idx="230">
                  <c:v>1331.0</c:v>
                </c:pt>
                <c:pt idx="231">
                  <c:v>3803.0</c:v>
                </c:pt>
                <c:pt idx="232">
                  <c:v>3473.0</c:v>
                </c:pt>
                <c:pt idx="233">
                  <c:v>3288.0</c:v>
                </c:pt>
                <c:pt idx="234">
                  <c:v>2772.0</c:v>
                </c:pt>
                <c:pt idx="235">
                  <c:v>1507.0</c:v>
                </c:pt>
                <c:pt idx="236">
                  <c:v>822.0</c:v>
                </c:pt>
                <c:pt idx="237">
                  <c:v>1042.0</c:v>
                </c:pt>
                <c:pt idx="238">
                  <c:v>3630.0</c:v>
                </c:pt>
                <c:pt idx="239">
                  <c:v>3499.0</c:v>
                </c:pt>
                <c:pt idx="240">
                  <c:v>2562.0</c:v>
                </c:pt>
                <c:pt idx="241">
                  <c:v>3482.0</c:v>
                </c:pt>
                <c:pt idx="242">
                  <c:v>2436.0</c:v>
                </c:pt>
                <c:pt idx="243">
                  <c:v>953.0</c:v>
                </c:pt>
                <c:pt idx="244">
                  <c:v>843.0</c:v>
                </c:pt>
                <c:pt idx="245">
                  <c:v>926.0</c:v>
                </c:pt>
                <c:pt idx="246">
                  <c:v>837.0</c:v>
                </c:pt>
                <c:pt idx="247">
                  <c:v>1352.0</c:v>
                </c:pt>
                <c:pt idx="248">
                  <c:v>2928.0</c:v>
                </c:pt>
                <c:pt idx="249">
                  <c:v>1918.0</c:v>
                </c:pt>
                <c:pt idx="250">
                  <c:v>439.0</c:v>
                </c:pt>
                <c:pt idx="251">
                  <c:v>497.0</c:v>
                </c:pt>
                <c:pt idx="252">
                  <c:v>2847.0</c:v>
                </c:pt>
                <c:pt idx="253">
                  <c:v>2391.0</c:v>
                </c:pt>
                <c:pt idx="254">
                  <c:v>2361.0</c:v>
                </c:pt>
                <c:pt idx="255">
                  <c:v>2017.0</c:v>
                </c:pt>
                <c:pt idx="256">
                  <c:v>1674.0</c:v>
                </c:pt>
                <c:pt idx="257">
                  <c:v>246.0</c:v>
                </c:pt>
                <c:pt idx="258">
                  <c:v>273.0</c:v>
                </c:pt>
                <c:pt idx="259">
                  <c:v>587.0</c:v>
                </c:pt>
                <c:pt idx="260">
                  <c:v>370.0</c:v>
                </c:pt>
                <c:pt idx="261">
                  <c:v>271.0</c:v>
                </c:pt>
                <c:pt idx="262">
                  <c:v>138.0</c:v>
                </c:pt>
                <c:pt idx="263">
                  <c:v>48.0</c:v>
                </c:pt>
                <c:pt idx="264">
                  <c:v>49.0</c:v>
                </c:pt>
                <c:pt idx="265">
                  <c:v>46.0</c:v>
                </c:pt>
                <c:pt idx="266">
                  <c:v>103.0</c:v>
                </c:pt>
                <c:pt idx="267">
                  <c:v>105.0</c:v>
                </c:pt>
                <c:pt idx="268">
                  <c:v>69.0</c:v>
                </c:pt>
                <c:pt idx="269">
                  <c:v>67.0</c:v>
                </c:pt>
                <c:pt idx="270">
                  <c:v>25.0</c:v>
                </c:pt>
                <c:pt idx="271">
                  <c:v>31.0</c:v>
                </c:pt>
                <c:pt idx="272">
                  <c:v>22.0</c:v>
                </c:pt>
                <c:pt idx="273">
                  <c:v>46.0</c:v>
                </c:pt>
                <c:pt idx="274">
                  <c:v>34.0</c:v>
                </c:pt>
                <c:pt idx="275">
                  <c:v>78.0</c:v>
                </c:pt>
                <c:pt idx="276">
                  <c:v>30.0</c:v>
                </c:pt>
                <c:pt idx="277">
                  <c:v>23.0</c:v>
                </c:pt>
                <c:pt idx="278">
                  <c:v>37.0</c:v>
                </c:pt>
                <c:pt idx="279">
                  <c:v>41.0</c:v>
                </c:pt>
                <c:pt idx="280">
                  <c:v>253.0</c:v>
                </c:pt>
                <c:pt idx="281">
                  <c:v>190.0</c:v>
                </c:pt>
                <c:pt idx="282">
                  <c:v>77.0</c:v>
                </c:pt>
                <c:pt idx="283">
                  <c:v>24.0</c:v>
                </c:pt>
                <c:pt idx="284">
                  <c:v>74.0</c:v>
                </c:pt>
                <c:pt idx="285">
                  <c:v>30.0</c:v>
                </c:pt>
                <c:pt idx="286">
                  <c:v>33.0</c:v>
                </c:pt>
                <c:pt idx="287">
                  <c:v>192.0</c:v>
                </c:pt>
                <c:pt idx="288">
                  <c:v>208.0</c:v>
                </c:pt>
                <c:pt idx="289">
                  <c:v>124.0</c:v>
                </c:pt>
                <c:pt idx="290">
                  <c:v>77.0</c:v>
                </c:pt>
                <c:pt idx="291">
                  <c:v>56.0</c:v>
                </c:pt>
                <c:pt idx="292">
                  <c:v>20.0</c:v>
                </c:pt>
                <c:pt idx="293">
                  <c:v>24.0</c:v>
                </c:pt>
                <c:pt idx="294">
                  <c:v>143.0</c:v>
                </c:pt>
                <c:pt idx="295">
                  <c:v>66.0</c:v>
                </c:pt>
                <c:pt idx="296">
                  <c:v>28.0</c:v>
                </c:pt>
                <c:pt idx="297">
                  <c:v>26.0</c:v>
                </c:pt>
                <c:pt idx="298">
                  <c:v>21.0</c:v>
                </c:pt>
                <c:pt idx="299">
                  <c:v>17.0</c:v>
                </c:pt>
                <c:pt idx="300">
                  <c:v>22.0</c:v>
                </c:pt>
                <c:pt idx="301">
                  <c:v>457.0</c:v>
                </c:pt>
                <c:pt idx="302">
                  <c:v>76.0</c:v>
                </c:pt>
                <c:pt idx="303">
                  <c:v>52.0</c:v>
                </c:pt>
                <c:pt idx="304">
                  <c:v>34.0</c:v>
                </c:pt>
                <c:pt idx="305">
                  <c:v>85.0</c:v>
                </c:pt>
                <c:pt idx="306">
                  <c:v>57.0</c:v>
                </c:pt>
                <c:pt idx="307">
                  <c:v>425.0</c:v>
                </c:pt>
                <c:pt idx="308">
                  <c:v>335.0</c:v>
                </c:pt>
                <c:pt idx="309">
                  <c:v>227.0</c:v>
                </c:pt>
                <c:pt idx="310">
                  <c:v>161.0</c:v>
                </c:pt>
                <c:pt idx="311">
                  <c:v>199.0</c:v>
                </c:pt>
                <c:pt idx="312">
                  <c:v>208.0</c:v>
                </c:pt>
                <c:pt idx="313">
                  <c:v>235.0</c:v>
                </c:pt>
                <c:pt idx="314">
                  <c:v>80.0</c:v>
                </c:pt>
                <c:pt idx="315">
                  <c:v>843.0</c:v>
                </c:pt>
                <c:pt idx="316">
                  <c:v>924.0</c:v>
                </c:pt>
                <c:pt idx="317">
                  <c:v>727.0</c:v>
                </c:pt>
                <c:pt idx="318">
                  <c:v>1651.0</c:v>
                </c:pt>
                <c:pt idx="319">
                  <c:v>1158.0</c:v>
                </c:pt>
                <c:pt idx="320">
                  <c:v>910.0</c:v>
                </c:pt>
                <c:pt idx="321">
                  <c:v>1219.0</c:v>
                </c:pt>
                <c:pt idx="322">
                  <c:v>559.0</c:v>
                </c:pt>
                <c:pt idx="323">
                  <c:v>1002.0</c:v>
                </c:pt>
                <c:pt idx="324">
                  <c:v>779.0</c:v>
                </c:pt>
                <c:pt idx="325">
                  <c:v>838.0</c:v>
                </c:pt>
                <c:pt idx="326">
                  <c:v>286.0</c:v>
                </c:pt>
                <c:pt idx="327">
                  <c:v>404.0</c:v>
                </c:pt>
                <c:pt idx="328">
                  <c:v>1076.0</c:v>
                </c:pt>
                <c:pt idx="329">
                  <c:v>985.0</c:v>
                </c:pt>
                <c:pt idx="330">
                  <c:v>745.0</c:v>
                </c:pt>
              </c:numCache>
            </c:numRef>
          </c:val>
        </c:ser>
        <c:ser>
          <c:idx val="0"/>
          <c:order val="0"/>
          <c:spPr>
            <a:ln w="19050" cmpd="sng">
              <a:solidFill>
                <a:srgbClr val="3333FF"/>
              </a:solidFill>
            </a:ln>
          </c:spPr>
          <c:marker>
            <c:symbol val="none"/>
          </c:marker>
          <c:val>
            <c:numRef>
              <c:f>Hoja1!$A$1:$A$331</c:f>
              <c:numCache>
                <c:formatCode>General</c:formatCode>
                <c:ptCount val="331"/>
                <c:pt idx="0">
                  <c:v>9.0</c:v>
                </c:pt>
                <c:pt idx="1">
                  <c:v>106.0</c:v>
                </c:pt>
                <c:pt idx="2">
                  <c:v>5.0</c:v>
                </c:pt>
                <c:pt idx="3">
                  <c:v>10.0</c:v>
                </c:pt>
                <c:pt idx="4">
                  <c:v>8.0</c:v>
                </c:pt>
                <c:pt idx="5">
                  <c:v>3.0</c:v>
                </c:pt>
                <c:pt idx="6">
                  <c:v>16.0</c:v>
                </c:pt>
                <c:pt idx="7">
                  <c:v>2944.0</c:v>
                </c:pt>
                <c:pt idx="8">
                  <c:v>100.0</c:v>
                </c:pt>
                <c:pt idx="9">
                  <c:v>55.0</c:v>
                </c:pt>
                <c:pt idx="10">
                  <c:v>22.0</c:v>
                </c:pt>
                <c:pt idx="11">
                  <c:v>238.0</c:v>
                </c:pt>
                <c:pt idx="12">
                  <c:v>6.0</c:v>
                </c:pt>
                <c:pt idx="13">
                  <c:v>3.0</c:v>
                </c:pt>
                <c:pt idx="14">
                  <c:v>3.0</c:v>
                </c:pt>
                <c:pt idx="15">
                  <c:v>5.0</c:v>
                </c:pt>
                <c:pt idx="16">
                  <c:v>3.0</c:v>
                </c:pt>
                <c:pt idx="17">
                  <c:v>4.0</c:v>
                </c:pt>
                <c:pt idx="18">
                  <c:v>7.0</c:v>
                </c:pt>
                <c:pt idx="19">
                  <c:v>121.0</c:v>
                </c:pt>
                <c:pt idx="20">
                  <c:v>205.0</c:v>
                </c:pt>
                <c:pt idx="21">
                  <c:v>257.0</c:v>
                </c:pt>
                <c:pt idx="22">
                  <c:v>125.0</c:v>
                </c:pt>
                <c:pt idx="23">
                  <c:v>6.0</c:v>
                </c:pt>
                <c:pt idx="24">
                  <c:v>29.0</c:v>
                </c:pt>
                <c:pt idx="25">
                  <c:v>24.0</c:v>
                </c:pt>
                <c:pt idx="26">
                  <c:v>10.0</c:v>
                </c:pt>
                <c:pt idx="27">
                  <c:v>801.0</c:v>
                </c:pt>
                <c:pt idx="28">
                  <c:v>142.0</c:v>
                </c:pt>
                <c:pt idx="29">
                  <c:v>360.0</c:v>
                </c:pt>
                <c:pt idx="30">
                  <c:v>30.0</c:v>
                </c:pt>
                <c:pt idx="31">
                  <c:v>749.0</c:v>
                </c:pt>
                <c:pt idx="32">
                  <c:v>351.0</c:v>
                </c:pt>
                <c:pt idx="33">
                  <c:v>207.0</c:v>
                </c:pt>
                <c:pt idx="34">
                  <c:v>901.0</c:v>
                </c:pt>
                <c:pt idx="35">
                  <c:v>4456.0</c:v>
                </c:pt>
                <c:pt idx="36">
                  <c:v>3462.0</c:v>
                </c:pt>
                <c:pt idx="37">
                  <c:v>2525.0</c:v>
                </c:pt>
                <c:pt idx="38">
                  <c:v>3084.0</c:v>
                </c:pt>
                <c:pt idx="39">
                  <c:v>1824.0</c:v>
                </c:pt>
                <c:pt idx="40">
                  <c:v>690.0</c:v>
                </c:pt>
                <c:pt idx="41">
                  <c:v>1393.0</c:v>
                </c:pt>
                <c:pt idx="42">
                  <c:v>368.0</c:v>
                </c:pt>
                <c:pt idx="43">
                  <c:v>4055.0</c:v>
                </c:pt>
                <c:pt idx="44">
                  <c:v>3946.0</c:v>
                </c:pt>
                <c:pt idx="45">
                  <c:v>2572.0</c:v>
                </c:pt>
                <c:pt idx="46">
                  <c:v>2645.0</c:v>
                </c:pt>
                <c:pt idx="47">
                  <c:v>693.0</c:v>
                </c:pt>
                <c:pt idx="48">
                  <c:v>2193.0</c:v>
                </c:pt>
                <c:pt idx="49">
                  <c:v>2747.0</c:v>
                </c:pt>
                <c:pt idx="50">
                  <c:v>2184.0</c:v>
                </c:pt>
                <c:pt idx="51">
                  <c:v>2367.0</c:v>
                </c:pt>
                <c:pt idx="52">
                  <c:v>3083.0</c:v>
                </c:pt>
                <c:pt idx="53">
                  <c:v>1947.0</c:v>
                </c:pt>
                <c:pt idx="54">
                  <c:v>525.0</c:v>
                </c:pt>
                <c:pt idx="55">
                  <c:v>584.0</c:v>
                </c:pt>
                <c:pt idx="56">
                  <c:v>2490.0</c:v>
                </c:pt>
                <c:pt idx="57">
                  <c:v>3463.0</c:v>
                </c:pt>
                <c:pt idx="58">
                  <c:v>3768.0</c:v>
                </c:pt>
                <c:pt idx="59">
                  <c:v>2009.0</c:v>
                </c:pt>
                <c:pt idx="60">
                  <c:v>1498.0</c:v>
                </c:pt>
                <c:pt idx="61">
                  <c:v>321.0</c:v>
                </c:pt>
                <c:pt idx="62">
                  <c:v>451.0</c:v>
                </c:pt>
                <c:pt idx="63">
                  <c:v>3026.0</c:v>
                </c:pt>
                <c:pt idx="64">
                  <c:v>2430.0</c:v>
                </c:pt>
                <c:pt idx="65">
                  <c:v>2816.0</c:v>
                </c:pt>
                <c:pt idx="66">
                  <c:v>2738.0</c:v>
                </c:pt>
                <c:pt idx="67">
                  <c:v>1746.0</c:v>
                </c:pt>
                <c:pt idx="68">
                  <c:v>541.0</c:v>
                </c:pt>
                <c:pt idx="69">
                  <c:v>583.0</c:v>
                </c:pt>
                <c:pt idx="70">
                  <c:v>399.0</c:v>
                </c:pt>
                <c:pt idx="71">
                  <c:v>168.0</c:v>
                </c:pt>
                <c:pt idx="72">
                  <c:v>46.0</c:v>
                </c:pt>
                <c:pt idx="73">
                  <c:v>39.0</c:v>
                </c:pt>
                <c:pt idx="74">
                  <c:v>60.0</c:v>
                </c:pt>
                <c:pt idx="75">
                  <c:v>30.0</c:v>
                </c:pt>
                <c:pt idx="76">
                  <c:v>60.0</c:v>
                </c:pt>
                <c:pt idx="77">
                  <c:v>367.0</c:v>
                </c:pt>
                <c:pt idx="78">
                  <c:v>209.0</c:v>
                </c:pt>
                <c:pt idx="79">
                  <c:v>57.0</c:v>
                </c:pt>
                <c:pt idx="80">
                  <c:v>280.0</c:v>
                </c:pt>
                <c:pt idx="81">
                  <c:v>41.0</c:v>
                </c:pt>
                <c:pt idx="82">
                  <c:v>33.0</c:v>
                </c:pt>
                <c:pt idx="83">
                  <c:v>41.0</c:v>
                </c:pt>
                <c:pt idx="84">
                  <c:v>85.0</c:v>
                </c:pt>
                <c:pt idx="85">
                  <c:v>115.0</c:v>
                </c:pt>
                <c:pt idx="86">
                  <c:v>198.0</c:v>
                </c:pt>
                <c:pt idx="87">
                  <c:v>419.0</c:v>
                </c:pt>
                <c:pt idx="88">
                  <c:v>632.0</c:v>
                </c:pt>
                <c:pt idx="89">
                  <c:v>165.0</c:v>
                </c:pt>
                <c:pt idx="90">
                  <c:v>340.0</c:v>
                </c:pt>
                <c:pt idx="91">
                  <c:v>3856.0</c:v>
                </c:pt>
                <c:pt idx="92">
                  <c:v>3061.0</c:v>
                </c:pt>
                <c:pt idx="93">
                  <c:v>4145.0</c:v>
                </c:pt>
                <c:pt idx="94">
                  <c:v>2401.0</c:v>
                </c:pt>
                <c:pt idx="95">
                  <c:v>1421.0</c:v>
                </c:pt>
                <c:pt idx="96">
                  <c:v>1581.0</c:v>
                </c:pt>
                <c:pt idx="97">
                  <c:v>1724.0</c:v>
                </c:pt>
                <c:pt idx="98">
                  <c:v>3826.0</c:v>
                </c:pt>
                <c:pt idx="99">
                  <c:v>3811.0</c:v>
                </c:pt>
                <c:pt idx="100">
                  <c:v>5447.0</c:v>
                </c:pt>
                <c:pt idx="101">
                  <c:v>4823.0</c:v>
                </c:pt>
                <c:pt idx="102">
                  <c:v>2607.0</c:v>
                </c:pt>
                <c:pt idx="103">
                  <c:v>943.0</c:v>
                </c:pt>
                <c:pt idx="104">
                  <c:v>1008.0</c:v>
                </c:pt>
                <c:pt idx="105">
                  <c:v>12190.0</c:v>
                </c:pt>
                <c:pt idx="106">
                  <c:v>10548.0</c:v>
                </c:pt>
                <c:pt idx="107">
                  <c:v>5984.0</c:v>
                </c:pt>
                <c:pt idx="108">
                  <c:v>4489.0</c:v>
                </c:pt>
                <c:pt idx="109">
                  <c:v>10952.0</c:v>
                </c:pt>
                <c:pt idx="110">
                  <c:v>1796.0</c:v>
                </c:pt>
                <c:pt idx="111">
                  <c:v>1585.0</c:v>
                </c:pt>
                <c:pt idx="112">
                  <c:v>1434.0</c:v>
                </c:pt>
                <c:pt idx="113">
                  <c:v>932.0</c:v>
                </c:pt>
                <c:pt idx="114">
                  <c:v>1408.0</c:v>
                </c:pt>
                <c:pt idx="115">
                  <c:v>2599.0</c:v>
                </c:pt>
                <c:pt idx="116">
                  <c:v>650.0</c:v>
                </c:pt>
                <c:pt idx="117">
                  <c:v>151.0</c:v>
                </c:pt>
                <c:pt idx="118">
                  <c:v>136.0</c:v>
                </c:pt>
                <c:pt idx="119">
                  <c:v>283.0</c:v>
                </c:pt>
                <c:pt idx="120">
                  <c:v>122.0</c:v>
                </c:pt>
                <c:pt idx="121">
                  <c:v>216.0</c:v>
                </c:pt>
                <c:pt idx="122">
                  <c:v>174.0</c:v>
                </c:pt>
                <c:pt idx="123">
                  <c:v>93.0</c:v>
                </c:pt>
                <c:pt idx="124">
                  <c:v>59.0</c:v>
                </c:pt>
                <c:pt idx="125">
                  <c:v>74.0</c:v>
                </c:pt>
                <c:pt idx="126">
                  <c:v>827.0</c:v>
                </c:pt>
                <c:pt idx="127">
                  <c:v>86.0</c:v>
                </c:pt>
                <c:pt idx="128">
                  <c:v>189.0</c:v>
                </c:pt>
                <c:pt idx="129">
                  <c:v>104.0</c:v>
                </c:pt>
                <c:pt idx="130">
                  <c:v>74.0</c:v>
                </c:pt>
                <c:pt idx="131">
                  <c:v>155.0</c:v>
                </c:pt>
                <c:pt idx="132">
                  <c:v>117.0</c:v>
                </c:pt>
                <c:pt idx="133">
                  <c:v>158.0</c:v>
                </c:pt>
                <c:pt idx="134">
                  <c:v>76.0</c:v>
                </c:pt>
                <c:pt idx="135">
                  <c:v>55.0</c:v>
                </c:pt>
                <c:pt idx="136">
                  <c:v>76.0</c:v>
                </c:pt>
                <c:pt idx="137">
                  <c:v>69.0</c:v>
                </c:pt>
                <c:pt idx="138">
                  <c:v>39.0</c:v>
                </c:pt>
                <c:pt idx="139">
                  <c:v>15.0</c:v>
                </c:pt>
                <c:pt idx="140">
                  <c:v>50.0</c:v>
                </c:pt>
                <c:pt idx="141">
                  <c:v>78.0</c:v>
                </c:pt>
                <c:pt idx="142">
                  <c:v>122.0</c:v>
                </c:pt>
                <c:pt idx="143">
                  <c:v>16.0</c:v>
                </c:pt>
                <c:pt idx="144">
                  <c:v>56.0</c:v>
                </c:pt>
                <c:pt idx="145">
                  <c:v>35.0</c:v>
                </c:pt>
                <c:pt idx="146">
                  <c:v>63.0</c:v>
                </c:pt>
                <c:pt idx="147">
                  <c:v>236.0</c:v>
                </c:pt>
                <c:pt idx="148">
                  <c:v>82.0</c:v>
                </c:pt>
                <c:pt idx="149">
                  <c:v>201.0</c:v>
                </c:pt>
                <c:pt idx="150">
                  <c:v>214.0</c:v>
                </c:pt>
                <c:pt idx="151">
                  <c:v>201.0</c:v>
                </c:pt>
                <c:pt idx="152">
                  <c:v>559.0</c:v>
                </c:pt>
                <c:pt idx="153">
                  <c:v>744.0</c:v>
                </c:pt>
                <c:pt idx="154">
                  <c:v>5266.0</c:v>
                </c:pt>
                <c:pt idx="155">
                  <c:v>5008.0</c:v>
                </c:pt>
                <c:pt idx="156">
                  <c:v>4049.0</c:v>
                </c:pt>
                <c:pt idx="157">
                  <c:v>3389.0</c:v>
                </c:pt>
                <c:pt idx="158">
                  <c:v>2384.0</c:v>
                </c:pt>
                <c:pt idx="159">
                  <c:v>765.0</c:v>
                </c:pt>
                <c:pt idx="160">
                  <c:v>562.0</c:v>
                </c:pt>
                <c:pt idx="161">
                  <c:v>2983.0</c:v>
                </c:pt>
                <c:pt idx="162">
                  <c:v>2755.0</c:v>
                </c:pt>
                <c:pt idx="163">
                  <c:v>2939.0</c:v>
                </c:pt>
                <c:pt idx="164">
                  <c:v>4588.0</c:v>
                </c:pt>
                <c:pt idx="165">
                  <c:v>5339.0</c:v>
                </c:pt>
                <c:pt idx="166">
                  <c:v>3413.0</c:v>
                </c:pt>
                <c:pt idx="167">
                  <c:v>1742.0</c:v>
                </c:pt>
                <c:pt idx="168">
                  <c:v>2170.0</c:v>
                </c:pt>
                <c:pt idx="169">
                  <c:v>1180.0</c:v>
                </c:pt>
                <c:pt idx="170">
                  <c:v>642.0</c:v>
                </c:pt>
                <c:pt idx="171">
                  <c:v>593.0</c:v>
                </c:pt>
                <c:pt idx="172">
                  <c:v>661.0</c:v>
                </c:pt>
                <c:pt idx="173">
                  <c:v>368.0</c:v>
                </c:pt>
                <c:pt idx="174">
                  <c:v>176.0</c:v>
                </c:pt>
                <c:pt idx="175">
                  <c:v>449.0</c:v>
                </c:pt>
                <c:pt idx="176">
                  <c:v>151.0</c:v>
                </c:pt>
                <c:pt idx="177">
                  <c:v>257.0</c:v>
                </c:pt>
                <c:pt idx="178">
                  <c:v>208.0</c:v>
                </c:pt>
                <c:pt idx="179">
                  <c:v>144.0</c:v>
                </c:pt>
                <c:pt idx="180">
                  <c:v>172.0</c:v>
                </c:pt>
                <c:pt idx="181">
                  <c:v>54.0</c:v>
                </c:pt>
                <c:pt idx="182">
                  <c:v>461.0</c:v>
                </c:pt>
                <c:pt idx="183">
                  <c:v>276.0</c:v>
                </c:pt>
                <c:pt idx="184">
                  <c:v>109.0</c:v>
                </c:pt>
                <c:pt idx="185">
                  <c:v>194.0</c:v>
                </c:pt>
                <c:pt idx="186">
                  <c:v>140.0</c:v>
                </c:pt>
                <c:pt idx="187">
                  <c:v>158.0</c:v>
                </c:pt>
                <c:pt idx="188">
                  <c:v>38.0</c:v>
                </c:pt>
                <c:pt idx="189">
                  <c:v>30.0</c:v>
                </c:pt>
                <c:pt idx="190">
                  <c:v>26.0</c:v>
                </c:pt>
                <c:pt idx="191">
                  <c:v>53.0</c:v>
                </c:pt>
                <c:pt idx="192">
                  <c:v>45.0</c:v>
                </c:pt>
                <c:pt idx="193">
                  <c:v>46.0</c:v>
                </c:pt>
                <c:pt idx="194">
                  <c:v>38.0</c:v>
                </c:pt>
                <c:pt idx="195">
                  <c:v>28.0</c:v>
                </c:pt>
                <c:pt idx="196">
                  <c:v>35.0</c:v>
                </c:pt>
                <c:pt idx="197">
                  <c:v>37.0</c:v>
                </c:pt>
                <c:pt idx="198">
                  <c:v>24.0</c:v>
                </c:pt>
                <c:pt idx="199">
                  <c:v>63.0</c:v>
                </c:pt>
                <c:pt idx="200">
                  <c:v>99.0</c:v>
                </c:pt>
                <c:pt idx="201">
                  <c:v>43.0</c:v>
                </c:pt>
                <c:pt idx="202">
                  <c:v>17.0</c:v>
                </c:pt>
                <c:pt idx="203">
                  <c:v>51.0</c:v>
                </c:pt>
                <c:pt idx="204">
                  <c:v>191.0</c:v>
                </c:pt>
                <c:pt idx="205">
                  <c:v>61.0</c:v>
                </c:pt>
                <c:pt idx="206">
                  <c:v>293.0</c:v>
                </c:pt>
                <c:pt idx="207">
                  <c:v>64.0</c:v>
                </c:pt>
                <c:pt idx="208">
                  <c:v>60.0</c:v>
                </c:pt>
                <c:pt idx="209">
                  <c:v>24.0</c:v>
                </c:pt>
                <c:pt idx="210">
                  <c:v>47.0</c:v>
                </c:pt>
                <c:pt idx="211">
                  <c:v>395.0</c:v>
                </c:pt>
                <c:pt idx="212">
                  <c:v>524.0</c:v>
                </c:pt>
                <c:pt idx="213">
                  <c:v>199.0</c:v>
                </c:pt>
                <c:pt idx="214">
                  <c:v>195.0</c:v>
                </c:pt>
                <c:pt idx="215">
                  <c:v>152.0</c:v>
                </c:pt>
                <c:pt idx="216">
                  <c:v>215.0</c:v>
                </c:pt>
                <c:pt idx="217">
                  <c:v>310.0</c:v>
                </c:pt>
                <c:pt idx="218">
                  <c:v>1219.0</c:v>
                </c:pt>
                <c:pt idx="219">
                  <c:v>673.0</c:v>
                </c:pt>
                <c:pt idx="220">
                  <c:v>701.0</c:v>
                </c:pt>
                <c:pt idx="221">
                  <c:v>494.0</c:v>
                </c:pt>
                <c:pt idx="222">
                  <c:v>125.0</c:v>
                </c:pt>
                <c:pt idx="223">
                  <c:v>182.0</c:v>
                </c:pt>
                <c:pt idx="224">
                  <c:v>3255.0</c:v>
                </c:pt>
                <c:pt idx="225">
                  <c:v>3084.0</c:v>
                </c:pt>
                <c:pt idx="226">
                  <c:v>2799.0</c:v>
                </c:pt>
                <c:pt idx="227">
                  <c:v>2746.0</c:v>
                </c:pt>
                <c:pt idx="228">
                  <c:v>2497.0</c:v>
                </c:pt>
                <c:pt idx="229">
                  <c:v>944.0</c:v>
                </c:pt>
                <c:pt idx="230">
                  <c:v>1331.0</c:v>
                </c:pt>
                <c:pt idx="231">
                  <c:v>3803.0</c:v>
                </c:pt>
                <c:pt idx="232">
                  <c:v>3473.0</c:v>
                </c:pt>
                <c:pt idx="233">
                  <c:v>3288.0</c:v>
                </c:pt>
                <c:pt idx="234">
                  <c:v>2772.0</c:v>
                </c:pt>
                <c:pt idx="235">
                  <c:v>1507.0</c:v>
                </c:pt>
                <c:pt idx="236">
                  <c:v>822.0</c:v>
                </c:pt>
                <c:pt idx="237">
                  <c:v>1042.0</c:v>
                </c:pt>
                <c:pt idx="238">
                  <c:v>3630.0</c:v>
                </c:pt>
                <c:pt idx="239">
                  <c:v>3499.0</c:v>
                </c:pt>
                <c:pt idx="240">
                  <c:v>2562.0</c:v>
                </c:pt>
                <c:pt idx="241">
                  <c:v>3482.0</c:v>
                </c:pt>
                <c:pt idx="242">
                  <c:v>2436.0</c:v>
                </c:pt>
                <c:pt idx="243">
                  <c:v>953.0</c:v>
                </c:pt>
                <c:pt idx="244">
                  <c:v>843.0</c:v>
                </c:pt>
                <c:pt idx="245">
                  <c:v>926.0</c:v>
                </c:pt>
                <c:pt idx="246">
                  <c:v>837.0</c:v>
                </c:pt>
                <c:pt idx="247">
                  <c:v>1352.0</c:v>
                </c:pt>
                <c:pt idx="248">
                  <c:v>2928.0</c:v>
                </c:pt>
                <c:pt idx="249">
                  <c:v>1918.0</c:v>
                </c:pt>
                <c:pt idx="250">
                  <c:v>439.0</c:v>
                </c:pt>
                <c:pt idx="251">
                  <c:v>497.0</c:v>
                </c:pt>
                <c:pt idx="252">
                  <c:v>2847.0</c:v>
                </c:pt>
                <c:pt idx="253">
                  <c:v>2391.0</c:v>
                </c:pt>
                <c:pt idx="254">
                  <c:v>2361.0</c:v>
                </c:pt>
                <c:pt idx="255">
                  <c:v>2017.0</c:v>
                </c:pt>
                <c:pt idx="256">
                  <c:v>1674.0</c:v>
                </c:pt>
                <c:pt idx="257">
                  <c:v>246.0</c:v>
                </c:pt>
                <c:pt idx="258">
                  <c:v>273.0</c:v>
                </c:pt>
                <c:pt idx="259">
                  <c:v>587.0</c:v>
                </c:pt>
                <c:pt idx="260">
                  <c:v>370.0</c:v>
                </c:pt>
                <c:pt idx="261">
                  <c:v>271.0</c:v>
                </c:pt>
                <c:pt idx="262">
                  <c:v>138.0</c:v>
                </c:pt>
                <c:pt idx="263">
                  <c:v>48.0</c:v>
                </c:pt>
                <c:pt idx="264">
                  <c:v>49.0</c:v>
                </c:pt>
                <c:pt idx="265">
                  <c:v>46.0</c:v>
                </c:pt>
                <c:pt idx="266">
                  <c:v>103.0</c:v>
                </c:pt>
                <c:pt idx="267">
                  <c:v>105.0</c:v>
                </c:pt>
                <c:pt idx="268">
                  <c:v>69.0</c:v>
                </c:pt>
                <c:pt idx="269">
                  <c:v>67.0</c:v>
                </c:pt>
                <c:pt idx="270">
                  <c:v>25.0</c:v>
                </c:pt>
                <c:pt idx="271">
                  <c:v>31.0</c:v>
                </c:pt>
                <c:pt idx="272">
                  <c:v>22.0</c:v>
                </c:pt>
                <c:pt idx="273">
                  <c:v>46.0</c:v>
                </c:pt>
                <c:pt idx="274">
                  <c:v>34.0</c:v>
                </c:pt>
                <c:pt idx="275">
                  <c:v>78.0</c:v>
                </c:pt>
                <c:pt idx="276">
                  <c:v>30.0</c:v>
                </c:pt>
                <c:pt idx="277">
                  <c:v>23.0</c:v>
                </c:pt>
                <c:pt idx="278">
                  <c:v>37.0</c:v>
                </c:pt>
                <c:pt idx="279">
                  <c:v>41.0</c:v>
                </c:pt>
                <c:pt idx="280">
                  <c:v>253.0</c:v>
                </c:pt>
                <c:pt idx="281">
                  <c:v>190.0</c:v>
                </c:pt>
                <c:pt idx="282">
                  <c:v>77.0</c:v>
                </c:pt>
                <c:pt idx="283">
                  <c:v>24.0</c:v>
                </c:pt>
                <c:pt idx="284">
                  <c:v>74.0</c:v>
                </c:pt>
                <c:pt idx="285">
                  <c:v>30.0</c:v>
                </c:pt>
                <c:pt idx="286">
                  <c:v>33.0</c:v>
                </c:pt>
                <c:pt idx="287">
                  <c:v>192.0</c:v>
                </c:pt>
                <c:pt idx="288">
                  <c:v>208.0</c:v>
                </c:pt>
                <c:pt idx="289">
                  <c:v>124.0</c:v>
                </c:pt>
                <c:pt idx="290">
                  <c:v>77.0</c:v>
                </c:pt>
                <c:pt idx="291">
                  <c:v>56.0</c:v>
                </c:pt>
                <c:pt idx="292">
                  <c:v>20.0</c:v>
                </c:pt>
                <c:pt idx="293">
                  <c:v>24.0</c:v>
                </c:pt>
                <c:pt idx="294">
                  <c:v>143.0</c:v>
                </c:pt>
                <c:pt idx="295">
                  <c:v>66.0</c:v>
                </c:pt>
                <c:pt idx="296">
                  <c:v>28.0</c:v>
                </c:pt>
                <c:pt idx="297">
                  <c:v>26.0</c:v>
                </c:pt>
                <c:pt idx="298">
                  <c:v>21.0</c:v>
                </c:pt>
                <c:pt idx="299">
                  <c:v>17.0</c:v>
                </c:pt>
                <c:pt idx="300">
                  <c:v>22.0</c:v>
                </c:pt>
                <c:pt idx="301">
                  <c:v>457.0</c:v>
                </c:pt>
                <c:pt idx="302">
                  <c:v>76.0</c:v>
                </c:pt>
                <c:pt idx="303">
                  <c:v>52.0</c:v>
                </c:pt>
                <c:pt idx="304">
                  <c:v>34.0</c:v>
                </c:pt>
                <c:pt idx="305">
                  <c:v>85.0</c:v>
                </c:pt>
                <c:pt idx="306">
                  <c:v>57.0</c:v>
                </c:pt>
                <c:pt idx="307">
                  <c:v>425.0</c:v>
                </c:pt>
                <c:pt idx="308">
                  <c:v>335.0</c:v>
                </c:pt>
                <c:pt idx="309">
                  <c:v>227.0</c:v>
                </c:pt>
                <c:pt idx="310">
                  <c:v>161.0</c:v>
                </c:pt>
                <c:pt idx="311">
                  <c:v>199.0</c:v>
                </c:pt>
                <c:pt idx="312">
                  <c:v>208.0</c:v>
                </c:pt>
                <c:pt idx="313">
                  <c:v>235.0</c:v>
                </c:pt>
                <c:pt idx="314">
                  <c:v>80.0</c:v>
                </c:pt>
                <c:pt idx="315">
                  <c:v>843.0</c:v>
                </c:pt>
                <c:pt idx="316">
                  <c:v>924.0</c:v>
                </c:pt>
                <c:pt idx="317">
                  <c:v>727.0</c:v>
                </c:pt>
                <c:pt idx="318">
                  <c:v>1651.0</c:v>
                </c:pt>
                <c:pt idx="319">
                  <c:v>1158.0</c:v>
                </c:pt>
                <c:pt idx="320">
                  <c:v>910.0</c:v>
                </c:pt>
                <c:pt idx="321">
                  <c:v>1219.0</c:v>
                </c:pt>
                <c:pt idx="322">
                  <c:v>559.0</c:v>
                </c:pt>
                <c:pt idx="323">
                  <c:v>1002.0</c:v>
                </c:pt>
                <c:pt idx="324">
                  <c:v>779.0</c:v>
                </c:pt>
                <c:pt idx="325">
                  <c:v>838.0</c:v>
                </c:pt>
                <c:pt idx="326">
                  <c:v>286.0</c:v>
                </c:pt>
                <c:pt idx="327">
                  <c:v>404.0</c:v>
                </c:pt>
                <c:pt idx="328">
                  <c:v>1076.0</c:v>
                </c:pt>
                <c:pt idx="329">
                  <c:v>985.0</c:v>
                </c:pt>
                <c:pt idx="330">
                  <c:v>745.0</c:v>
                </c:pt>
              </c:numCache>
            </c:numRef>
          </c:val>
        </c:ser>
        <c:marker val="1"/>
        <c:axId val="454143576"/>
        <c:axId val="657155192"/>
      </c:lineChart>
      <c:catAx>
        <c:axId val="454143576"/>
        <c:scaling>
          <c:orientation val="minMax"/>
        </c:scaling>
        <c:delete val="1"/>
        <c:axPos val="b"/>
        <c:tickLblPos val="nextTo"/>
        <c:crossAx val="657155192"/>
        <c:crosses val="autoZero"/>
        <c:auto val="1"/>
        <c:lblAlgn val="ctr"/>
        <c:lblOffset val="100"/>
      </c:catAx>
      <c:valAx>
        <c:axId val="657155192"/>
        <c:scaling>
          <c:orientation val="minMax"/>
        </c:scaling>
        <c:axPos val="l"/>
        <c:majorGridlines/>
        <c:numFmt formatCode="General" sourceLinked="1"/>
        <c:tickLblPos val="nextTo"/>
        <c:txPr>
          <a:bodyPr/>
          <a:lstStyle/>
          <a:p>
            <a:pPr>
              <a:defRPr lang="es-ES" sz="1300"/>
            </a:pPr>
            <a:endParaRPr lang="es-ES_tradnl"/>
          </a:p>
        </c:txPr>
        <c:crossAx val="454143576"/>
        <c:crosses val="autoZero"/>
        <c:crossBetween val="between"/>
      </c:valAx>
      <c:spPr>
        <a:solidFill>
          <a:schemeClr val="bg1"/>
        </a:solidFill>
      </c:spPr>
    </c:plotArea>
    <c:plotVisOnly val="1"/>
    <c:dispBlanksAs val="gap"/>
  </c:chart>
  <c:spPr>
    <a:noFill/>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dirty="0">
              <a:latin typeface="Arial"/>
            </a:endParaRPr>
          </a:p>
        </p:txBody>
      </p:sp>
      <p:sp>
        <p:nvSpPr>
          <p:cNvPr id="3" name="Marcador de fecha 2"/>
          <p:cNvSpPr>
            <a:spLocks noGrp="1"/>
          </p:cNvSpPr>
          <p:nvPr>
            <p:ph type="dt" sz="quarter" idx="1"/>
          </p:nvPr>
        </p:nvSpPr>
        <p:spPr>
          <a:xfrm>
            <a:off x="5372099" y="0"/>
            <a:ext cx="1484313" cy="457200"/>
          </a:xfrm>
          <a:prstGeom prst="rect">
            <a:avLst/>
          </a:prstGeom>
        </p:spPr>
        <p:txBody>
          <a:bodyPr vert="horz" lIns="91440" tIns="45720" rIns="91440" bIns="45720" rtlCol="0"/>
          <a:lstStyle>
            <a:lvl1pPr algn="r">
              <a:defRPr sz="1200"/>
            </a:lvl1pPr>
          </a:lstStyle>
          <a:p>
            <a:fld id="{66A37CD9-6A8A-0B41-9B7F-CDD61CAE6EAC}" type="datetime1">
              <a:rPr lang="es-ES_tradnl" smtClean="0">
                <a:solidFill>
                  <a:srgbClr val="666666"/>
                </a:solidFill>
                <a:latin typeface="Tahoma"/>
                <a:cs typeface="Tahoma"/>
              </a:rPr>
              <a:pPr/>
              <a:t>10/3/11</a:t>
            </a:fld>
            <a:endParaRPr lang="es-ES_tradnl" dirty="0">
              <a:solidFill>
                <a:srgbClr val="666666"/>
              </a:solidFill>
              <a:latin typeface="Tahoma"/>
              <a:cs typeface="Tahoma"/>
            </a:endParaRPr>
          </a:p>
        </p:txBody>
      </p:sp>
      <p:sp>
        <p:nvSpPr>
          <p:cNvPr id="4" name="Marcador de pie de página 3"/>
          <p:cNvSpPr>
            <a:spLocks noGrp="1"/>
          </p:cNvSpPr>
          <p:nvPr>
            <p:ph type="ftr" sz="quarter" idx="2"/>
          </p:nvPr>
        </p:nvSpPr>
        <p:spPr>
          <a:xfrm>
            <a:off x="1943100" y="8686800"/>
            <a:ext cx="2971800" cy="228600"/>
          </a:xfrm>
          <a:prstGeom prst="rect">
            <a:avLst/>
          </a:prstGeom>
        </p:spPr>
        <p:txBody>
          <a:bodyPr vert="horz" lIns="91440" tIns="45720" rIns="91440" bIns="45720" rtlCol="0" anchor="ctr"/>
          <a:lstStyle>
            <a:lvl1pPr algn="l">
              <a:defRPr sz="1200"/>
            </a:lvl1pPr>
          </a:lstStyle>
          <a:p>
            <a:pPr algn="ctr"/>
            <a:r>
              <a:rPr lang="es-ES_tradnl" sz="1000" dirty="0" smtClean="0">
                <a:solidFill>
                  <a:srgbClr val="666666"/>
                </a:solidFill>
                <a:latin typeface="Tahoma"/>
                <a:cs typeface="Tahoma"/>
              </a:rPr>
              <a:t>GRIAL </a:t>
            </a:r>
            <a:r>
              <a:rPr lang="es-ES_tradnl" sz="1000" dirty="0" err="1" smtClean="0">
                <a:solidFill>
                  <a:srgbClr val="666666"/>
                </a:solidFill>
                <a:latin typeface="Tahoma"/>
                <a:cs typeface="Tahoma"/>
              </a:rPr>
              <a:t>–</a:t>
            </a:r>
            <a:r>
              <a:rPr lang="es-ES_tradnl" sz="1000" dirty="0" smtClean="0">
                <a:solidFill>
                  <a:srgbClr val="666666"/>
                </a:solidFill>
                <a:latin typeface="Tahoma"/>
                <a:cs typeface="Tahoma"/>
              </a:rPr>
              <a:t> Universidad de Salamanca</a:t>
            </a:r>
            <a:endParaRPr lang="es-ES_tradnl" sz="1000" dirty="0">
              <a:solidFill>
                <a:srgbClr val="666666"/>
              </a:solidFill>
              <a:latin typeface="Tahoma"/>
              <a:cs typeface="Tahoma"/>
            </a:endParaRPr>
          </a:p>
        </p:txBody>
      </p:sp>
      <p:sp>
        <p:nvSpPr>
          <p:cNvPr id="5" name="Marcador de número de diapositiva 4"/>
          <p:cNvSpPr>
            <a:spLocks noGrp="1"/>
          </p:cNvSpPr>
          <p:nvPr>
            <p:ph type="sldNum" sz="quarter" idx="3"/>
          </p:nvPr>
        </p:nvSpPr>
        <p:spPr>
          <a:xfrm>
            <a:off x="6095999" y="8685213"/>
            <a:ext cx="760413" cy="457200"/>
          </a:xfrm>
          <a:prstGeom prst="rect">
            <a:avLst/>
          </a:prstGeom>
        </p:spPr>
        <p:txBody>
          <a:bodyPr vert="horz" lIns="91440" tIns="45720" rIns="91440" bIns="45720" rtlCol="0" anchor="ctr"/>
          <a:lstStyle>
            <a:lvl1pPr algn="r">
              <a:defRPr sz="1200"/>
            </a:lvl1pPr>
          </a:lstStyle>
          <a:p>
            <a:fld id="{F35C60D5-8167-504C-BD55-AC545A151144}" type="slidenum">
              <a:rPr lang="es-ES_tradnl" smtClean="0">
                <a:solidFill>
                  <a:srgbClr val="666666"/>
                </a:solidFill>
                <a:latin typeface="Tahoma"/>
                <a:cs typeface="Tahoma"/>
              </a:rPr>
              <a:pPr/>
              <a:t>‹Nr.›</a:t>
            </a:fld>
            <a:endParaRPr lang="es-ES_tradnl" dirty="0">
              <a:solidFill>
                <a:srgbClr val="666666"/>
              </a:solidFill>
              <a:latin typeface="Tahoma"/>
              <a:cs typeface="Tahoma"/>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546377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s-ES_tradnl" dirty="0"/>
          </a:p>
        </p:txBody>
      </p:sp>
      <p:sp>
        <p:nvSpPr>
          <p:cNvPr id="3" name="Marcador de fecha 2"/>
          <p:cNvSpPr>
            <a:spLocks noGrp="1"/>
          </p:cNvSpPr>
          <p:nvPr>
            <p:ph type="dt" idx="1"/>
          </p:nvPr>
        </p:nvSpPr>
        <p:spPr>
          <a:xfrm>
            <a:off x="5350933" y="0"/>
            <a:ext cx="1505480" cy="457200"/>
          </a:xfrm>
          <a:prstGeom prst="rect">
            <a:avLst/>
          </a:prstGeom>
        </p:spPr>
        <p:txBody>
          <a:bodyPr vert="horz" lIns="91440" tIns="45720" rIns="91440" bIns="45720" rtlCol="0"/>
          <a:lstStyle>
            <a:lvl1pPr algn="r">
              <a:defRPr sz="1200">
                <a:solidFill>
                  <a:srgbClr val="666666"/>
                </a:solidFill>
                <a:latin typeface="Tahoma"/>
                <a:cs typeface="Tahoma"/>
              </a:defRPr>
            </a:lvl1pPr>
          </a:lstStyle>
          <a:p>
            <a:fld id="{D0989BAA-F2EE-5D4C-882C-8AAA58C886B9}" type="datetime1">
              <a:rPr lang="es-ES_tradnl" smtClean="0"/>
              <a:pPr/>
              <a:t>10/3/11</a:t>
            </a:fld>
            <a:endParaRPr lang="es-ES_tradnl" dirty="0"/>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6" name="Marcador de pie de página 5"/>
          <p:cNvSpPr>
            <a:spLocks noGrp="1"/>
          </p:cNvSpPr>
          <p:nvPr>
            <p:ph type="ftr" sz="quarter" idx="4"/>
          </p:nvPr>
        </p:nvSpPr>
        <p:spPr>
          <a:xfrm>
            <a:off x="1913466" y="8685213"/>
            <a:ext cx="2971800" cy="238654"/>
          </a:xfrm>
          <a:prstGeom prst="rect">
            <a:avLst/>
          </a:prstGeom>
        </p:spPr>
        <p:txBody>
          <a:bodyPr vert="horz" lIns="91440" tIns="45720" rIns="91440" bIns="45720" rtlCol="0" anchor="ctr"/>
          <a:lstStyle>
            <a:lvl1pPr algn="ctr">
              <a:defRPr sz="1000">
                <a:solidFill>
                  <a:srgbClr val="666666"/>
                </a:solidFill>
                <a:latin typeface="Tahoma"/>
                <a:cs typeface="Tahoma"/>
              </a:defRPr>
            </a:lvl1pPr>
          </a:lstStyle>
          <a:p>
            <a:r>
              <a:rPr lang="es-ES_tradnl" dirty="0" smtClean="0"/>
              <a:t>GRIAL </a:t>
            </a:r>
            <a:r>
              <a:rPr lang="es-ES_tradnl" dirty="0" err="1" smtClean="0"/>
              <a:t>–</a:t>
            </a:r>
            <a:r>
              <a:rPr lang="es-ES_tradnl" dirty="0" smtClean="0"/>
              <a:t> Universidad de Salamanca</a:t>
            </a:r>
            <a:endParaRPr lang="es-ES_tradnl" dirty="0"/>
          </a:p>
        </p:txBody>
      </p:sp>
      <p:sp>
        <p:nvSpPr>
          <p:cNvPr id="7" name="Marcador de número de diapositiva 6"/>
          <p:cNvSpPr>
            <a:spLocks noGrp="1"/>
          </p:cNvSpPr>
          <p:nvPr>
            <p:ph type="sldNum" sz="quarter" idx="5"/>
          </p:nvPr>
        </p:nvSpPr>
        <p:spPr>
          <a:xfrm>
            <a:off x="6172199" y="8685213"/>
            <a:ext cx="684213" cy="457200"/>
          </a:xfrm>
          <a:prstGeom prst="rect">
            <a:avLst/>
          </a:prstGeom>
        </p:spPr>
        <p:txBody>
          <a:bodyPr vert="horz" lIns="91440" tIns="45720" rIns="91440" bIns="45720" rtlCol="0" anchor="ctr"/>
          <a:lstStyle>
            <a:lvl1pPr algn="r">
              <a:defRPr sz="1200">
                <a:solidFill>
                  <a:srgbClr val="666666"/>
                </a:solidFill>
                <a:latin typeface="Tahoma"/>
                <a:cs typeface="Tahoma"/>
              </a:defRPr>
            </a:lvl1pPr>
          </a:lstStyle>
          <a:p>
            <a:fld id="{05F47350-BA1B-7249-A27B-9F534461B0A9}" type="slidenum">
              <a:rPr lang="es-ES_tradnl" smtClean="0"/>
              <a:pPr/>
              <a:t>‹Nr.›</a:t>
            </a:fld>
            <a:endParaRPr lang="es-ES_tradnl"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577537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es-ES_tradnl"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a:t>
            </a:fld>
            <a:endParaRPr lang="es-ES_trad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_tradnl" b="1" dirty="0" smtClean="0"/>
              <a:t>Demostración</a:t>
            </a:r>
            <a:r>
              <a:rPr lang="es-ES_tradnl" dirty="0" smtClean="0"/>
              <a:t>.</a:t>
            </a:r>
          </a:p>
          <a:p>
            <a:endParaRPr lang="es-ES_tradnl"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15</a:t>
            </a:fld>
            <a:endParaRPr lang="es-ES_tradn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_tradnl" dirty="0" smtClean="0"/>
              <a:t>La funcionalidad de Moodle se extiende mediante módulos o bloques.</a:t>
            </a:r>
          </a:p>
          <a:p>
            <a:endParaRPr lang="es-ES_tradnl" dirty="0" smtClean="0"/>
          </a:p>
          <a:p>
            <a:r>
              <a:rPr lang="es-ES_tradnl" dirty="0" smtClean="0"/>
              <a:t>Explicar qué es “Mi Moodle”</a:t>
            </a:r>
          </a:p>
          <a:p>
            <a:endParaRPr lang="es-ES_tradnl" dirty="0" smtClean="0"/>
          </a:p>
          <a:p>
            <a:r>
              <a:rPr lang="es-ES_tradnl" dirty="0" smtClean="0"/>
              <a:t>Desarrollo en Studium</a:t>
            </a:r>
            <a:r>
              <a:rPr lang="es-ES_tradnl" baseline="0" dirty="0" smtClean="0"/>
              <a:t> -&gt; mejora en </a:t>
            </a:r>
            <a:r>
              <a:rPr lang="es-ES_tradnl" baseline="0" dirty="0" err="1" smtClean="0"/>
              <a:t>Pólis</a:t>
            </a:r>
            <a:r>
              <a:rPr lang="es-ES_tradnl" baseline="0" dirty="0" smtClean="0"/>
              <a:t> -&gt; módulo de Moodle -&gt; a disposición de la comunidad</a:t>
            </a:r>
          </a:p>
          <a:p>
            <a:endParaRPr lang="es-ES_tradnl" baseline="0" dirty="0" smtClean="0"/>
          </a:p>
          <a:p>
            <a:r>
              <a:rPr lang="es-ES_tradnl" baseline="0" dirty="0" smtClean="0"/>
              <a:t>En Studium no se trataba de un módulo, sino que se modificaron ficheros del </a:t>
            </a:r>
            <a:r>
              <a:rPr lang="es-ES_tradnl" baseline="0" dirty="0" err="1" smtClean="0"/>
              <a:t>core</a:t>
            </a:r>
            <a:r>
              <a:rPr lang="es-ES_tradnl" baseline="0" dirty="0" smtClean="0"/>
              <a:t> del sistema -&gt; impide la evolución de los sistemas -&gt; adaptación a módulo y arreglo de </a:t>
            </a:r>
            <a:r>
              <a:rPr lang="es-ES_tradnl" baseline="0" dirty="0" err="1" smtClean="0"/>
              <a:t>bugs</a:t>
            </a:r>
            <a:r>
              <a:rPr lang="es-ES_tradnl" baseline="0" dirty="0" smtClean="0"/>
              <a:t> -&gt; dependencias mínimas y facilidad de instalación</a:t>
            </a:r>
          </a:p>
          <a:p>
            <a:endParaRPr lang="es-ES_tradnl"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17</a:t>
            </a:fld>
            <a:endParaRPr lang="es-ES_tradn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_tradnl" dirty="0" smtClean="0"/>
              <a:t>Optimización para obtener</a:t>
            </a:r>
            <a:r>
              <a:rPr lang="es-ES_tradnl" baseline="0" dirty="0" smtClean="0"/>
              <a:t> la </a:t>
            </a:r>
            <a:r>
              <a:rPr lang="es-ES_tradnl" dirty="0" smtClean="0"/>
              <a:t>actividad diaria del sistema -&gt; </a:t>
            </a:r>
            <a:r>
              <a:rPr lang="es-ES_tradnl" dirty="0" err="1" smtClean="0"/>
              <a:t>cron</a:t>
            </a:r>
            <a:r>
              <a:rPr lang="es-ES_tradnl" dirty="0" smtClean="0"/>
              <a:t> tarea</a:t>
            </a:r>
            <a:r>
              <a:rPr lang="es-ES_tradnl" baseline="0" dirty="0" smtClean="0"/>
              <a:t> periódica</a:t>
            </a:r>
          </a:p>
          <a:p>
            <a:endParaRPr lang="es-ES_tradnl" baseline="0" dirty="0" smtClean="0"/>
          </a:p>
          <a:p>
            <a:r>
              <a:rPr lang="es-ES_tradnl" baseline="0" dirty="0" smtClean="0"/>
              <a:t>Mejora del uso del sistema de programación de tareas de Moodle, en vez de utilizar la herramienta </a:t>
            </a:r>
            <a:r>
              <a:rPr lang="es-ES_tradnl" baseline="0" dirty="0" err="1" smtClean="0"/>
              <a:t>crontab</a:t>
            </a:r>
            <a:r>
              <a:rPr lang="es-ES_tradnl" baseline="0" dirty="0" smtClean="0"/>
              <a:t> del servidor tal y como se hacía en Studium.</a:t>
            </a:r>
            <a:endParaRPr lang="es-ES_tradnl" dirty="0" smtClean="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18</a:t>
            </a:fld>
            <a:endParaRPr lang="es-ES_tradn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_tradnl" b="1" dirty="0" smtClean="0"/>
              <a:t>Demostración</a:t>
            </a:r>
            <a:r>
              <a:rPr lang="es-ES_tradnl" dirty="0" smtClean="0"/>
              <a:t>.</a:t>
            </a:r>
          </a:p>
          <a:p>
            <a:endParaRPr lang="es-ES_tradnl"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19</a:t>
            </a:fld>
            <a:endParaRPr lang="es-ES_tradnl"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_tradnl" dirty="0" smtClean="0"/>
              <a:t>L</a:t>
            </a:r>
            <a:r>
              <a:rPr lang="es-ES_tradnl" baseline="0" dirty="0" smtClean="0"/>
              <a:t>a interfaz XML-RPC de WordPress solicita un usuario y una contraseña válidos para poder llevar a cabo las labores de trabajo dentro del gestor.</a:t>
            </a:r>
          </a:p>
          <a:p>
            <a:endParaRPr lang="es-ES_tradnl" baseline="0" dirty="0" smtClean="0"/>
          </a:p>
          <a:p>
            <a:r>
              <a:rPr lang="es-ES_tradnl" baseline="0" dirty="0" smtClean="0"/>
              <a:t>Datos enviados en texto plano -&gt; cifrar los datos de acceso -&gt; </a:t>
            </a:r>
            <a:r>
              <a:rPr lang="es-ES_tradnl" baseline="0" dirty="0" err="1" smtClean="0"/>
              <a:t>Rijndael</a:t>
            </a:r>
            <a:r>
              <a:rPr lang="es-ES_tradnl" baseline="0" dirty="0" smtClean="0"/>
              <a:t> -&gt; secreto compartido -&gt; descifrar en el servidor -&gt; pasárselos a la interfaz de WordPress</a:t>
            </a:r>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21</a:t>
            </a:fld>
            <a:endParaRPr lang="es-ES_tradn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pPr lvl="0"/>
            <a:r>
              <a:rPr lang="es-ES_tradnl" sz="1200" dirty="0" smtClean="0"/>
              <a:t>Independiente de tanto lógica como</a:t>
            </a:r>
            <a:r>
              <a:rPr lang="es-ES_tradnl" sz="1200" baseline="0" dirty="0" smtClean="0"/>
              <a:t> físicamente del resto de los elementos del portal. Primer momento Drupal servidor -&gt; falta de flexibilidad</a:t>
            </a:r>
            <a:endParaRPr lang="es-ES_tradnl" sz="1200" dirty="0" smtClean="0"/>
          </a:p>
          <a:p>
            <a:pPr lvl="0"/>
            <a:endParaRPr lang="es-ES_tradnl" sz="1200" dirty="0" smtClean="0"/>
          </a:p>
          <a:p>
            <a:pPr lvl="0"/>
            <a:r>
              <a:rPr lang="es-ES_tradnl" sz="1200" dirty="0" smtClean="0"/>
              <a:t>Una única pantalla donde autenticar a los usuarios.</a:t>
            </a:r>
          </a:p>
          <a:p>
            <a:pPr lvl="0"/>
            <a:r>
              <a:rPr lang="es-ES_tradnl" sz="1200" dirty="0" smtClean="0"/>
              <a:t>Las aplicaciones que requieren autenticación no tienen acceso a las claves.</a:t>
            </a:r>
          </a:p>
          <a:p>
            <a:pPr lvl="0"/>
            <a:r>
              <a:rPr lang="es-ES_tradnl" sz="1200" dirty="0" smtClean="0"/>
              <a:t>Los usuarios no necesitan autenticarse en cada acceso a una nueva aplicación.</a:t>
            </a:r>
          </a:p>
          <a:p>
            <a:pPr lvl="0"/>
            <a:r>
              <a:rPr lang="es-ES_tradnl" sz="1200" dirty="0" smtClean="0"/>
              <a:t>Centralización de la información del usuario en vez de tenerla duplicada en los diferentes sistemas.</a:t>
            </a:r>
          </a:p>
          <a:p>
            <a:pPr lvl="0"/>
            <a:r>
              <a:rPr lang="es-ES_tradnl" sz="1200" dirty="0" smtClean="0"/>
              <a:t>Envío de atributos junto con la autenticación.</a:t>
            </a:r>
          </a:p>
          <a:p>
            <a:pPr lvl="0"/>
            <a:r>
              <a:rPr lang="es-ES_tradnl" sz="1200" dirty="0" smtClean="0"/>
              <a:t>Reduce los riesgos de sufrir </a:t>
            </a:r>
            <a:r>
              <a:rPr lang="es-ES_tradnl" sz="1200" i="1" dirty="0" err="1" smtClean="0"/>
              <a:t>phishing</a:t>
            </a:r>
            <a:r>
              <a:rPr lang="es-ES_tradnl" sz="1200" dirty="0" smtClean="0"/>
              <a:t> ya que el usuario sólo introduce la contraseña en el </a:t>
            </a:r>
            <a:r>
              <a:rPr lang="es-ES_tradnl" sz="1200" i="1" dirty="0" err="1" smtClean="0"/>
              <a:t>identity</a:t>
            </a:r>
            <a:r>
              <a:rPr lang="es-ES_tradnl" sz="1200" i="1" dirty="0" smtClean="0"/>
              <a:t> </a:t>
            </a:r>
            <a:r>
              <a:rPr lang="es-ES_tradnl" sz="1200" i="1" dirty="0" err="1" smtClean="0"/>
              <a:t>provider</a:t>
            </a:r>
            <a:r>
              <a:rPr lang="es-ES_tradnl" sz="1200" dirty="0" smtClean="0"/>
              <a:t> o servidor de identidad.</a:t>
            </a:r>
          </a:p>
          <a:p>
            <a:endParaRPr lang="es-ES_tradnl" dirty="0" smtClean="0"/>
          </a:p>
          <a:p>
            <a:r>
              <a:rPr lang="es-ES_tradnl" dirty="0" smtClean="0"/>
              <a:t>Modificación de los clientes OpenID para que sólo los miembros</a:t>
            </a:r>
            <a:r>
              <a:rPr lang="es-ES_tradnl" baseline="0" dirty="0" smtClean="0"/>
              <a:t> con permisos puedan acceder usando una cuenta OpenID.</a:t>
            </a:r>
          </a:p>
          <a:p>
            <a:endParaRPr lang="es-ES_tradnl"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dirty="0" smtClean="0"/>
              <a:t>Posibilidad de utilizar otros proveedores OpenID</a:t>
            </a:r>
            <a:r>
              <a:rPr lang="es-ES_tradnl" sz="1200" baseline="0" dirty="0" smtClean="0"/>
              <a:t> siempre que al usuario se le haya permitido previamente el acceso mediante este sistema.</a:t>
            </a:r>
            <a:endParaRPr lang="es-ES_tradnl" sz="1200" dirty="0" smtClean="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22</a:t>
            </a:fld>
            <a:endParaRPr lang="es-ES_tradnl"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_tradnl" b="1" dirty="0" smtClean="0"/>
              <a:t>Demostración</a:t>
            </a:r>
            <a:r>
              <a:rPr lang="es-ES_tradnl" dirty="0" smtClean="0"/>
              <a:t>.</a:t>
            </a:r>
            <a:endParaRPr lang="es-ES_tradnl"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23</a:t>
            </a:fld>
            <a:endParaRPr lang="es-ES_tradnl"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es-ES_tradnl"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24</a:t>
            </a:fld>
            <a:endParaRPr lang="es-ES_tradnl"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_tradnl" dirty="0" smtClean="0"/>
              <a:t>Mencionar cifras estadísticas de descarga.</a:t>
            </a:r>
          </a:p>
          <a:p>
            <a:endParaRPr lang="es-ES_tradnl" dirty="0" smtClean="0"/>
          </a:p>
          <a:p>
            <a:r>
              <a:rPr lang="es-ES_tradnl" dirty="0" smtClean="0"/>
              <a:t>Constante desarrollo.</a:t>
            </a:r>
          </a:p>
          <a:p>
            <a:endParaRPr lang="es-ES_tradnl"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26</a:t>
            </a:fld>
            <a:endParaRPr lang="es-ES_tradnl"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_tradnl" dirty="0" smtClean="0"/>
              <a:t>Descargas plugins</a:t>
            </a:r>
          </a:p>
          <a:p>
            <a:r>
              <a:rPr lang="es-ES_tradnl" dirty="0" smtClean="0"/>
              <a:t>Desarrollo a disposición de la comunidad</a:t>
            </a:r>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28</a:t>
            </a:fld>
            <a:endParaRPr lang="es-ES_trad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_tradnl" dirty="0" smtClean="0"/>
              <a:t>No</a:t>
            </a:r>
            <a:r>
              <a:rPr lang="es-ES_tradnl" baseline="0" dirty="0" smtClean="0"/>
              <a:t> se ha realizado un apartado de </a:t>
            </a:r>
            <a:r>
              <a:rPr lang="es-ES_tradnl" dirty="0" smtClean="0"/>
              <a:t>conceptos teóricos.</a:t>
            </a:r>
            <a:r>
              <a:rPr lang="es-ES_tradnl" baseline="0" dirty="0" smtClean="0"/>
              <a:t> Gran dimensión del proyecto y la gran cantidad de conceptos que se manejan.</a:t>
            </a:r>
            <a:endParaRPr lang="es-ES_tradnl"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2</a:t>
            </a:fld>
            <a:endParaRPr lang="es-ES_tradnl"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_tradnl" dirty="0" smtClean="0"/>
              <a:t>Añadir más datos estadísticos a los informes de Moodle, incluyendo gráficas para mostrarlos de forma visual.</a:t>
            </a:r>
          </a:p>
          <a:p>
            <a:pPr marL="0" marR="0" lvl="0" indent="0" algn="l" defTabSz="457200" rtl="0" eaLnBrk="1" fontAlgn="auto" latinLnBrk="0" hangingPunct="1">
              <a:lnSpc>
                <a:spcPct val="100000"/>
              </a:lnSpc>
              <a:spcBef>
                <a:spcPts val="0"/>
              </a:spcBef>
              <a:spcAft>
                <a:spcPts val="0"/>
              </a:spcAft>
              <a:buClrTx/>
              <a:buSzTx/>
              <a:buFontTx/>
              <a:buNone/>
              <a:tabLst/>
              <a:defRPr/>
            </a:pPr>
            <a:r>
              <a:rPr lang="es-ES_tradnl" dirty="0" smtClean="0"/>
              <a:t>Integrar en el gestor de blogs herramientas de Google como </a:t>
            </a:r>
            <a:r>
              <a:rPr lang="es-ES_tradnl" i="1" dirty="0" smtClean="0"/>
              <a:t>Google </a:t>
            </a:r>
            <a:r>
              <a:rPr lang="es-ES_tradnl" i="1" dirty="0" err="1" smtClean="0"/>
              <a:t>Analytics</a:t>
            </a:r>
            <a:r>
              <a:rPr lang="es-ES_tradnl" i="1" dirty="0" smtClean="0"/>
              <a:t> </a:t>
            </a:r>
            <a:r>
              <a:rPr lang="es-ES_tradnl" i="1" dirty="0" err="1" smtClean="0"/>
              <a:t>for</a:t>
            </a:r>
            <a:r>
              <a:rPr lang="es-ES_tradnl" i="1" dirty="0" smtClean="0"/>
              <a:t> WordPress</a:t>
            </a:r>
            <a:r>
              <a:rPr lang="es-ES_tradnl" dirty="0" smtClean="0"/>
              <a:t> y </a:t>
            </a:r>
            <a:r>
              <a:rPr lang="es-ES_tradnl" i="1" dirty="0" smtClean="0"/>
              <a:t>XML </a:t>
            </a:r>
            <a:r>
              <a:rPr lang="es-ES_tradnl" i="1" dirty="0" err="1" smtClean="0"/>
              <a:t>sitemap</a:t>
            </a:r>
            <a:r>
              <a:rPr lang="es-ES_tradnl" dirty="0" smtClean="0"/>
              <a:t>.</a:t>
            </a:r>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30</a:t>
            </a:fld>
            <a:endParaRPr lang="es-ES_tradnl"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es-ES_tradnl"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31</a:t>
            </a:fld>
            <a:endParaRPr lang="es-ES_trad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lnSpcReduction="10000"/>
          </a:bodyPr>
          <a:lstStyle/>
          <a:p>
            <a:r>
              <a:rPr lang="es-ES_tradnl" dirty="0" smtClean="0"/>
              <a:t>Portal poco intuitivo</a:t>
            </a:r>
            <a:r>
              <a:rPr lang="es-ES_tradnl" baseline="0" dirty="0" smtClean="0"/>
              <a:t> para el usuario encargado de actualizar datos. Uso de </a:t>
            </a:r>
            <a:r>
              <a:rPr lang="es-ES_tradnl" baseline="0" dirty="0" err="1" smtClean="0"/>
              <a:t>backend</a:t>
            </a:r>
            <a:r>
              <a:rPr lang="es-ES_tradnl" baseline="0" dirty="0" smtClean="0"/>
              <a:t> en vez de trabajar en el </a:t>
            </a:r>
            <a:r>
              <a:rPr lang="es-ES_tradnl" baseline="0" dirty="0" err="1" smtClean="0"/>
              <a:t>frontend</a:t>
            </a:r>
            <a:r>
              <a:rPr lang="es-ES_tradnl" baseline="0" dirty="0" smtClean="0"/>
              <a:t>.</a:t>
            </a:r>
            <a:endParaRPr lang="es-ES_tradnl" dirty="0" smtClean="0"/>
          </a:p>
          <a:p>
            <a:endParaRPr lang="es-ES_tradnl" dirty="0" smtClean="0"/>
          </a:p>
          <a:p>
            <a:r>
              <a:rPr lang="es-ES_tradnl" dirty="0" smtClean="0"/>
              <a:t>Portal desactualizado</a:t>
            </a:r>
            <a:r>
              <a:rPr lang="es-ES_tradnl" sz="1200" kern="1200" dirty="0" smtClean="0">
                <a:solidFill>
                  <a:schemeClr val="tx1"/>
                </a:solidFill>
                <a:latin typeface="Arial"/>
                <a:ea typeface="+mn-ea"/>
                <a:cs typeface="+mn-cs"/>
              </a:rPr>
              <a:t>, con información antigua y escasa información de interés debido al proceso necesario para actualizar los contenidos, completamente ligado a personas concretas, lo que se acaba convirtiendo en un embudo.</a:t>
            </a:r>
          </a:p>
          <a:p>
            <a:endParaRPr lang="es-ES_tradnl" sz="1200" kern="1200" dirty="0" smtClean="0">
              <a:solidFill>
                <a:schemeClr val="tx1"/>
              </a:solidFill>
              <a:latin typeface="Arial"/>
              <a:ea typeface="+mn-ea"/>
              <a:cs typeface="+mn-cs"/>
            </a:endParaRPr>
          </a:p>
          <a:p>
            <a:r>
              <a:rPr lang="es-ES_tradnl" sz="1200" kern="1200" dirty="0" smtClean="0">
                <a:solidFill>
                  <a:schemeClr val="tx1"/>
                </a:solidFill>
                <a:latin typeface="Arial"/>
                <a:ea typeface="+mn-ea"/>
                <a:cs typeface="+mn-cs"/>
              </a:rPr>
              <a:t>En GRIAL se apuesta por el conocimiento abierto, es decir, poner a disposición de todo aquel que desee utilizarlo el conocimiento que se gesta en el grupo de investigación, así como permitir su reutilización. Pero no se dispone de los medios adecuados para poder dar soporte al conocimiento en abierto</a:t>
            </a:r>
          </a:p>
          <a:p>
            <a:endParaRPr lang="es-ES_tradnl" sz="1200" kern="1200" dirty="0" smtClean="0">
              <a:solidFill>
                <a:schemeClr val="tx1"/>
              </a:solidFill>
              <a:latin typeface="Arial"/>
              <a:ea typeface="+mn-ea"/>
              <a:cs typeface="+mn-cs"/>
            </a:endParaRPr>
          </a:p>
          <a:p>
            <a:r>
              <a:rPr lang="es-ES_tradnl" sz="1200" kern="1200" dirty="0" smtClean="0">
                <a:solidFill>
                  <a:schemeClr val="tx1"/>
                </a:solidFill>
                <a:latin typeface="Arial"/>
                <a:ea typeface="+mn-ea"/>
                <a:cs typeface="+mn-cs"/>
              </a:rPr>
              <a:t>No se disponía de plataforma</a:t>
            </a:r>
            <a:r>
              <a:rPr lang="es-ES_tradnl" sz="1200" kern="1200" baseline="0" dirty="0" smtClean="0">
                <a:solidFill>
                  <a:schemeClr val="tx1"/>
                </a:solidFill>
                <a:latin typeface="Arial"/>
                <a:ea typeface="+mn-ea"/>
                <a:cs typeface="+mn-cs"/>
              </a:rPr>
              <a:t> de eLearning donde experimentar. Iniciativas formativas desperdigadas en diferentes herramientas.</a:t>
            </a:r>
          </a:p>
          <a:p>
            <a:endParaRPr lang="es-ES_tradnl" sz="1200" kern="1200" baseline="0" dirty="0" smtClean="0">
              <a:solidFill>
                <a:schemeClr val="tx1"/>
              </a:solidFill>
              <a:latin typeface="Arial"/>
              <a:ea typeface="+mn-ea"/>
              <a:cs typeface="+mn-cs"/>
            </a:endParaRPr>
          </a:p>
          <a:p>
            <a:r>
              <a:rPr lang="es-ES_tradnl" sz="1200" kern="1200" baseline="0" dirty="0" smtClean="0">
                <a:solidFill>
                  <a:schemeClr val="tx1"/>
                </a:solidFill>
                <a:latin typeface="Arial"/>
                <a:ea typeface="+mn-ea"/>
                <a:cs typeface="+mn-cs"/>
              </a:rPr>
              <a:t>Aspecto más social. </a:t>
            </a:r>
            <a:r>
              <a:rPr lang="es-ES_tradnl" sz="1200" kern="1200" baseline="0" dirty="0" err="1" smtClean="0">
                <a:solidFill>
                  <a:schemeClr val="tx1"/>
                </a:solidFill>
                <a:latin typeface="Arial"/>
                <a:ea typeface="+mn-ea"/>
                <a:cs typeface="+mn-cs"/>
              </a:rPr>
              <a:t>Difusiónd</a:t>
            </a:r>
            <a:r>
              <a:rPr lang="es-ES_tradnl" sz="1200" kern="1200" baseline="0" dirty="0" smtClean="0">
                <a:solidFill>
                  <a:schemeClr val="tx1"/>
                </a:solidFill>
                <a:latin typeface="Arial"/>
                <a:ea typeface="+mn-ea"/>
                <a:cs typeface="+mn-cs"/>
              </a:rPr>
              <a:t> el información.</a:t>
            </a:r>
          </a:p>
          <a:p>
            <a:r>
              <a:rPr lang="es-ES_tradnl" sz="1200" kern="1200" baseline="0" dirty="0" smtClean="0">
                <a:solidFill>
                  <a:schemeClr val="tx1"/>
                </a:solidFill>
                <a:latin typeface="Arial"/>
                <a:ea typeface="+mn-ea"/>
                <a:cs typeface="+mn-cs"/>
              </a:rPr>
              <a:t>Contenidos en distintos formatos.</a:t>
            </a:r>
          </a:p>
          <a:p>
            <a:r>
              <a:rPr lang="es-ES_tradnl" sz="1200" kern="1200" baseline="0" dirty="0" smtClean="0">
                <a:solidFill>
                  <a:schemeClr val="tx1"/>
                </a:solidFill>
                <a:latin typeface="Arial"/>
                <a:ea typeface="+mn-ea"/>
                <a:cs typeface="+mn-cs"/>
              </a:rPr>
              <a:t>Compartir conocimiento entre los miembros y personas externas al grupo.</a:t>
            </a:r>
          </a:p>
          <a:p>
            <a:r>
              <a:rPr lang="es-ES_tradnl" sz="1200" kern="1200" baseline="0" dirty="0" smtClean="0">
                <a:solidFill>
                  <a:schemeClr val="tx1"/>
                </a:solidFill>
                <a:latin typeface="Arial"/>
                <a:ea typeface="+mn-ea"/>
                <a:cs typeface="+mn-cs"/>
              </a:rPr>
              <a:t>Evolución y cambio.</a:t>
            </a:r>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3</a:t>
            </a:fld>
            <a:endParaRPr lang="es-ES_trad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7500" lnSpcReduction="20000"/>
          </a:bodyPr>
          <a:lstStyle/>
          <a:p>
            <a:pPr lvl="0"/>
            <a:r>
              <a:rPr lang="es-ES_tradnl" sz="1200" b="1" kern="1200" dirty="0" smtClean="0">
                <a:solidFill>
                  <a:schemeClr val="tx1"/>
                </a:solidFill>
                <a:latin typeface="Arial"/>
                <a:ea typeface="+mn-ea"/>
                <a:cs typeface="+mn-cs"/>
              </a:rPr>
              <a:t>Poner en explotación un Portal Académico 2.0 del Grupo GRIA</a:t>
            </a:r>
            <a:endParaRPr lang="es-ES_tradnl" sz="1200" kern="1200" dirty="0" smtClean="0">
              <a:solidFill>
                <a:schemeClr val="tx1"/>
              </a:solidFill>
              <a:latin typeface="Arial"/>
              <a:ea typeface="+mn-ea"/>
              <a:cs typeface="+mn-cs"/>
            </a:endParaRPr>
          </a:p>
          <a:p>
            <a:pPr lvl="1"/>
            <a:r>
              <a:rPr lang="es-ES_tradnl" sz="1200" kern="1200" dirty="0" smtClean="0">
                <a:solidFill>
                  <a:schemeClr val="tx1"/>
                </a:solidFill>
                <a:latin typeface="Arial"/>
                <a:ea typeface="+mn-ea"/>
                <a:cs typeface="+mn-cs"/>
              </a:rPr>
              <a:t>CMS</a:t>
            </a:r>
          </a:p>
          <a:p>
            <a:pPr lvl="1"/>
            <a:r>
              <a:rPr lang="es-ES_tradnl" sz="1200" kern="1200" dirty="0" smtClean="0">
                <a:solidFill>
                  <a:schemeClr val="tx1"/>
                </a:solidFill>
                <a:latin typeface="Arial"/>
                <a:ea typeface="+mn-ea"/>
                <a:cs typeface="+mn-cs"/>
              </a:rPr>
              <a:t>método para gestionar </a:t>
            </a:r>
            <a:r>
              <a:rPr lang="es-ES_tradnl" sz="1200" i="1" kern="1200" dirty="0" smtClean="0">
                <a:solidFill>
                  <a:schemeClr val="tx1"/>
                </a:solidFill>
                <a:latin typeface="Arial"/>
                <a:ea typeface="+mn-ea"/>
                <a:cs typeface="+mn-cs"/>
              </a:rPr>
              <a:t>blogs</a:t>
            </a:r>
            <a:r>
              <a:rPr lang="es-ES_tradnl" sz="1200" kern="1200" dirty="0" smtClean="0">
                <a:solidFill>
                  <a:schemeClr val="tx1"/>
                </a:solidFill>
                <a:latin typeface="Arial"/>
                <a:ea typeface="+mn-ea"/>
                <a:cs typeface="+mn-cs"/>
              </a:rPr>
              <a:t>.</a:t>
            </a:r>
          </a:p>
          <a:p>
            <a:pPr lvl="1"/>
            <a:r>
              <a:rPr lang="es-ES_tradnl" sz="1200" kern="1200" dirty="0" smtClean="0">
                <a:solidFill>
                  <a:schemeClr val="tx1"/>
                </a:solidFill>
                <a:latin typeface="Arial"/>
                <a:ea typeface="+mn-ea"/>
                <a:cs typeface="+mn-cs"/>
              </a:rPr>
              <a:t>repositorio de datos</a:t>
            </a:r>
          </a:p>
          <a:p>
            <a:pPr lvl="1"/>
            <a:r>
              <a:rPr lang="es-ES_tradnl" sz="1200" kern="1200" dirty="0" smtClean="0">
                <a:solidFill>
                  <a:schemeClr val="tx1"/>
                </a:solidFill>
                <a:latin typeface="Arial"/>
                <a:ea typeface="+mn-ea"/>
                <a:cs typeface="+mn-cs"/>
              </a:rPr>
              <a:t>LMS</a:t>
            </a:r>
          </a:p>
          <a:p>
            <a:pPr lvl="1"/>
            <a:r>
              <a:rPr lang="es-ES_tradnl" sz="1200" kern="1200" dirty="0" smtClean="0">
                <a:solidFill>
                  <a:schemeClr val="tx1"/>
                </a:solidFill>
                <a:latin typeface="Arial"/>
                <a:ea typeface="+mn-ea"/>
                <a:cs typeface="+mn-cs"/>
              </a:rPr>
              <a:t>manejar elementos multimedia</a:t>
            </a:r>
          </a:p>
          <a:p>
            <a:pPr lvl="1"/>
            <a:r>
              <a:rPr lang="es-ES_tradnl" sz="1200" i="1" kern="1200" dirty="0" err="1" smtClean="0">
                <a:solidFill>
                  <a:schemeClr val="tx1"/>
                </a:solidFill>
                <a:latin typeface="Arial"/>
                <a:ea typeface="+mn-ea"/>
                <a:cs typeface="+mn-cs"/>
              </a:rPr>
              <a:t>microsites</a:t>
            </a:r>
            <a:r>
              <a:rPr lang="es-ES_tradnl" sz="1200" kern="1200" dirty="0" smtClean="0">
                <a:solidFill>
                  <a:schemeClr val="tx1"/>
                </a:solidFill>
                <a:latin typeface="Arial"/>
                <a:ea typeface="+mn-ea"/>
                <a:cs typeface="+mn-cs"/>
              </a:rPr>
              <a:t>.</a:t>
            </a:r>
          </a:p>
          <a:p>
            <a:pPr lvl="1"/>
            <a:endParaRPr lang="es-ES_tradnl" sz="1200" kern="1200" dirty="0" smtClean="0">
              <a:solidFill>
                <a:schemeClr val="tx1"/>
              </a:solidFill>
              <a:latin typeface="Arial"/>
              <a:ea typeface="+mn-ea"/>
              <a:cs typeface="+mn-cs"/>
            </a:endParaRPr>
          </a:p>
          <a:p>
            <a:pPr lvl="0"/>
            <a:r>
              <a:rPr lang="es-ES_tradnl" sz="1200" b="1" kern="1200" dirty="0" smtClean="0">
                <a:solidFill>
                  <a:schemeClr val="tx1"/>
                </a:solidFill>
                <a:latin typeface="Arial"/>
                <a:ea typeface="+mn-ea"/>
                <a:cs typeface="+mn-cs"/>
              </a:rPr>
              <a:t>El sistema debe presentar un alto grado de integración y cohesión entre sus componentes</a:t>
            </a:r>
            <a:r>
              <a:rPr lang="es-ES_tradnl" sz="1200" kern="1200" dirty="0" smtClean="0">
                <a:solidFill>
                  <a:schemeClr val="tx1"/>
                </a:solidFill>
                <a:latin typeface="Arial"/>
                <a:ea typeface="+mn-ea"/>
                <a:cs typeface="+mn-cs"/>
              </a:rPr>
              <a:t>, es decir, debe definirse y desarrollarse una integración entre los diferentes elementos que conforman el Portal Académico.</a:t>
            </a:r>
          </a:p>
          <a:p>
            <a:pPr lvl="1"/>
            <a:r>
              <a:rPr lang="es-ES_tradnl" sz="1200" kern="1200" dirty="0" smtClean="0">
                <a:solidFill>
                  <a:schemeClr val="tx1"/>
                </a:solidFill>
                <a:latin typeface="Arial"/>
                <a:ea typeface="+mn-ea"/>
                <a:cs typeface="+mn-cs"/>
              </a:rPr>
              <a:t>Imagen corporativa de GRIAL. </a:t>
            </a:r>
          </a:p>
          <a:p>
            <a:pPr lvl="1"/>
            <a:r>
              <a:rPr lang="es-ES_tradnl" sz="1200" kern="1200" dirty="0" smtClean="0">
                <a:solidFill>
                  <a:schemeClr val="tx1"/>
                </a:solidFill>
                <a:latin typeface="Arial"/>
                <a:ea typeface="+mn-ea"/>
                <a:cs typeface="+mn-cs"/>
              </a:rPr>
              <a:t>Autenticación</a:t>
            </a:r>
            <a:r>
              <a:rPr lang="es-ES_tradnl" sz="1200" kern="1200" baseline="0" dirty="0" smtClean="0">
                <a:solidFill>
                  <a:schemeClr val="tx1"/>
                </a:solidFill>
                <a:latin typeface="Arial"/>
                <a:ea typeface="+mn-ea"/>
                <a:cs typeface="+mn-cs"/>
              </a:rPr>
              <a:t> centralizada.</a:t>
            </a:r>
            <a:endParaRPr lang="es-ES_tradnl" sz="1200" kern="1200" dirty="0" smtClean="0">
              <a:solidFill>
                <a:schemeClr val="tx1"/>
              </a:solidFill>
              <a:latin typeface="Arial"/>
              <a:ea typeface="+mn-ea"/>
              <a:cs typeface="+mn-cs"/>
            </a:endParaRPr>
          </a:p>
          <a:p>
            <a:pPr lvl="1"/>
            <a:r>
              <a:rPr lang="es-ES_tradnl" sz="1200" kern="1200" dirty="0" smtClean="0">
                <a:solidFill>
                  <a:schemeClr val="tx1"/>
                </a:solidFill>
                <a:latin typeface="Arial"/>
                <a:ea typeface="+mn-ea"/>
                <a:cs typeface="+mn-cs"/>
              </a:rPr>
              <a:t>Interoperabilidad. El sistema debe poder intercambiar datos y realizar operaciones entre los diferentes elementos que lo componen.</a:t>
            </a:r>
          </a:p>
          <a:p>
            <a:pPr lvl="1"/>
            <a:endParaRPr lang="es-ES_tradnl" sz="1200" kern="1200" dirty="0" smtClean="0">
              <a:solidFill>
                <a:schemeClr val="tx1"/>
              </a:solidFill>
              <a:latin typeface="Arial"/>
              <a:ea typeface="+mn-ea"/>
              <a:cs typeface="+mn-cs"/>
            </a:endParaRPr>
          </a:p>
          <a:p>
            <a:pPr lvl="0"/>
            <a:r>
              <a:rPr lang="es-ES_tradnl" sz="1200" b="1" kern="1200" dirty="0" smtClean="0">
                <a:solidFill>
                  <a:schemeClr val="tx1"/>
                </a:solidFill>
                <a:latin typeface="Arial"/>
                <a:ea typeface="+mn-ea"/>
                <a:cs typeface="+mn-cs"/>
              </a:rPr>
              <a:t>El Portal debe tener una estructura centralizada y posibilitar un mantenimiento distribuido. </a:t>
            </a:r>
          </a:p>
          <a:p>
            <a:pPr lvl="0"/>
            <a:r>
              <a:rPr lang="es-ES_tradnl" sz="1200" kern="1200" dirty="0" smtClean="0">
                <a:solidFill>
                  <a:schemeClr val="tx1"/>
                </a:solidFill>
                <a:latin typeface="Arial"/>
                <a:ea typeface="+mn-ea"/>
                <a:cs typeface="+mn-cs"/>
              </a:rPr>
              <a:t>El sistema debe facilitar a los usuarios el mantenimiento de los contenidos del portal, de tal forma que sea una tarea rápida y sencilla.</a:t>
            </a:r>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4</a:t>
            </a:fld>
            <a:endParaRPr lang="es-ES_trad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_tradnl" dirty="0" smtClean="0"/>
              <a:t>Una </a:t>
            </a:r>
            <a:r>
              <a:rPr lang="es-ES_tradnl" baseline="0" dirty="0" smtClean="0"/>
              <a:t>visión más técnica</a:t>
            </a:r>
            <a:endParaRPr lang="es-ES_tradnl"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7</a:t>
            </a:fld>
            <a:endParaRPr lang="es-ES_tradn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_tradnl" sz="1200" kern="1200" dirty="0" smtClean="0">
                <a:solidFill>
                  <a:schemeClr val="tx1"/>
                </a:solidFill>
                <a:latin typeface="Arial"/>
                <a:ea typeface="+mn-ea"/>
                <a:cs typeface="+mn-cs"/>
              </a:rPr>
              <a:t>La primera fase.</a:t>
            </a:r>
          </a:p>
          <a:p>
            <a:pPr>
              <a:buFont typeface="Arial"/>
              <a:buChar char="•"/>
            </a:pPr>
            <a:r>
              <a:rPr lang="es-ES_tradnl" sz="1200" kern="1200" dirty="0" smtClean="0">
                <a:solidFill>
                  <a:schemeClr val="tx1"/>
                </a:solidFill>
                <a:latin typeface="Arial"/>
                <a:ea typeface="+mn-ea"/>
                <a:cs typeface="+mn-cs"/>
              </a:rPr>
              <a:t>Instalación de las herramientas iniciales.</a:t>
            </a:r>
          </a:p>
          <a:p>
            <a:pPr>
              <a:buFont typeface="Arial"/>
              <a:buChar char="•"/>
            </a:pPr>
            <a:r>
              <a:rPr lang="es-ES_tradnl" sz="1200" kern="1200" dirty="0" smtClean="0">
                <a:solidFill>
                  <a:schemeClr val="tx1"/>
                </a:solidFill>
                <a:latin typeface="Arial"/>
                <a:ea typeface="+mn-ea"/>
                <a:cs typeface="+mn-cs"/>
              </a:rPr>
              <a:t>Diseño de la imagen corporativa de GRIAL</a:t>
            </a:r>
          </a:p>
          <a:p>
            <a:pPr>
              <a:buFont typeface="Arial"/>
              <a:buChar char="•"/>
            </a:pPr>
            <a:r>
              <a:rPr lang="es-ES_tradnl" sz="1200" kern="1200" dirty="0" smtClean="0">
                <a:solidFill>
                  <a:schemeClr val="tx1"/>
                </a:solidFill>
                <a:latin typeface="Arial"/>
                <a:ea typeface="+mn-ea"/>
                <a:cs typeface="+mn-cs"/>
              </a:rPr>
              <a:t>Documentación de la parte central del proyecto:</a:t>
            </a:r>
            <a:r>
              <a:rPr lang="es-ES_tradnl" sz="1200" kern="1200" baseline="0" dirty="0" smtClean="0">
                <a:solidFill>
                  <a:schemeClr val="tx1"/>
                </a:solidFill>
                <a:latin typeface="Arial"/>
                <a:ea typeface="+mn-ea"/>
                <a:cs typeface="+mn-cs"/>
              </a:rPr>
              <a:t> Drupal.</a:t>
            </a:r>
            <a:endParaRPr lang="es-ES_tradnl" sz="1200" kern="1200" dirty="0" smtClean="0">
              <a:solidFill>
                <a:schemeClr val="tx1"/>
              </a:solidFill>
              <a:latin typeface="Arial"/>
              <a:ea typeface="+mn-ea"/>
              <a:cs typeface="+mn-cs"/>
            </a:endParaRPr>
          </a:p>
          <a:p>
            <a:pPr>
              <a:buFont typeface="Arial"/>
              <a:buChar char="•"/>
            </a:pPr>
            <a:r>
              <a:rPr lang="es-ES_tradnl" sz="1200" kern="1200" dirty="0" smtClean="0">
                <a:solidFill>
                  <a:schemeClr val="tx1"/>
                </a:solidFill>
                <a:latin typeface="Arial"/>
                <a:ea typeface="+mn-ea"/>
                <a:cs typeface="+mn-cs"/>
              </a:rPr>
              <a:t>La mayor parte de la investigación y búsqueda de soluciones.</a:t>
            </a:r>
          </a:p>
          <a:p>
            <a:r>
              <a:rPr lang="es-ES_tradnl" sz="1200" kern="1200" dirty="0" smtClean="0">
                <a:solidFill>
                  <a:schemeClr val="tx1"/>
                </a:solidFill>
                <a:latin typeface="Arial"/>
                <a:ea typeface="+mn-ea"/>
                <a:cs typeface="+mn-cs"/>
              </a:rPr>
              <a:t> </a:t>
            </a:r>
            <a:r>
              <a:rPr lang="es-ES_tradnl" dirty="0" smtClean="0"/>
              <a:t/>
            </a:r>
            <a:br>
              <a:rPr lang="es-ES_tradnl" dirty="0" smtClean="0"/>
            </a:br>
            <a:r>
              <a:rPr lang="es-ES_tradnl" dirty="0" smtClean="0"/>
              <a:t>La segunda fase</a:t>
            </a:r>
          </a:p>
          <a:p>
            <a:pPr>
              <a:buFont typeface="Arial"/>
              <a:buChar char="•"/>
            </a:pPr>
            <a:r>
              <a:rPr lang="es-ES_tradnl" dirty="0" smtClean="0"/>
              <a:t>Documentación técnica pertinente.</a:t>
            </a:r>
          </a:p>
          <a:p>
            <a:pPr>
              <a:buFont typeface="Arial"/>
              <a:buChar char="•"/>
            </a:pPr>
            <a:r>
              <a:rPr lang="es-ES_tradnl" dirty="0" smtClean="0"/>
              <a:t>Tareas de desarrollo y configuración del mismo, </a:t>
            </a:r>
          </a:p>
          <a:p>
            <a:pPr>
              <a:buFont typeface="Arial"/>
              <a:buChar char="•"/>
            </a:pPr>
            <a:r>
              <a:rPr lang="es-ES_tradnl" dirty="0" smtClean="0"/>
              <a:t>Migración de WPMU a WordPress 3.0 </a:t>
            </a:r>
            <a:r>
              <a:rPr lang="es-ES_tradnl" dirty="0" err="1" smtClean="0"/>
              <a:t>Multisite</a:t>
            </a:r>
            <a:r>
              <a:rPr lang="es-ES_tradnl" dirty="0" smtClean="0"/>
              <a:t>.</a:t>
            </a:r>
          </a:p>
          <a:p>
            <a:pPr>
              <a:buFont typeface="Arial"/>
              <a:buChar char="•"/>
            </a:pPr>
            <a:r>
              <a:rPr lang="es-ES_tradnl" dirty="0" smtClean="0"/>
              <a:t>Revisión de traducciones, </a:t>
            </a:r>
          </a:p>
          <a:p>
            <a:pPr>
              <a:buFont typeface="Arial"/>
              <a:buChar char="•"/>
            </a:pPr>
            <a:r>
              <a:rPr lang="es-ES_tradnl" dirty="0" smtClean="0"/>
              <a:t>Análisis y configuración de </a:t>
            </a:r>
            <a:r>
              <a:rPr lang="es-ES_tradnl" i="1" dirty="0" smtClean="0"/>
              <a:t>plugins</a:t>
            </a:r>
            <a:r>
              <a:rPr lang="es-ES_tradnl" i="0" baseline="0" dirty="0" smtClean="0"/>
              <a:t> y desarrollo de nuevos </a:t>
            </a:r>
            <a:r>
              <a:rPr lang="es-ES_tradnl" i="1" baseline="0" dirty="0" smtClean="0"/>
              <a:t>plugins</a:t>
            </a:r>
            <a:r>
              <a:rPr lang="es-ES_tradnl" i="0" baseline="0" dirty="0" smtClean="0"/>
              <a:t>.</a:t>
            </a:r>
          </a:p>
          <a:p>
            <a:r>
              <a:rPr lang="es-ES_tradnl" dirty="0" smtClean="0"/>
              <a:t/>
            </a:r>
            <a:br>
              <a:rPr lang="es-ES_tradnl" dirty="0" smtClean="0"/>
            </a:br>
            <a:r>
              <a:rPr lang="es-ES_tradnl" dirty="0" smtClean="0"/>
              <a:t>La tercera fase</a:t>
            </a:r>
          </a:p>
          <a:p>
            <a:pPr>
              <a:buFont typeface="Arial"/>
              <a:buChar char="•"/>
            </a:pPr>
            <a:r>
              <a:rPr lang="es-ES_tradnl" dirty="0" smtClean="0"/>
              <a:t>Mejorar</a:t>
            </a:r>
            <a:r>
              <a:rPr lang="es-ES_tradnl" baseline="0" dirty="0" smtClean="0"/>
              <a:t> los desarrollos realizados para Studium</a:t>
            </a:r>
          </a:p>
          <a:p>
            <a:pPr>
              <a:buFont typeface="Arial"/>
              <a:buChar char="•"/>
            </a:pPr>
            <a:r>
              <a:rPr lang="es-ES_tradnl" baseline="0" dirty="0" smtClean="0"/>
              <a:t>Módulos a disposición de la comunidad de Moodle.</a:t>
            </a:r>
            <a:endParaRPr lang="es-ES_tradnl" sz="1200" kern="1200" dirty="0" smtClean="0">
              <a:solidFill>
                <a:schemeClr val="tx1"/>
              </a:solidFill>
              <a:latin typeface="Arial"/>
              <a:ea typeface="+mn-ea"/>
              <a:cs typeface="+mn-cs"/>
            </a:endParaRPr>
          </a:p>
          <a:p>
            <a:r>
              <a:rPr lang="es-ES_tradnl" dirty="0" smtClean="0"/>
              <a:t/>
            </a:r>
            <a:br>
              <a:rPr lang="es-ES_tradnl" dirty="0" smtClean="0"/>
            </a:br>
            <a:r>
              <a:rPr lang="es-ES_tradnl" dirty="0" smtClean="0"/>
              <a:t>La cuarta fase.</a:t>
            </a:r>
          </a:p>
          <a:p>
            <a:pPr>
              <a:buFont typeface="Arial"/>
              <a:buChar char="•"/>
            </a:pPr>
            <a:r>
              <a:rPr lang="es-ES_tradnl" dirty="0" smtClean="0"/>
              <a:t>Integrar todos los servicios conectando Drupal con Moodle y WordPress mediante SSO.</a:t>
            </a:r>
          </a:p>
          <a:p>
            <a:pPr>
              <a:buFont typeface="Arial"/>
              <a:buChar char="•"/>
            </a:pPr>
            <a:r>
              <a:rPr lang="es-ES_tradnl" dirty="0" smtClean="0"/>
              <a:t>Esta fase no comenzó inmediatamente después de la fase anterior, sino que se realizó un paréntesis de un mes debido a temas urgentes dentro del grupo de investigación. </a:t>
            </a:r>
            <a:endParaRPr lang="es-ES_tradnl" sz="1200" kern="1200" dirty="0" smtClean="0">
              <a:solidFill>
                <a:schemeClr val="tx1"/>
              </a:solidFill>
              <a:latin typeface="Arial"/>
              <a:ea typeface="+mn-ea"/>
              <a:cs typeface="+mn-cs"/>
            </a:endParaRPr>
          </a:p>
          <a:p>
            <a:endParaRPr lang="es-ES_tradnl" dirty="0" smtClean="0"/>
          </a:p>
          <a:p>
            <a:r>
              <a:rPr lang="es-ES_tradnl" dirty="0" smtClean="0"/>
              <a:t>La quinta fase.</a:t>
            </a:r>
          </a:p>
          <a:p>
            <a:pPr>
              <a:buFont typeface="Arial"/>
              <a:buChar char="•"/>
            </a:pPr>
            <a:r>
              <a:rPr lang="es-ES_tradnl" dirty="0" smtClean="0"/>
              <a:t>Módulos de Drupal.</a:t>
            </a:r>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8</a:t>
            </a:fld>
            <a:endParaRPr lang="es-ES_trad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_tradnl" dirty="0" smtClean="0"/>
              <a:t>La funcionalidad en Drupal se</a:t>
            </a:r>
            <a:r>
              <a:rPr lang="es-ES_tradnl" baseline="0" dirty="0" smtClean="0"/>
              <a:t> extiende mediante módulos.</a:t>
            </a:r>
          </a:p>
          <a:p>
            <a:endParaRPr lang="es-ES_tradnl" dirty="0" smtClean="0"/>
          </a:p>
          <a:p>
            <a:r>
              <a:rPr lang="es-ES_tradnl" dirty="0" smtClean="0"/>
              <a:t>Soporte para toda la información que se genera dentro de un grupo de investigación: proyectos, publicaciones, resultados</a:t>
            </a:r>
            <a:r>
              <a:rPr lang="es-ES_tradnl" baseline="0" dirty="0" smtClean="0"/>
              <a:t> de transferencia, etc.</a:t>
            </a:r>
          </a:p>
          <a:p>
            <a:endParaRPr lang="es-ES_tradnl" dirty="0" smtClean="0"/>
          </a:p>
          <a:p>
            <a:r>
              <a:rPr lang="es-ES_tradnl" dirty="0" smtClean="0"/>
              <a:t>Proceso de creación por</a:t>
            </a:r>
            <a:r>
              <a:rPr lang="es-ES_tradnl" baseline="0" dirty="0" smtClean="0"/>
              <a:t> pasos a pesar de que los contenidos en Drupal se crean a partir de un solo formulario -&gt; solución que permita la edición por pasos y que a la vez cumpla los requisitos necesarios para ser un módulo de Drupal.</a:t>
            </a:r>
          </a:p>
          <a:p>
            <a:endParaRPr lang="es-ES_tradnl" dirty="0" smtClean="0"/>
          </a:p>
          <a:p>
            <a:r>
              <a:rPr lang="es-ES_tradnl" dirty="0" smtClean="0"/>
              <a:t>Evitar</a:t>
            </a:r>
            <a:r>
              <a:rPr lang="es-ES_tradnl" baseline="0" dirty="0" smtClean="0"/>
              <a:t> las dependencias con módulos que no formen parte del </a:t>
            </a:r>
            <a:r>
              <a:rPr lang="es-ES_tradnl" baseline="0" dirty="0" err="1" smtClean="0"/>
              <a:t>core</a:t>
            </a:r>
            <a:r>
              <a:rPr lang="es-ES_tradnl" baseline="0" dirty="0" smtClean="0"/>
              <a:t> de Drupal.</a:t>
            </a:r>
          </a:p>
          <a:p>
            <a:endParaRPr lang="es-ES_tradnl" baseline="0" dirty="0" smtClean="0"/>
          </a:p>
          <a:p>
            <a:r>
              <a:rPr lang="es-ES_tradnl" baseline="0" dirty="0" smtClean="0"/>
              <a:t>Desarrollo realizado de tal forma que sea sencillo añadir un nuevo tipo de contenido en caso de ser necesario.</a:t>
            </a:r>
          </a:p>
          <a:p>
            <a:endParaRPr lang="es-ES_tradnl"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11</a:t>
            </a:fld>
            <a:endParaRPr lang="es-ES_tradn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_tradnl" b="1" dirty="0" smtClean="0"/>
              <a:t>Demostración</a:t>
            </a:r>
            <a:r>
              <a:rPr lang="es-ES_tradnl" b="0" dirty="0" smtClean="0"/>
              <a:t>.</a:t>
            </a:r>
            <a:endParaRPr lang="es-ES_tradnl" b="0" baseline="0" dirty="0" smtClean="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12</a:t>
            </a:fld>
            <a:endParaRPr lang="es-ES_tradn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_tradnl" sz="1200" dirty="0" smtClean="0"/>
              <a:t>Incorporación de nueva funcionalidad a petición de los usuarios</a:t>
            </a:r>
          </a:p>
          <a:p>
            <a:endParaRPr lang="es-ES_tradnl" sz="1200" dirty="0" smtClean="0"/>
          </a:p>
          <a:p>
            <a:r>
              <a:rPr lang="es-ES_tradnl" sz="1200" dirty="0" smtClean="0"/>
              <a:t>WPMU Global </a:t>
            </a:r>
            <a:r>
              <a:rPr lang="es-ES_tradnl" sz="1200" dirty="0" err="1" smtClean="0"/>
              <a:t>Search</a:t>
            </a:r>
            <a:r>
              <a:rPr lang="es-ES_tradnl" sz="1200" dirty="0" smtClean="0"/>
              <a:t> cubría una de</a:t>
            </a:r>
            <a:r>
              <a:rPr lang="es-ES_tradnl" sz="1200" baseline="0" dirty="0" smtClean="0"/>
              <a:t> las necesidades más importantes que tenía el sistema.</a:t>
            </a:r>
          </a:p>
          <a:p>
            <a:endParaRPr lang="es-ES_tradnl" sz="1200" baseline="0" dirty="0" smtClean="0"/>
          </a:p>
          <a:p>
            <a:r>
              <a:rPr lang="es-ES_tradnl" sz="1200" baseline="0" dirty="0" smtClean="0"/>
              <a:t>Explicar por qué se usan vistas, la complicación de la estructura de la base de datos de WordPress a la hora de recorrer todos los blogs</a:t>
            </a:r>
          </a:p>
          <a:p>
            <a:endParaRPr lang="es-ES_tradnl" sz="1200" baseline="0" dirty="0" smtClean="0"/>
          </a:p>
          <a:p>
            <a:endParaRPr lang="es-ES_tradnl" sz="1200" dirty="0" smtClean="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14</a:t>
            </a:fld>
            <a:endParaRPr lang="es-ES_trad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87500"/>
            <a:ext cx="7772400" cy="1470025"/>
          </a:xfrm>
        </p:spPr>
        <p:txBody>
          <a:bodyPr/>
          <a:lstStyle>
            <a:lvl1pPr algn="ctr">
              <a:defRPr/>
            </a:lvl1pPr>
          </a:lstStyle>
          <a:p>
            <a:r>
              <a:rPr lang="es-ES_tradnl" dirty="0" smtClean="0"/>
              <a:t>Clic para editar título</a:t>
            </a:r>
            <a:endParaRPr lang="es-ES_tradnl" dirty="0"/>
          </a:p>
        </p:txBody>
      </p:sp>
      <p:sp>
        <p:nvSpPr>
          <p:cNvPr id="3" name="Subtítulo 2"/>
          <p:cNvSpPr>
            <a:spLocks noGrp="1"/>
          </p:cNvSpPr>
          <p:nvPr>
            <p:ph type="subTitle" idx="1"/>
          </p:nvPr>
        </p:nvSpPr>
        <p:spPr>
          <a:xfrm>
            <a:off x="1371600" y="3365500"/>
            <a:ext cx="6400800" cy="1752600"/>
          </a:xfrm>
          <a:noFill/>
          <a:ln>
            <a:noFill/>
          </a:ln>
        </p:spPr>
        <p:txBody>
          <a:bodyPr/>
          <a:lstStyle>
            <a:lvl1pPr marL="0" indent="0" algn="ctr">
              <a:buNone/>
              <a:defRPr sz="20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Haga clic para modificar el estilo de subtítulo del patrón</a:t>
            </a:r>
            <a:endParaRPr lang="es-ES_tradnl" dirty="0"/>
          </a:p>
        </p:txBody>
      </p:sp>
      <p:sp>
        <p:nvSpPr>
          <p:cNvPr id="4" name="Marcador de fecha 3"/>
          <p:cNvSpPr>
            <a:spLocks noGrp="1"/>
          </p:cNvSpPr>
          <p:nvPr>
            <p:ph type="dt" sz="half" idx="10"/>
          </p:nvPr>
        </p:nvSpPr>
        <p:spPr/>
        <p:txBody>
          <a:bodyPr/>
          <a:lstStyle/>
          <a:p>
            <a:fld id="{0F4046A4-A818-EA49-96DE-0105CA924848}" type="datetime1">
              <a:rPr lang="es-ES_tradnl" smtClean="0"/>
              <a:pPr/>
              <a:t>10/3/11</a:t>
            </a:fld>
            <a:endParaRPr lang="es-ES_tradnl"/>
          </a:p>
        </p:txBody>
      </p:sp>
      <p:sp>
        <p:nvSpPr>
          <p:cNvPr id="5" name="Marcador de pie de página 4"/>
          <p:cNvSpPr>
            <a:spLocks noGrp="1"/>
          </p:cNvSpPr>
          <p:nvPr>
            <p:ph type="ftr" sz="quarter" idx="11"/>
          </p:nvPr>
        </p:nvSpPr>
        <p:spPr/>
        <p:txBody>
          <a:bodyPr/>
          <a:lstStyle/>
          <a:p>
            <a:r>
              <a:rPr lang="es-ES_tradnl" smtClean="0"/>
              <a:t>GRIAL 2.0 – Universidad de Salamanca</a:t>
            </a:r>
            <a:endParaRPr lang="es-ES_tradnl"/>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‹Nr.›</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4" name="Marcador de fecha 3"/>
          <p:cNvSpPr>
            <a:spLocks noGrp="1"/>
          </p:cNvSpPr>
          <p:nvPr>
            <p:ph type="dt" sz="half" idx="10"/>
          </p:nvPr>
        </p:nvSpPr>
        <p:spPr/>
        <p:txBody>
          <a:bodyPr/>
          <a:lstStyle/>
          <a:p>
            <a:fld id="{9BD3C921-0430-2644-825A-71716D4C729A}" type="datetime1">
              <a:rPr lang="es-ES_tradnl" smtClean="0"/>
              <a:pPr/>
              <a:t>10/3/11</a:t>
            </a:fld>
            <a:endParaRPr lang="es-ES_tradnl"/>
          </a:p>
        </p:txBody>
      </p:sp>
      <p:sp>
        <p:nvSpPr>
          <p:cNvPr id="5" name="Marcador de pie de página 4"/>
          <p:cNvSpPr>
            <a:spLocks noGrp="1"/>
          </p:cNvSpPr>
          <p:nvPr>
            <p:ph type="ftr" sz="quarter" idx="11"/>
          </p:nvPr>
        </p:nvSpPr>
        <p:spPr/>
        <p:txBody>
          <a:bodyPr/>
          <a:lstStyle/>
          <a:p>
            <a:r>
              <a:rPr lang="es-ES_tradnl" smtClean="0"/>
              <a:t>GRIAL 2.0 – Universidad de Salamanca</a:t>
            </a:r>
            <a:endParaRPr lang="es-ES_tradnl"/>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‹Nr.›</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270000"/>
            <a:ext cx="2057400" cy="4856163"/>
          </a:xfrm>
        </p:spPr>
        <p:txBody>
          <a:bodyPr vert="eaVert"/>
          <a:lstStyle/>
          <a:p>
            <a:r>
              <a:rPr lang="es-ES_tradnl" dirty="0" smtClean="0"/>
              <a:t>Clic para editar título</a:t>
            </a:r>
            <a:endParaRPr lang="es-ES_tradnl" dirty="0"/>
          </a:p>
        </p:txBody>
      </p:sp>
      <p:sp>
        <p:nvSpPr>
          <p:cNvPr id="3" name="Marcador de texto vertical 2"/>
          <p:cNvSpPr>
            <a:spLocks noGrp="1"/>
          </p:cNvSpPr>
          <p:nvPr>
            <p:ph type="body" orient="vert" idx="1"/>
          </p:nvPr>
        </p:nvSpPr>
        <p:spPr>
          <a:xfrm>
            <a:off x="457200" y="274638"/>
            <a:ext cx="58674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61B5173F-A917-1640-9BA5-EC4B4012C38B}" type="datetime1">
              <a:rPr lang="es-ES_tradnl" smtClean="0"/>
              <a:pPr/>
              <a:t>10/3/11</a:t>
            </a:fld>
            <a:endParaRPr lang="es-ES_tradnl"/>
          </a:p>
        </p:txBody>
      </p:sp>
      <p:sp>
        <p:nvSpPr>
          <p:cNvPr id="5" name="Marcador de pie de página 4"/>
          <p:cNvSpPr>
            <a:spLocks noGrp="1"/>
          </p:cNvSpPr>
          <p:nvPr>
            <p:ph type="ftr" sz="quarter" idx="11"/>
          </p:nvPr>
        </p:nvSpPr>
        <p:spPr/>
        <p:txBody>
          <a:bodyPr/>
          <a:lstStyle/>
          <a:p>
            <a:r>
              <a:rPr lang="es-ES_tradnl" smtClean="0"/>
              <a:t>GRIAL 2.0 – Universidad de Salamanca</a:t>
            </a:r>
            <a:endParaRPr lang="es-ES_tradnl"/>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‹Nr.›</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Clic para editar título</a:t>
            </a:r>
            <a:endParaRPr lang="es-ES_tradnl" dirty="0"/>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B6A90FB-8951-7446-ACC2-2229BA29CDE2}" type="datetime1">
              <a:rPr lang="es-ES_tradnl" smtClean="0"/>
              <a:pPr/>
              <a:t>10/3/11</a:t>
            </a:fld>
            <a:endParaRPr lang="es-ES_tradnl"/>
          </a:p>
        </p:txBody>
      </p:sp>
      <p:sp>
        <p:nvSpPr>
          <p:cNvPr id="5" name="Marcador de pie de página 4"/>
          <p:cNvSpPr>
            <a:spLocks noGrp="1"/>
          </p:cNvSpPr>
          <p:nvPr>
            <p:ph type="ftr" sz="quarter" idx="11"/>
          </p:nvPr>
        </p:nvSpPr>
        <p:spPr/>
        <p:txBody>
          <a:bodyPr/>
          <a:lstStyle/>
          <a:p>
            <a:r>
              <a:rPr lang="es-ES_tradnl" smtClean="0"/>
              <a:t>GRIAL 2.0 – Universidad de Salamanca</a:t>
            </a:r>
            <a:endParaRPr lang="es-ES_tradnl"/>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‹Nr.›</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ctr">
              <a:defRPr sz="4000" b="1" cap="all"/>
            </a:lvl1pPr>
          </a:lstStyle>
          <a:p>
            <a:r>
              <a:rPr lang="es-ES_tradnl" dirty="0" smtClean="0"/>
              <a:t>Clic para editar título</a:t>
            </a:r>
            <a:endParaRPr lang="es-ES_tradnl" dirty="0"/>
          </a:p>
        </p:txBody>
      </p:sp>
      <p:sp>
        <p:nvSpPr>
          <p:cNvPr id="3" name="Marcador de texto 2"/>
          <p:cNvSpPr>
            <a:spLocks noGrp="1"/>
          </p:cNvSpPr>
          <p:nvPr>
            <p:ph type="body" idx="1"/>
          </p:nvPr>
        </p:nvSpPr>
        <p:spPr>
          <a:xfrm>
            <a:off x="722313" y="2906713"/>
            <a:ext cx="7772400" cy="1500187"/>
          </a:xfrm>
          <a:noFill/>
          <a:ln>
            <a:noFill/>
          </a:ln>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smtClean="0"/>
              <a:t>Haga clic para modificar el estilo de texto del patrón</a:t>
            </a:r>
          </a:p>
        </p:txBody>
      </p:sp>
      <p:sp>
        <p:nvSpPr>
          <p:cNvPr id="4" name="Marcador de fecha 3"/>
          <p:cNvSpPr>
            <a:spLocks noGrp="1"/>
          </p:cNvSpPr>
          <p:nvPr>
            <p:ph type="dt" sz="half" idx="10"/>
          </p:nvPr>
        </p:nvSpPr>
        <p:spPr/>
        <p:txBody>
          <a:bodyPr/>
          <a:lstStyle/>
          <a:p>
            <a:fld id="{08BCBFEA-093C-9E4A-BF13-3BDD256F7BC9}" type="datetime1">
              <a:rPr lang="es-ES_tradnl" smtClean="0"/>
              <a:pPr/>
              <a:t>10/3/11</a:t>
            </a:fld>
            <a:endParaRPr lang="es-ES_tradnl"/>
          </a:p>
        </p:txBody>
      </p:sp>
      <p:sp>
        <p:nvSpPr>
          <p:cNvPr id="5" name="Marcador de pie de página 4"/>
          <p:cNvSpPr>
            <a:spLocks noGrp="1"/>
          </p:cNvSpPr>
          <p:nvPr>
            <p:ph type="ftr" sz="quarter" idx="11"/>
          </p:nvPr>
        </p:nvSpPr>
        <p:spPr/>
        <p:txBody>
          <a:bodyPr/>
          <a:lstStyle/>
          <a:p>
            <a:r>
              <a:rPr lang="es-ES_tradnl" smtClean="0"/>
              <a:t>GRIAL 2.0 – Universidad de Salamanca</a:t>
            </a:r>
            <a:endParaRPr lang="es-ES_tradnl"/>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‹Nr.›</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4" name="Marcador de contenid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5" name="Marcador de fecha 4"/>
          <p:cNvSpPr>
            <a:spLocks noGrp="1"/>
          </p:cNvSpPr>
          <p:nvPr>
            <p:ph type="dt" sz="half" idx="10"/>
          </p:nvPr>
        </p:nvSpPr>
        <p:spPr/>
        <p:txBody>
          <a:bodyPr/>
          <a:lstStyle/>
          <a:p>
            <a:fld id="{45BC5A92-E45C-B94F-9A4A-9B9436A69582}" type="datetime1">
              <a:rPr lang="es-ES_tradnl" smtClean="0"/>
              <a:pPr/>
              <a:t>10/3/11</a:t>
            </a:fld>
            <a:endParaRPr lang="es-ES_tradnl"/>
          </a:p>
        </p:txBody>
      </p:sp>
      <p:sp>
        <p:nvSpPr>
          <p:cNvPr id="6" name="Marcador de pie de página 5"/>
          <p:cNvSpPr>
            <a:spLocks noGrp="1"/>
          </p:cNvSpPr>
          <p:nvPr>
            <p:ph type="ftr" sz="quarter" idx="11"/>
          </p:nvPr>
        </p:nvSpPr>
        <p:spPr/>
        <p:txBody>
          <a:bodyPr/>
          <a:lstStyle/>
          <a:p>
            <a:r>
              <a:rPr lang="es-ES_tradnl" smtClean="0"/>
              <a:t>GRIAL 2.0 – Universidad de Salamanca</a:t>
            </a:r>
            <a:endParaRPr lang="es-ES_tradnl"/>
          </a:p>
        </p:txBody>
      </p:sp>
      <p:sp>
        <p:nvSpPr>
          <p:cNvPr id="7" name="Marcador de número de diapositiva 6"/>
          <p:cNvSpPr>
            <a:spLocks noGrp="1"/>
          </p:cNvSpPr>
          <p:nvPr>
            <p:ph type="sldNum" sz="quarter" idx="12"/>
          </p:nvPr>
        </p:nvSpPr>
        <p:spPr/>
        <p:txBody>
          <a:bodyPr/>
          <a:lstStyle/>
          <a:p>
            <a:fld id="{F9889935-DC85-4847-9265-CE546BEEBDB1}" type="slidenum">
              <a:rPr lang="es-ES_tradnl" smtClean="0"/>
              <a:pPr/>
              <a:t>‹Nr.›</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noAutofit/>
          </a:bodyPr>
          <a:lstStyle>
            <a:lvl1pPr marL="0" indent="0">
              <a:buNone/>
              <a:defRPr sz="2000" b="1">
                <a:solidFill>
                  <a:srgbClr val="99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5" name="Marcador de texto 4"/>
          <p:cNvSpPr>
            <a:spLocks noGrp="1"/>
          </p:cNvSpPr>
          <p:nvPr>
            <p:ph type="body" sz="quarter" idx="3"/>
          </p:nvPr>
        </p:nvSpPr>
        <p:spPr>
          <a:xfrm>
            <a:off x="4645025" y="1535113"/>
            <a:ext cx="4041775" cy="639762"/>
          </a:xfrm>
        </p:spPr>
        <p:txBody>
          <a:bodyPr anchor="b">
            <a:noAutofit/>
          </a:bodyPr>
          <a:lstStyle>
            <a:lvl1pPr marL="0" indent="0">
              <a:buNone/>
              <a:defRPr sz="2000" b="1">
                <a:solidFill>
                  <a:srgbClr val="99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CE1B8F68-A464-4940-BD48-05592F2BD528}" type="datetime1">
              <a:rPr lang="es-ES_tradnl" smtClean="0"/>
              <a:pPr/>
              <a:t>10/3/11</a:t>
            </a:fld>
            <a:endParaRPr lang="es-ES_tradnl"/>
          </a:p>
        </p:txBody>
      </p:sp>
      <p:sp>
        <p:nvSpPr>
          <p:cNvPr id="8" name="Marcador de pie de página 7"/>
          <p:cNvSpPr>
            <a:spLocks noGrp="1"/>
          </p:cNvSpPr>
          <p:nvPr>
            <p:ph type="ftr" sz="quarter" idx="11"/>
          </p:nvPr>
        </p:nvSpPr>
        <p:spPr/>
        <p:txBody>
          <a:bodyPr/>
          <a:lstStyle/>
          <a:p>
            <a:r>
              <a:rPr lang="es-ES_tradnl" smtClean="0"/>
              <a:t>GRIAL 2.0 – Universidad de Salamanca</a:t>
            </a:r>
            <a:endParaRPr lang="es-ES_tradnl"/>
          </a:p>
        </p:txBody>
      </p:sp>
      <p:sp>
        <p:nvSpPr>
          <p:cNvPr id="9" name="Marcador de número de diapositiva 8"/>
          <p:cNvSpPr>
            <a:spLocks noGrp="1"/>
          </p:cNvSpPr>
          <p:nvPr>
            <p:ph type="sldNum" sz="quarter" idx="12"/>
          </p:nvPr>
        </p:nvSpPr>
        <p:spPr/>
        <p:txBody>
          <a:bodyPr/>
          <a:lstStyle/>
          <a:p>
            <a:fld id="{F9889935-DC85-4847-9265-CE546BEEBDB1}" type="slidenum">
              <a:rPr lang="es-ES_tradnl" smtClean="0"/>
              <a:pPr/>
              <a:t>‹Nr.›</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86677861-2640-3A4C-A15B-3472C9E66763}" type="datetime1">
              <a:rPr lang="es-ES_tradnl" smtClean="0"/>
              <a:pPr/>
              <a:t>10/3/11</a:t>
            </a:fld>
            <a:endParaRPr lang="es-ES_tradnl"/>
          </a:p>
        </p:txBody>
      </p:sp>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sp>
        <p:nvSpPr>
          <p:cNvPr id="5" name="Marcador de número de diapositiva 4"/>
          <p:cNvSpPr>
            <a:spLocks noGrp="1"/>
          </p:cNvSpPr>
          <p:nvPr>
            <p:ph type="sldNum" sz="quarter" idx="12"/>
          </p:nvPr>
        </p:nvSpPr>
        <p:spPr/>
        <p:txBody>
          <a:bodyPr/>
          <a:lstStyle/>
          <a:p>
            <a:fld id="{F9889935-DC85-4847-9265-CE546BEEBDB1}" type="slidenum">
              <a:rPr lang="es-ES_tradnl" smtClean="0"/>
              <a:pPr/>
              <a:t>‹Nr.›</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7866BBE-FA97-D44A-9BC6-32DD02D12A38}" type="datetime1">
              <a:rPr lang="es-ES_tradnl" smtClean="0"/>
              <a:pPr/>
              <a:t>10/3/11</a:t>
            </a:fld>
            <a:endParaRPr lang="es-ES_tradnl"/>
          </a:p>
        </p:txBody>
      </p:sp>
      <p:sp>
        <p:nvSpPr>
          <p:cNvPr id="3" name="Marcador de pie de página 2"/>
          <p:cNvSpPr>
            <a:spLocks noGrp="1"/>
          </p:cNvSpPr>
          <p:nvPr>
            <p:ph type="ftr" sz="quarter" idx="11"/>
          </p:nvPr>
        </p:nvSpPr>
        <p:spPr/>
        <p:txBody>
          <a:bodyPr/>
          <a:lstStyle/>
          <a:p>
            <a:r>
              <a:rPr lang="es-ES_tradnl" smtClean="0"/>
              <a:t>GRIAL 2.0 – Universidad de Salamanca</a:t>
            </a:r>
            <a:endParaRPr lang="es-ES_tradnl"/>
          </a:p>
        </p:txBody>
      </p:sp>
      <p:sp>
        <p:nvSpPr>
          <p:cNvPr id="4" name="Marcador de número de diapositiva 3"/>
          <p:cNvSpPr>
            <a:spLocks noGrp="1"/>
          </p:cNvSpPr>
          <p:nvPr>
            <p:ph type="sldNum" sz="quarter" idx="12"/>
          </p:nvPr>
        </p:nvSpPr>
        <p:spPr/>
        <p:txBody>
          <a:bodyPr/>
          <a:lstStyle/>
          <a:p>
            <a:fld id="{F9889935-DC85-4847-9265-CE546BEEBDB1}" type="slidenum">
              <a:rPr lang="es-ES_tradnl" smtClean="0"/>
              <a:pPr/>
              <a:t>‹Nr.›</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ctr">
              <a:defRPr sz="2000" b="1"/>
            </a:lvl1pPr>
          </a:lstStyle>
          <a:p>
            <a:r>
              <a:rPr lang="es-ES_tradnl" dirty="0" smtClean="0"/>
              <a:t>Clic para editar título</a:t>
            </a:r>
            <a:endParaRPr lang="es-ES_tradnl" dirty="0"/>
          </a:p>
        </p:txBody>
      </p:sp>
      <p:sp>
        <p:nvSpPr>
          <p:cNvPr id="3" name="Marcador de contenido 2"/>
          <p:cNvSpPr>
            <a:spLocks noGrp="1"/>
          </p:cNvSpPr>
          <p:nvPr>
            <p:ph idx="1"/>
          </p:nvPr>
        </p:nvSpPr>
        <p:spPr>
          <a:xfrm>
            <a:off x="3575050" y="1435100"/>
            <a:ext cx="5111750" cy="4691063"/>
          </a:xfrm>
        </p:spPr>
        <p:txBody>
          <a:bodyPr/>
          <a:lstStyle>
            <a:lvl1pPr>
              <a:defRPr sz="26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4" name="Marcador de texto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smtClean="0"/>
              <a:t>Haga clic para modificar el estilo de texto del patrón</a:t>
            </a:r>
          </a:p>
        </p:txBody>
      </p:sp>
      <p:sp>
        <p:nvSpPr>
          <p:cNvPr id="5" name="Marcador de fecha 4"/>
          <p:cNvSpPr>
            <a:spLocks noGrp="1"/>
          </p:cNvSpPr>
          <p:nvPr>
            <p:ph type="dt" sz="half" idx="10"/>
          </p:nvPr>
        </p:nvSpPr>
        <p:spPr/>
        <p:txBody>
          <a:bodyPr/>
          <a:lstStyle/>
          <a:p>
            <a:fld id="{350C041D-6190-2941-A57E-950B6875D64E}" type="datetime1">
              <a:rPr lang="es-ES_tradnl" smtClean="0"/>
              <a:pPr/>
              <a:t>10/3/11</a:t>
            </a:fld>
            <a:endParaRPr lang="es-ES_tradnl"/>
          </a:p>
        </p:txBody>
      </p:sp>
      <p:sp>
        <p:nvSpPr>
          <p:cNvPr id="6" name="Marcador de pie de página 5"/>
          <p:cNvSpPr>
            <a:spLocks noGrp="1"/>
          </p:cNvSpPr>
          <p:nvPr>
            <p:ph type="ftr" sz="quarter" idx="11"/>
          </p:nvPr>
        </p:nvSpPr>
        <p:spPr/>
        <p:txBody>
          <a:bodyPr/>
          <a:lstStyle/>
          <a:p>
            <a:r>
              <a:rPr lang="es-ES_tradnl" smtClean="0"/>
              <a:t>GRIAL 2.0 – Universidad de Salamanca</a:t>
            </a:r>
            <a:endParaRPr lang="es-ES_tradnl"/>
          </a:p>
        </p:txBody>
      </p:sp>
      <p:sp>
        <p:nvSpPr>
          <p:cNvPr id="7" name="Marcador de número de diapositiva 6"/>
          <p:cNvSpPr>
            <a:spLocks noGrp="1"/>
          </p:cNvSpPr>
          <p:nvPr>
            <p:ph type="sldNum" sz="quarter" idx="12"/>
          </p:nvPr>
        </p:nvSpPr>
        <p:spPr/>
        <p:txBody>
          <a:bodyPr/>
          <a:lstStyle/>
          <a:p>
            <a:fld id="{F9889935-DC85-4847-9265-CE546BEEBDB1}" type="slidenum">
              <a:rPr lang="es-ES_tradnl" smtClean="0"/>
              <a:pPr/>
              <a:t>‹Nr.›</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5003800"/>
            <a:ext cx="5486400" cy="566738"/>
          </a:xfrm>
        </p:spPr>
        <p:txBody>
          <a:bodyPr anchor="b"/>
          <a:lstStyle>
            <a:lvl1pPr algn="ctr">
              <a:defRPr sz="2000" b="1"/>
            </a:lvl1pPr>
          </a:lstStyle>
          <a:p>
            <a:r>
              <a:rPr lang="es-ES_tradnl" dirty="0" smtClean="0"/>
              <a:t>Clic para editar título</a:t>
            </a:r>
            <a:endParaRPr lang="es-ES_tradnl" dirty="0"/>
          </a:p>
        </p:txBody>
      </p:sp>
      <p:sp>
        <p:nvSpPr>
          <p:cNvPr id="3" name="Marcador de posición de imagen 2"/>
          <p:cNvSpPr>
            <a:spLocks noGrp="1"/>
          </p:cNvSpPr>
          <p:nvPr>
            <p:ph type="pic" idx="1"/>
          </p:nvPr>
        </p:nvSpPr>
        <p:spPr>
          <a:xfrm>
            <a:off x="1792288" y="1252538"/>
            <a:ext cx="5486400" cy="3675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1792288" y="5570538"/>
            <a:ext cx="5486400" cy="6143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smtClean="0"/>
              <a:t>Haga clic para modificar el estilo de texto del patrón</a:t>
            </a:r>
          </a:p>
        </p:txBody>
      </p:sp>
      <p:sp>
        <p:nvSpPr>
          <p:cNvPr id="5" name="Marcador de fecha 4"/>
          <p:cNvSpPr>
            <a:spLocks noGrp="1"/>
          </p:cNvSpPr>
          <p:nvPr>
            <p:ph type="dt" sz="half" idx="10"/>
          </p:nvPr>
        </p:nvSpPr>
        <p:spPr/>
        <p:txBody>
          <a:bodyPr/>
          <a:lstStyle/>
          <a:p>
            <a:fld id="{339CB130-9B22-0B45-A2F9-67BA4D577623}" type="datetime1">
              <a:rPr lang="es-ES_tradnl" smtClean="0"/>
              <a:pPr/>
              <a:t>10/3/11</a:t>
            </a:fld>
            <a:endParaRPr lang="es-ES_tradnl"/>
          </a:p>
        </p:txBody>
      </p:sp>
      <p:sp>
        <p:nvSpPr>
          <p:cNvPr id="6" name="Marcador de pie de página 5"/>
          <p:cNvSpPr>
            <a:spLocks noGrp="1"/>
          </p:cNvSpPr>
          <p:nvPr>
            <p:ph type="ftr" sz="quarter" idx="11"/>
          </p:nvPr>
        </p:nvSpPr>
        <p:spPr/>
        <p:txBody>
          <a:bodyPr/>
          <a:lstStyle/>
          <a:p>
            <a:r>
              <a:rPr lang="es-ES_tradnl" smtClean="0"/>
              <a:t>GRIAL 2.0 – Universidad de Salamanca</a:t>
            </a:r>
            <a:endParaRPr lang="es-ES_tradnl"/>
          </a:p>
        </p:txBody>
      </p:sp>
      <p:sp>
        <p:nvSpPr>
          <p:cNvPr id="7" name="Marcador de número de diapositiva 6"/>
          <p:cNvSpPr>
            <a:spLocks noGrp="1"/>
          </p:cNvSpPr>
          <p:nvPr>
            <p:ph type="sldNum" sz="quarter" idx="12"/>
          </p:nvPr>
        </p:nvSpPr>
        <p:spPr/>
        <p:txBody>
          <a:bodyPr/>
          <a:lstStyle/>
          <a:p>
            <a:fld id="{F9889935-DC85-4847-9265-CE546BEEBDB1}" type="slidenum">
              <a:rPr lang="es-ES_tradnl" smtClean="0"/>
              <a:pPr/>
              <a:t>‹Nr.›</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1"/>
            </a:gs>
            <a:gs pos="100000">
              <a:srgbClr val="DDDDDD"/>
            </a:gs>
          </a:gsLst>
          <a:lin ang="5400000" scaled="0"/>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127000"/>
            <a:ext cx="5880100" cy="1143000"/>
          </a:xfrm>
          <a:prstGeom prst="rect">
            <a:avLst/>
          </a:prstGeom>
        </p:spPr>
        <p:txBody>
          <a:bodyPr vert="horz" lIns="91440" tIns="45720" rIns="91440" bIns="45720" rtlCol="0" anchor="ctr">
            <a:normAutofit/>
          </a:bodyPr>
          <a:lstStyle/>
          <a:p>
            <a:r>
              <a:rPr lang="es-ES_tradnl" dirty="0" smtClean="0"/>
              <a:t>Clic para editar título</a:t>
            </a:r>
            <a:endParaRPr lang="es-ES_tradnl" dirty="0"/>
          </a:p>
        </p:txBody>
      </p:sp>
      <p:sp>
        <p:nvSpPr>
          <p:cNvPr id="3" name="Marcador de texto 2"/>
          <p:cNvSpPr>
            <a:spLocks noGrp="1"/>
          </p:cNvSpPr>
          <p:nvPr>
            <p:ph type="body" idx="1"/>
          </p:nvPr>
        </p:nvSpPr>
        <p:spPr>
          <a:xfrm>
            <a:off x="457200" y="1600200"/>
            <a:ext cx="8229600" cy="4525963"/>
          </a:xfrm>
          <a:prstGeom prst="rect">
            <a:avLst/>
          </a:prstGeom>
          <a:noFill/>
          <a:ln cap="rnd">
            <a:noFill/>
          </a:ln>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1EB43912-1573-5C44-B735-18FC87B817AC}" type="datetime1">
              <a:rPr lang="es-ES_tradnl" smtClean="0"/>
              <a:pPr/>
              <a:t>10/3/11</a:t>
            </a:fld>
            <a:endParaRPr lang="es-ES_tradnl"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666666"/>
                </a:solidFill>
                <a:latin typeface="Tahoma"/>
                <a:cs typeface="Tahoma"/>
              </a:defRPr>
            </a:lvl1pPr>
          </a:lstStyle>
          <a:p>
            <a:r>
              <a:rPr lang="es-ES_tradnl" smtClean="0"/>
              <a:t>GRIAL 2.0 – Universidad de Salamanca</a:t>
            </a:r>
            <a:endParaRPr lang="es-ES_tradnl"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F9889935-DC85-4847-9265-CE546BEEBDB1}" type="slidenum">
              <a:rPr lang="es-ES_tradnl" smtClean="0"/>
              <a:pPr/>
              <a:t>‹Nr.›</a:t>
            </a:fld>
            <a:endParaRPr lang="es-ES_tradnl" dirty="0"/>
          </a:p>
        </p:txBody>
      </p:sp>
      <p:pic>
        <p:nvPicPr>
          <p:cNvPr id="8" name="Imagen 7" descr="Grial 100 transparente.png"/>
          <p:cNvPicPr>
            <a:picLocks noChangeAspect="1"/>
          </p:cNvPicPr>
          <p:nvPr/>
        </p:nvPicPr>
        <p:blipFill>
          <a:blip r:embed="rId13"/>
          <a:stretch>
            <a:fillRect/>
          </a:stretch>
        </p:blipFill>
        <p:spPr>
          <a:xfrm>
            <a:off x="6337300" y="0"/>
            <a:ext cx="2806700" cy="12699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457200" rtl="0" eaLnBrk="1" latinLnBrk="0" hangingPunct="1">
        <a:spcBef>
          <a:spcPct val="0"/>
        </a:spcBef>
        <a:buNone/>
        <a:defRPr sz="4000" kern="1200">
          <a:solidFill>
            <a:schemeClr val="tx1"/>
          </a:solidFill>
          <a:effectLst>
            <a:outerShdw blurRad="63500" dist="50800" dir="2700000">
              <a:srgbClr val="666666"/>
            </a:outerShdw>
          </a:effectLst>
          <a:latin typeface="Arial"/>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Tahoma"/>
          <a:ea typeface="+mn-ea"/>
          <a:cs typeface="Tahoma"/>
        </a:defRPr>
      </a:lvl1pPr>
      <a:lvl2pPr marL="742950" indent="-285750" algn="l" defTabSz="457200" rtl="0" eaLnBrk="1" latinLnBrk="0" hangingPunct="1">
        <a:spcBef>
          <a:spcPct val="20000"/>
        </a:spcBef>
        <a:buFont typeface="Wingdings" charset="2"/>
        <a:buChar char="ü"/>
        <a:defRPr sz="24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Tahoma"/>
        </a:defRPr>
      </a:lvl4pPr>
      <a:lvl5pPr marL="2057400" indent="-228600" algn="l" defTabSz="457200" rtl="0" eaLnBrk="1" latinLnBrk="0" hangingPunct="1">
        <a:spcBef>
          <a:spcPct val="20000"/>
        </a:spcBef>
        <a:buFont typeface="Lucida Grande"/>
        <a:buChar char="⊳"/>
        <a:defRPr sz="16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hyperlink" Target="http://grial.usal.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ordpress.org/extend/plugins/multisite-global-search/" TargetMode="External"/></Relationships>
</file>

<file path=ppt/slides/_rels/slide15.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grial.usal.es/agora"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moodle.org/mod/data/view.php?d=13&amp;rid=4259"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grial.usal.es/poli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grial3.usal.es/openid" TargetMode="External"/></Relationships>
</file>

<file path=ppt/slides/_rels/slide23.xml.rels><?xml version="1.0" encoding="UTF-8" standalone="yes"?>
<Relationships xmlns="http://schemas.openxmlformats.org/package/2006/relationships"><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grial3.usal.es/openid"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2.png"/><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6" Type="http://schemas.openxmlformats.org/officeDocument/2006/relationships/image" Target="../media/image20.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 Id="rId5"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Imagen 5" descr="escudoUsal.png"/>
          <p:cNvPicPr>
            <a:picLocks noChangeAspect="1"/>
          </p:cNvPicPr>
          <p:nvPr/>
        </p:nvPicPr>
        <p:blipFill>
          <a:blip r:embed="rId3"/>
          <a:stretch>
            <a:fillRect/>
          </a:stretch>
        </p:blipFill>
        <p:spPr>
          <a:xfrm>
            <a:off x="2146300" y="1117600"/>
            <a:ext cx="4914899" cy="4914899"/>
          </a:xfrm>
          <a:prstGeom prst="rect">
            <a:avLst/>
          </a:prstGeom>
        </p:spPr>
      </p:pic>
      <p:sp>
        <p:nvSpPr>
          <p:cNvPr id="9" name="Título 8"/>
          <p:cNvSpPr>
            <a:spLocks noGrp="1"/>
          </p:cNvSpPr>
          <p:nvPr>
            <p:ph type="ctrTitle"/>
          </p:nvPr>
        </p:nvSpPr>
        <p:spPr>
          <a:xfrm>
            <a:off x="685800" y="1117600"/>
            <a:ext cx="7772400" cy="2844800"/>
          </a:xfrm>
        </p:spPr>
        <p:txBody>
          <a:bodyPr>
            <a:normAutofit/>
          </a:bodyPr>
          <a:lstStyle/>
          <a:p>
            <a:r>
              <a:rPr lang="es-ES_tradnl" b="1" dirty="0" smtClean="0"/>
              <a:t>GRIAL 2.0</a:t>
            </a:r>
            <a:br>
              <a:rPr lang="es-ES_tradnl" b="1" dirty="0" smtClean="0"/>
            </a:br>
            <a:r>
              <a:rPr lang="es-ES_tradnl" sz="3200" b="1" dirty="0" smtClean="0"/>
              <a:t>Una propuesta de integración de</a:t>
            </a:r>
            <a:br>
              <a:rPr lang="es-ES_tradnl" sz="3200" b="1" dirty="0" smtClean="0"/>
            </a:br>
            <a:r>
              <a:rPr lang="es-ES_tradnl" sz="3200" b="1" dirty="0" smtClean="0"/>
              <a:t>servicios y aplicaciones web en un portal académico </a:t>
            </a:r>
            <a:r>
              <a:rPr lang="es-ES_tradnl" sz="3200" b="1" dirty="0" err="1" smtClean="0"/>
              <a:t>personalizable</a:t>
            </a:r>
            <a:endParaRPr lang="es-ES_tradnl" sz="3200" dirty="0"/>
          </a:p>
        </p:txBody>
      </p:sp>
      <p:sp>
        <p:nvSpPr>
          <p:cNvPr id="10" name="Subtítulo 9"/>
          <p:cNvSpPr>
            <a:spLocks noGrp="1"/>
          </p:cNvSpPr>
          <p:nvPr>
            <p:ph type="subTitle" idx="1"/>
          </p:nvPr>
        </p:nvSpPr>
        <p:spPr>
          <a:xfrm>
            <a:off x="1371600" y="4048124"/>
            <a:ext cx="6400800" cy="1984375"/>
          </a:xfrm>
        </p:spPr>
        <p:txBody>
          <a:bodyPr>
            <a:normAutofit lnSpcReduction="10000"/>
          </a:bodyPr>
          <a:lstStyle/>
          <a:p>
            <a:r>
              <a:rPr lang="es-ES_tradnl" dirty="0" smtClean="0"/>
              <a:t>Alicia García Holgado</a:t>
            </a:r>
          </a:p>
          <a:p>
            <a:pPr>
              <a:spcBef>
                <a:spcPts val="1000"/>
              </a:spcBef>
            </a:pPr>
            <a:r>
              <a:rPr lang="es-ES_tradnl" dirty="0" smtClean="0"/>
              <a:t>Dr. Francisco J. García </a:t>
            </a:r>
            <a:r>
              <a:rPr lang="es-ES_tradnl" dirty="0" err="1" smtClean="0"/>
              <a:t>Peñalvo</a:t>
            </a:r>
            <a:endParaRPr lang="es-ES_tradnl" sz="1600" dirty="0" smtClean="0">
              <a:latin typeface="Tahoma" charset="0"/>
            </a:endParaRPr>
          </a:p>
          <a:p>
            <a:endParaRPr lang="es-ES_tradnl" sz="1600" dirty="0" smtClean="0">
              <a:latin typeface="Tahoma" charset="0"/>
            </a:endParaRPr>
          </a:p>
          <a:p>
            <a:r>
              <a:rPr lang="es-ES_tradnl" sz="1600" dirty="0" smtClean="0">
                <a:latin typeface="Tahoma" charset="0"/>
              </a:rPr>
              <a:t>Proyecto de Fin de Carrera </a:t>
            </a:r>
            <a:r>
              <a:rPr lang="es-ES_tradnl" sz="1600" dirty="0" err="1" smtClean="0">
                <a:latin typeface="Tahoma" charset="0"/>
              </a:rPr>
              <a:t>–</a:t>
            </a:r>
            <a:r>
              <a:rPr lang="es-ES_tradnl" sz="1600" dirty="0" smtClean="0">
                <a:latin typeface="Tahoma" charset="0"/>
              </a:rPr>
              <a:t> Ingeniería Informática</a:t>
            </a:r>
          </a:p>
          <a:p>
            <a:r>
              <a:rPr lang="es-ES_tradnl" sz="1600" dirty="0" err="1" smtClean="0">
                <a:latin typeface="Tahoma" charset="0"/>
              </a:rPr>
              <a:t>GRupo</a:t>
            </a:r>
            <a:r>
              <a:rPr lang="es-ES_tradnl" sz="1600" dirty="0" smtClean="0">
                <a:latin typeface="Tahoma" charset="0"/>
              </a:rPr>
              <a:t> de investigación en </a:t>
            </a:r>
            <a:r>
              <a:rPr lang="es-ES_tradnl" sz="1600" dirty="0" err="1" smtClean="0">
                <a:latin typeface="Tahoma" charset="0"/>
              </a:rPr>
              <a:t>InterAcción</a:t>
            </a:r>
            <a:r>
              <a:rPr lang="es-ES_tradnl" sz="1600" dirty="0" smtClean="0">
                <a:latin typeface="Tahoma" charset="0"/>
              </a:rPr>
              <a:t> y eLearning (GRIAL)</a:t>
            </a:r>
          </a:p>
          <a:p>
            <a:r>
              <a:rPr lang="es-ES_tradnl" sz="1600" dirty="0" smtClean="0">
                <a:latin typeface="Tahoma" charset="0"/>
              </a:rPr>
              <a:t>Universidad de Salamanca</a:t>
            </a:r>
            <a:r>
              <a:rPr lang="es-ES_tradnl" sz="1600" dirty="0" smtClean="0"/>
              <a:t> </a:t>
            </a:r>
            <a:endParaRPr lang="es-ES_tradnl" dirty="0"/>
          </a:p>
        </p:txBody>
      </p:sp>
      <p:pic>
        <p:nvPicPr>
          <p:cNvPr id="11" name="Imagen 13" descr="cc.png"/>
          <p:cNvPicPr>
            <a:picLocks noChangeAspect="1"/>
          </p:cNvPicPr>
          <p:nvPr/>
        </p:nvPicPr>
        <p:blipFill>
          <a:blip r:embed="rId4"/>
          <a:srcRect/>
          <a:stretch>
            <a:fillRect/>
          </a:stretch>
        </p:blipFill>
        <p:spPr bwMode="auto">
          <a:xfrm>
            <a:off x="4025900" y="6315075"/>
            <a:ext cx="1117600" cy="393700"/>
          </a:xfrm>
          <a:prstGeom prst="rect">
            <a:avLst/>
          </a:prstGeom>
          <a:noFill/>
          <a:ln w="9525">
            <a:noFill/>
            <a:miter lim="800000"/>
            <a:headEnd/>
            <a:tailEnd/>
          </a:ln>
        </p:spPr>
      </p:pic>
      <p:cxnSp>
        <p:nvCxnSpPr>
          <p:cNvPr id="8" name="Conector recto 7"/>
          <p:cNvCxnSpPr/>
          <p:nvPr/>
        </p:nvCxnSpPr>
        <p:spPr>
          <a:xfrm>
            <a:off x="3175000" y="4445000"/>
            <a:ext cx="2819400" cy="1588"/>
          </a:xfrm>
          <a:prstGeom prst="line">
            <a:avLst/>
          </a:prstGeom>
          <a:ln>
            <a:solidFill>
              <a:srgbClr val="666666"/>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3300" dirty="0" smtClean="0"/>
              <a:t>5.3. El gestor de contenidos I</a:t>
            </a:r>
            <a:endParaRPr lang="es-ES_tradnl" sz="3300" dirty="0"/>
          </a:p>
        </p:txBody>
      </p:sp>
      <p:pic>
        <p:nvPicPr>
          <p:cNvPr id="5" name="Marcador de contenido 4" descr="sistema_portal.png"/>
          <p:cNvPicPr>
            <a:picLocks noGrp="1" noChangeAspect="1"/>
          </p:cNvPicPr>
          <p:nvPr>
            <p:ph idx="1"/>
          </p:nvPr>
        </p:nvPicPr>
        <p:blipFill>
          <a:blip r:embed="rId2"/>
          <a:srcRect l="-39600" r="-39600"/>
          <a:stretch>
            <a:fillRect/>
          </a:stretch>
        </p:blipFill>
        <p:spPr/>
      </p:pic>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10</a:t>
            </a:fld>
            <a:endParaRPr lang="es-ES_tradn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3300" dirty="0" smtClean="0"/>
              <a:t>5.3. El gestor de contenidos II</a:t>
            </a:r>
            <a:endParaRPr lang="es-ES_tradnl" sz="3300" dirty="0"/>
          </a:p>
        </p:txBody>
      </p:sp>
      <p:sp>
        <p:nvSpPr>
          <p:cNvPr id="3" name="Marcador de contenido 2"/>
          <p:cNvSpPr>
            <a:spLocks noGrp="1"/>
          </p:cNvSpPr>
          <p:nvPr>
            <p:ph idx="1"/>
          </p:nvPr>
        </p:nvSpPr>
        <p:spPr/>
        <p:txBody>
          <a:bodyPr/>
          <a:lstStyle/>
          <a:p>
            <a:pPr>
              <a:buNone/>
            </a:pPr>
            <a:r>
              <a:rPr lang="es-ES_tradnl" dirty="0" err="1" smtClean="0"/>
              <a:t>Research</a:t>
            </a:r>
            <a:r>
              <a:rPr lang="es-ES_tradnl" dirty="0" smtClean="0"/>
              <a:t> </a:t>
            </a:r>
            <a:r>
              <a:rPr lang="es-ES_tradnl" dirty="0" err="1" smtClean="0"/>
              <a:t>Support</a:t>
            </a:r>
            <a:endParaRPr lang="es-ES_tradnl" sz="2000" dirty="0" smtClean="0"/>
          </a:p>
          <a:p>
            <a:r>
              <a:rPr lang="es-ES_tradnl" sz="2000" dirty="0" smtClean="0"/>
              <a:t>Módulo </a:t>
            </a:r>
            <a:r>
              <a:rPr lang="es-ES_tradnl" sz="2000" dirty="0" err="1" smtClean="0"/>
              <a:t>portable</a:t>
            </a:r>
            <a:r>
              <a:rPr lang="es-ES_tradnl" sz="2000" dirty="0" smtClean="0"/>
              <a:t> a cualquier otra instalación de Drupal</a:t>
            </a:r>
          </a:p>
          <a:p>
            <a:r>
              <a:rPr lang="es-ES_tradnl" sz="2000" dirty="0" smtClean="0"/>
              <a:t>Gestión de muchos tipos de contenidos de investigación</a:t>
            </a:r>
          </a:p>
          <a:p>
            <a:r>
              <a:rPr lang="es-ES_tradnl" sz="2000" dirty="0" smtClean="0"/>
              <a:t>Proceso de creación por pasos o etapas</a:t>
            </a:r>
          </a:p>
          <a:p>
            <a:r>
              <a:rPr lang="es-ES_tradnl" sz="2000" dirty="0" smtClean="0"/>
              <a:t>Gestión automática de la estructura del portal</a:t>
            </a:r>
          </a:p>
          <a:p>
            <a:r>
              <a:rPr lang="es-ES_tradnl" sz="2000" dirty="0" smtClean="0"/>
              <a:t>Construcción automática de la miga de pan</a:t>
            </a:r>
          </a:p>
          <a:p>
            <a:r>
              <a:rPr lang="es-ES_tradnl" sz="2000" dirty="0" smtClean="0"/>
              <a:t>Fácilmente extensible -&gt; nuevos tipos de contenidos</a:t>
            </a:r>
          </a:p>
          <a:p>
            <a:r>
              <a:rPr lang="es-ES_tradnl" sz="2000" dirty="0" smtClean="0"/>
              <a:t>Conexión con el gestor de blogs y la plataforma de eLearning</a:t>
            </a:r>
          </a:p>
          <a:p>
            <a:r>
              <a:rPr lang="es-ES_tradnl" sz="2000" dirty="0" smtClean="0">
                <a:hlinkClick r:id="rId3"/>
              </a:rPr>
              <a:t>http://grial.usal.es</a:t>
            </a:r>
            <a:r>
              <a:rPr lang="es-ES_tradnl" sz="2000" dirty="0" smtClean="0"/>
              <a:t> </a:t>
            </a:r>
          </a:p>
          <a:p>
            <a:endParaRPr lang="es-ES_tradnl" sz="2000" dirty="0"/>
          </a:p>
        </p:txBody>
      </p:sp>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sp>
        <p:nvSpPr>
          <p:cNvPr id="5" name="Marcador de número de diapositiva 4"/>
          <p:cNvSpPr>
            <a:spLocks noGrp="1"/>
          </p:cNvSpPr>
          <p:nvPr>
            <p:ph type="sldNum" sz="quarter" idx="12"/>
          </p:nvPr>
        </p:nvSpPr>
        <p:spPr/>
        <p:txBody>
          <a:bodyPr/>
          <a:lstStyle/>
          <a:p>
            <a:fld id="{F9889935-DC85-4847-9265-CE546BEEBDB1}" type="slidenum">
              <a:rPr lang="es-ES_tradnl" smtClean="0"/>
              <a:pPr/>
              <a:t>11</a:t>
            </a:fld>
            <a:endParaRPr lang="es-ES_tradn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3300" dirty="0" smtClean="0"/>
              <a:t>5.3. El gestor de contenidos III</a:t>
            </a:r>
            <a:endParaRPr lang="es-ES_tradnl" sz="3300" dirty="0"/>
          </a:p>
        </p:txBody>
      </p:sp>
      <p:pic>
        <p:nvPicPr>
          <p:cNvPr id="21" name="Marcador de contenido 20" descr="portal.png"/>
          <p:cNvPicPr>
            <a:picLocks noGrp="1" noChangeAspect="1"/>
          </p:cNvPicPr>
          <p:nvPr>
            <p:ph idx="1"/>
          </p:nvPr>
        </p:nvPicPr>
        <p:blipFill>
          <a:blip r:embed="rId3"/>
          <a:srcRect l="-11869" r="-11869"/>
          <a:stretch>
            <a:fillRect/>
          </a:stretch>
        </p:blipFill>
        <p:spPr/>
      </p:pic>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sp>
        <p:nvSpPr>
          <p:cNvPr id="22" name="Rectángulo 21"/>
          <p:cNvSpPr/>
          <p:nvPr/>
        </p:nvSpPr>
        <p:spPr>
          <a:xfrm>
            <a:off x="3568698" y="1816100"/>
            <a:ext cx="1928533" cy="461665"/>
          </a:xfrm>
          <a:prstGeom prst="rect">
            <a:avLst/>
          </a:prstGeom>
        </p:spPr>
        <p:txBody>
          <a:bodyPr wrap="none">
            <a:spAutoFit/>
          </a:bodyPr>
          <a:lstStyle/>
          <a:p>
            <a:pPr algn="ctr">
              <a:buNone/>
            </a:pPr>
            <a:r>
              <a:rPr lang="es-ES_tradnl" sz="2400" dirty="0" smtClean="0">
                <a:effectLst>
                  <a:outerShdw blurRad="50800" dist="38100" dir="2700000">
                    <a:srgbClr val="000000">
                      <a:alpha val="43000"/>
                    </a:srgbClr>
                  </a:outerShdw>
                </a:effectLst>
              </a:rPr>
              <a:t>Demostración</a:t>
            </a:r>
            <a:endParaRPr lang="es-ES_tradnl" sz="2400" dirty="0">
              <a:effectLst>
                <a:outerShdw blurRad="50800" dist="38100" dir="2700000">
                  <a:srgbClr val="000000">
                    <a:alpha val="43000"/>
                  </a:srgbClr>
                </a:outerShdw>
              </a:effectLst>
            </a:endParaRPr>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12</a:t>
            </a:fld>
            <a:endParaRPr lang="es-ES_tradn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3400" dirty="0" smtClean="0"/>
              <a:t>5.4. </a:t>
            </a:r>
            <a:r>
              <a:rPr lang="es-ES_tradnl" sz="3400" dirty="0" err="1" smtClean="0"/>
              <a:t>Agorá</a:t>
            </a:r>
            <a:r>
              <a:rPr lang="es-ES_tradnl" sz="3400" dirty="0" smtClean="0"/>
              <a:t/>
            </a:r>
            <a:br>
              <a:rPr lang="es-ES_tradnl" sz="3400" dirty="0" smtClean="0"/>
            </a:br>
            <a:r>
              <a:rPr lang="es-ES_tradnl" sz="3400" dirty="0" smtClean="0"/>
              <a:t>El gestor de blogs I</a:t>
            </a:r>
            <a:endParaRPr lang="es-ES_tradnl" sz="3400" dirty="0"/>
          </a:p>
        </p:txBody>
      </p:sp>
      <p:pic>
        <p:nvPicPr>
          <p:cNvPr id="5" name="Marcador de contenido 4" descr="sistema_blogs.png"/>
          <p:cNvPicPr>
            <a:picLocks noGrp="1" noChangeAspect="1"/>
          </p:cNvPicPr>
          <p:nvPr>
            <p:ph idx="1"/>
          </p:nvPr>
        </p:nvPicPr>
        <p:blipFill>
          <a:blip r:embed="rId2"/>
          <a:srcRect l="-39600" r="-39600"/>
          <a:stretch>
            <a:fillRect/>
          </a:stretch>
        </p:blipFill>
        <p:spPr/>
      </p:pic>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13</a:t>
            </a:fld>
            <a:endParaRPr lang="es-ES_tradnl"/>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3400" dirty="0" smtClean="0"/>
              <a:t>5.4. </a:t>
            </a:r>
            <a:r>
              <a:rPr lang="es-ES_tradnl" sz="3400" dirty="0" err="1" smtClean="0"/>
              <a:t>Agorá</a:t>
            </a:r>
            <a:r>
              <a:rPr lang="es-ES_tradnl" sz="3400" dirty="0" smtClean="0"/>
              <a:t/>
            </a:r>
            <a:br>
              <a:rPr lang="es-ES_tradnl" sz="3400" dirty="0" smtClean="0"/>
            </a:br>
            <a:r>
              <a:rPr lang="es-ES_tradnl" sz="3400" dirty="0" smtClean="0"/>
              <a:t>El gestor de blogs II</a:t>
            </a:r>
            <a:endParaRPr lang="es-ES_tradnl" sz="3400" dirty="0"/>
          </a:p>
        </p:txBody>
      </p:sp>
      <p:sp>
        <p:nvSpPr>
          <p:cNvPr id="3" name="Marcador de contenido 2"/>
          <p:cNvSpPr>
            <a:spLocks noGrp="1"/>
          </p:cNvSpPr>
          <p:nvPr>
            <p:ph idx="1"/>
          </p:nvPr>
        </p:nvSpPr>
        <p:spPr/>
        <p:txBody>
          <a:bodyPr/>
          <a:lstStyle/>
          <a:p>
            <a:pPr>
              <a:buNone/>
            </a:pPr>
            <a:r>
              <a:rPr lang="es-ES_tradnl" dirty="0" err="1" smtClean="0"/>
              <a:t>Multisite</a:t>
            </a:r>
            <a:r>
              <a:rPr lang="es-ES_tradnl" dirty="0" smtClean="0"/>
              <a:t> Global </a:t>
            </a:r>
            <a:r>
              <a:rPr lang="es-ES_tradnl" dirty="0" err="1" smtClean="0"/>
              <a:t>Search</a:t>
            </a:r>
            <a:endParaRPr lang="es-ES_tradnl" sz="2000" dirty="0" smtClean="0"/>
          </a:p>
          <a:p>
            <a:r>
              <a:rPr lang="es-ES_tradnl" sz="2000" dirty="0" smtClean="0"/>
              <a:t>Necesidad de poder buscar en todos los </a:t>
            </a:r>
            <a:r>
              <a:rPr lang="es-ES_tradnl" sz="2000" i="1" dirty="0" smtClean="0"/>
              <a:t>blogs </a:t>
            </a:r>
            <a:r>
              <a:rPr lang="es-ES_tradnl" sz="2000" dirty="0" smtClean="0"/>
              <a:t>del sistema</a:t>
            </a:r>
          </a:p>
          <a:p>
            <a:r>
              <a:rPr lang="es-ES_tradnl" sz="2000" dirty="0" smtClean="0"/>
              <a:t>Origen en </a:t>
            </a:r>
            <a:r>
              <a:rPr lang="es-ES_tradnl" sz="2000" dirty="0" err="1" smtClean="0"/>
              <a:t>Diarium</a:t>
            </a:r>
            <a:r>
              <a:rPr lang="es-ES_tradnl" sz="2000" dirty="0" smtClean="0"/>
              <a:t>: WPMU Global </a:t>
            </a:r>
            <a:r>
              <a:rPr lang="es-ES_tradnl" sz="2000" dirty="0" err="1" smtClean="0"/>
              <a:t>Search</a:t>
            </a:r>
            <a:endParaRPr lang="es-ES_tradnl" sz="2000" dirty="0" smtClean="0"/>
          </a:p>
          <a:p>
            <a:r>
              <a:rPr lang="es-ES_tradnl" sz="2000" dirty="0" smtClean="0"/>
              <a:t>Migración de WPMU a WordPress 3.0 -&gt; nuevo </a:t>
            </a:r>
            <a:r>
              <a:rPr lang="es-ES_tradnl" sz="2000" i="1" dirty="0" smtClean="0"/>
              <a:t>plugin</a:t>
            </a:r>
          </a:p>
          <a:p>
            <a:r>
              <a:rPr lang="es-ES_tradnl" sz="2000" dirty="0" smtClean="0"/>
              <a:t>Disponible en varios idiomas gracias a la comunidad de WordPress</a:t>
            </a:r>
          </a:p>
          <a:p>
            <a:r>
              <a:rPr lang="es-ES_tradnl" sz="2000" dirty="0" smtClean="0"/>
              <a:t>Optimización de la búsqueda para no cargar el sistema</a:t>
            </a:r>
          </a:p>
          <a:p>
            <a:r>
              <a:rPr lang="es-ES_tradnl" sz="2000" dirty="0" smtClean="0">
                <a:hlinkClick r:id="rId3"/>
              </a:rPr>
              <a:t>http://wordpress.org/extend/plugins/multisite-global-search/</a:t>
            </a:r>
            <a:r>
              <a:rPr lang="es-ES_tradnl" sz="2000" dirty="0" smtClean="0"/>
              <a:t> </a:t>
            </a:r>
          </a:p>
          <a:p>
            <a:pPr>
              <a:buNone/>
            </a:pPr>
            <a:endParaRPr lang="es-ES_tradnl" sz="2000" dirty="0" smtClean="0"/>
          </a:p>
        </p:txBody>
      </p:sp>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pic>
        <p:nvPicPr>
          <p:cNvPr id="5" name="Imagen 4" descr="ms-search-v.png"/>
          <p:cNvPicPr>
            <a:picLocks noChangeAspect="1"/>
          </p:cNvPicPr>
          <p:nvPr/>
        </p:nvPicPr>
        <p:blipFill>
          <a:blip r:embed="rId4"/>
          <a:stretch>
            <a:fillRect/>
          </a:stretch>
        </p:blipFill>
        <p:spPr>
          <a:xfrm>
            <a:off x="3187700" y="4463885"/>
            <a:ext cx="2806700" cy="1892465"/>
          </a:xfrm>
          <a:prstGeom prst="rect">
            <a:avLst/>
          </a:prstGeom>
          <a:ln>
            <a:noFill/>
          </a:ln>
          <a:effectLst>
            <a:outerShdw blurRad="190500" algn="tl" rotWithShape="0">
              <a:srgbClr val="000000">
                <a:alpha val="70000"/>
              </a:srgbClr>
            </a:outerShdw>
          </a:effectLst>
        </p:spPr>
      </p:pic>
      <p:sp>
        <p:nvSpPr>
          <p:cNvPr id="6" name="Marcador de número de diapositiva 5"/>
          <p:cNvSpPr>
            <a:spLocks noGrp="1"/>
          </p:cNvSpPr>
          <p:nvPr>
            <p:ph type="sldNum" sz="quarter" idx="12"/>
          </p:nvPr>
        </p:nvSpPr>
        <p:spPr/>
        <p:txBody>
          <a:bodyPr/>
          <a:lstStyle/>
          <a:p>
            <a:fld id="{F9889935-DC85-4847-9265-CE546BEEBDB1}" type="slidenum">
              <a:rPr lang="es-ES_tradnl" smtClean="0"/>
              <a:pPr/>
              <a:t>14</a:t>
            </a:fld>
            <a:endParaRPr lang="es-ES_tradn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3400" dirty="0" smtClean="0"/>
              <a:t>5.4. </a:t>
            </a:r>
            <a:r>
              <a:rPr lang="es-ES_tradnl" sz="3400" dirty="0" err="1" smtClean="0"/>
              <a:t>Agorá</a:t>
            </a:r>
            <a:r>
              <a:rPr lang="es-ES_tradnl" sz="3400" dirty="0" smtClean="0"/>
              <a:t/>
            </a:r>
            <a:br>
              <a:rPr lang="es-ES_tradnl" sz="3400" dirty="0" smtClean="0"/>
            </a:br>
            <a:r>
              <a:rPr lang="es-ES_tradnl" sz="3400" dirty="0" smtClean="0"/>
              <a:t>El gestor de blogs III</a:t>
            </a:r>
            <a:endParaRPr lang="es-ES_tradnl" sz="3400" dirty="0"/>
          </a:p>
        </p:txBody>
      </p:sp>
      <p:pic>
        <p:nvPicPr>
          <p:cNvPr id="5" name="Marcador de contenido 4" descr="agora.png">
            <a:hlinkClick r:id="rId3"/>
          </p:cNvPr>
          <p:cNvPicPr>
            <a:picLocks noGrp="1" noChangeAspect="1"/>
          </p:cNvPicPr>
          <p:nvPr>
            <p:ph idx="1"/>
          </p:nvPr>
        </p:nvPicPr>
        <p:blipFill>
          <a:blip r:embed="rId4"/>
          <a:srcRect l="-8011" r="-8011"/>
          <a:stretch>
            <a:fillRect/>
          </a:stretch>
        </p:blipFill>
        <p:spPr>
          <a:prstGeom prst="rect">
            <a:avLst/>
          </a:prstGeom>
          <a:ln>
            <a:noFill/>
          </a:ln>
          <a:effectLst>
            <a:outerShdw blurRad="190500" algn="tl" rotWithShape="0">
              <a:srgbClr val="000000">
                <a:alpha val="70000"/>
              </a:srgbClr>
            </a:outerShdw>
          </a:effectLst>
        </p:spPr>
      </p:pic>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sp>
        <p:nvSpPr>
          <p:cNvPr id="6" name="CuadroTexto 5"/>
          <p:cNvSpPr txBox="1"/>
          <p:nvPr/>
        </p:nvSpPr>
        <p:spPr>
          <a:xfrm>
            <a:off x="3504266" y="1750367"/>
            <a:ext cx="1928533" cy="461665"/>
          </a:xfrm>
          <a:prstGeom prst="rect">
            <a:avLst/>
          </a:prstGeom>
          <a:noFill/>
        </p:spPr>
        <p:txBody>
          <a:bodyPr wrap="none" rtlCol="0">
            <a:spAutoFit/>
          </a:bodyPr>
          <a:lstStyle/>
          <a:p>
            <a:r>
              <a:rPr lang="es-ES_tradnl" sz="2400" dirty="0" smtClean="0">
                <a:effectLst>
                  <a:outerShdw blurRad="50800" dist="38100" dir="2700000">
                    <a:srgbClr val="000000">
                      <a:alpha val="43000"/>
                    </a:srgbClr>
                  </a:outerShdw>
                </a:effectLst>
              </a:rPr>
              <a:t>Demostración</a:t>
            </a:r>
            <a:endParaRPr lang="es-ES_tradnl" sz="2400" dirty="0">
              <a:effectLst>
                <a:outerShdw blurRad="50800" dist="38100" dir="2700000">
                  <a:srgbClr val="000000">
                    <a:alpha val="43000"/>
                  </a:srgbClr>
                </a:outerShdw>
              </a:effectLst>
            </a:endParaRPr>
          </a:p>
        </p:txBody>
      </p:sp>
      <p:sp>
        <p:nvSpPr>
          <p:cNvPr id="7" name="Marcador de número de diapositiva 6"/>
          <p:cNvSpPr>
            <a:spLocks noGrp="1"/>
          </p:cNvSpPr>
          <p:nvPr>
            <p:ph type="sldNum" sz="quarter" idx="12"/>
          </p:nvPr>
        </p:nvSpPr>
        <p:spPr/>
        <p:txBody>
          <a:bodyPr/>
          <a:lstStyle/>
          <a:p>
            <a:fld id="{F9889935-DC85-4847-9265-CE546BEEBDB1}" type="slidenum">
              <a:rPr lang="es-ES_tradnl" smtClean="0"/>
              <a:pPr/>
              <a:t>15</a:t>
            </a:fld>
            <a:endParaRPr lang="es-ES_tradn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3300" dirty="0" smtClean="0"/>
              <a:t>5.5. </a:t>
            </a:r>
            <a:r>
              <a:rPr lang="es-ES_tradnl" sz="3300" dirty="0" err="1" smtClean="0"/>
              <a:t>Pólis</a:t>
            </a:r>
            <a:r>
              <a:rPr lang="es-ES_tradnl" sz="3300" dirty="0" smtClean="0"/>
              <a:t/>
            </a:r>
            <a:br>
              <a:rPr lang="es-ES_tradnl" sz="3300" dirty="0" smtClean="0"/>
            </a:br>
            <a:r>
              <a:rPr lang="es-ES_tradnl" sz="3300" dirty="0" smtClean="0"/>
              <a:t>La plataforma de eLearning I</a:t>
            </a:r>
            <a:endParaRPr lang="es-ES_tradnl" sz="3300" dirty="0"/>
          </a:p>
        </p:txBody>
      </p:sp>
      <p:pic>
        <p:nvPicPr>
          <p:cNvPr id="7" name="Marcador de contenido 6" descr="sistema_moodle.png"/>
          <p:cNvPicPr>
            <a:picLocks noGrp="1" noChangeAspect="1"/>
          </p:cNvPicPr>
          <p:nvPr>
            <p:ph idx="1"/>
          </p:nvPr>
        </p:nvPicPr>
        <p:blipFill>
          <a:blip r:embed="rId2"/>
          <a:srcRect l="-39600" r="-39600"/>
          <a:stretch>
            <a:fillRect/>
          </a:stretch>
        </p:blipFill>
        <p:spPr/>
      </p:pic>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sp>
        <p:nvSpPr>
          <p:cNvPr id="5" name="Marcador de número de diapositiva 4"/>
          <p:cNvSpPr>
            <a:spLocks noGrp="1"/>
          </p:cNvSpPr>
          <p:nvPr>
            <p:ph type="sldNum" sz="quarter" idx="12"/>
          </p:nvPr>
        </p:nvSpPr>
        <p:spPr/>
        <p:txBody>
          <a:bodyPr/>
          <a:lstStyle/>
          <a:p>
            <a:fld id="{F9889935-DC85-4847-9265-CE546BEEBDB1}" type="slidenum">
              <a:rPr lang="es-ES_tradnl" smtClean="0"/>
              <a:pPr/>
              <a:t>16</a:t>
            </a:fld>
            <a:endParaRPr lang="es-ES_tradn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3300" dirty="0" smtClean="0"/>
              <a:t>5.5. </a:t>
            </a:r>
            <a:r>
              <a:rPr lang="es-ES_tradnl" sz="3300" dirty="0" err="1" smtClean="0"/>
              <a:t>Pólis</a:t>
            </a:r>
            <a:r>
              <a:rPr lang="es-ES_tradnl" sz="3300" dirty="0" smtClean="0"/>
              <a:t/>
            </a:r>
            <a:br>
              <a:rPr lang="es-ES_tradnl" sz="3300" dirty="0" smtClean="0"/>
            </a:br>
            <a:r>
              <a:rPr lang="es-ES_tradnl" sz="3300" dirty="0" smtClean="0"/>
              <a:t>La plataforma de eLearning II</a:t>
            </a:r>
            <a:endParaRPr lang="es-ES_tradnl" sz="3300" dirty="0"/>
          </a:p>
        </p:txBody>
      </p:sp>
      <p:sp>
        <p:nvSpPr>
          <p:cNvPr id="3" name="Marcador de contenido 2"/>
          <p:cNvSpPr>
            <a:spLocks noGrp="1"/>
          </p:cNvSpPr>
          <p:nvPr>
            <p:ph sz="half" idx="1"/>
          </p:nvPr>
        </p:nvSpPr>
        <p:spPr/>
        <p:txBody>
          <a:bodyPr/>
          <a:lstStyle/>
          <a:p>
            <a:pPr>
              <a:buNone/>
            </a:pPr>
            <a:r>
              <a:rPr lang="es-ES_tradnl" dirty="0" err="1" smtClean="0"/>
              <a:t>User</a:t>
            </a:r>
            <a:r>
              <a:rPr lang="es-ES_tradnl" dirty="0" smtClean="0"/>
              <a:t> </a:t>
            </a:r>
            <a:r>
              <a:rPr lang="es-ES_tradnl" dirty="0" err="1" smtClean="0"/>
              <a:t>Categories</a:t>
            </a:r>
            <a:endParaRPr lang="es-ES_tradnl" dirty="0" smtClean="0"/>
          </a:p>
          <a:p>
            <a:r>
              <a:rPr lang="es-ES_tradnl" sz="2000" dirty="0" smtClean="0"/>
              <a:t>Mejorar la visibilidad de los cursos</a:t>
            </a:r>
          </a:p>
          <a:p>
            <a:r>
              <a:rPr lang="es-ES_tradnl" sz="2000" dirty="0" smtClean="0"/>
              <a:t>Peticiones de usuarios de Studium</a:t>
            </a:r>
          </a:p>
          <a:p>
            <a:r>
              <a:rPr lang="es-ES_tradnl" sz="2000" dirty="0" smtClean="0"/>
              <a:t>Categorías para que cada usuario organice sus cursos</a:t>
            </a:r>
          </a:p>
          <a:p>
            <a:r>
              <a:rPr lang="es-ES_tradnl" sz="2000" dirty="0" smtClean="0"/>
              <a:t>Correcta estructuración en la base de datos</a:t>
            </a:r>
          </a:p>
          <a:p>
            <a:r>
              <a:rPr lang="es-ES_tradnl" sz="2000" dirty="0" smtClean="0">
                <a:hlinkClick r:id="rId3"/>
              </a:rPr>
              <a:t>http://moodle.org/mod/data/view.php?d=13&amp;rid=4259</a:t>
            </a:r>
            <a:r>
              <a:rPr lang="es-ES_tradnl" sz="2000" dirty="0" smtClean="0"/>
              <a:t> </a:t>
            </a:r>
          </a:p>
          <a:p>
            <a:endParaRPr lang="es-ES_tradnl" sz="2000" dirty="0" smtClean="0"/>
          </a:p>
        </p:txBody>
      </p:sp>
      <p:pic>
        <p:nvPicPr>
          <p:cNvPr id="7" name="Marcador de contenido 6" descr="screenshot_usercategories.png"/>
          <p:cNvPicPr>
            <a:picLocks noGrp="1" noChangeAspect="1"/>
          </p:cNvPicPr>
          <p:nvPr>
            <p:ph sz="half" idx="2"/>
          </p:nvPr>
        </p:nvPicPr>
        <p:blipFill>
          <a:blip r:embed="rId4"/>
          <a:srcRect t="-8434" b="-8434"/>
          <a:stretch>
            <a:fillRect/>
          </a:stretch>
        </p:blipFill>
        <p:spPr>
          <a:prstGeom prst="rect">
            <a:avLst/>
          </a:prstGeom>
          <a:ln>
            <a:noFill/>
          </a:ln>
          <a:effectLst>
            <a:outerShdw blurRad="190500" algn="tl" rotWithShape="0">
              <a:srgbClr val="000000">
                <a:alpha val="70000"/>
              </a:srgbClr>
            </a:outerShdw>
          </a:effectLst>
        </p:spPr>
      </p:pic>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17</a:t>
            </a:fld>
            <a:endParaRPr lang="es-ES_tradn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_tradnl" sz="3300" dirty="0" smtClean="0"/>
              <a:t>5.5. </a:t>
            </a:r>
            <a:r>
              <a:rPr lang="es-ES_tradnl" sz="3300" dirty="0" err="1" smtClean="0"/>
              <a:t>Pólis</a:t>
            </a:r>
            <a:r>
              <a:rPr lang="es-ES_tradnl" sz="3300" dirty="0" smtClean="0"/>
              <a:t/>
            </a:r>
            <a:br>
              <a:rPr lang="es-ES_tradnl" sz="3300" dirty="0" smtClean="0"/>
            </a:br>
            <a:r>
              <a:rPr lang="es-ES_tradnl" sz="3300" dirty="0" smtClean="0"/>
              <a:t>La plataforma de eLearning III</a:t>
            </a:r>
            <a:endParaRPr lang="es-ES_tradnl" sz="3300" dirty="0"/>
          </a:p>
        </p:txBody>
      </p:sp>
      <p:sp>
        <p:nvSpPr>
          <p:cNvPr id="3" name="Marcador de contenido 2"/>
          <p:cNvSpPr>
            <a:spLocks noGrp="1"/>
          </p:cNvSpPr>
          <p:nvPr>
            <p:ph sz="half" idx="1"/>
          </p:nvPr>
        </p:nvSpPr>
        <p:spPr/>
        <p:txBody>
          <a:bodyPr/>
          <a:lstStyle/>
          <a:p>
            <a:pPr>
              <a:buNone/>
            </a:pPr>
            <a:r>
              <a:rPr lang="es-ES_tradnl" dirty="0" err="1" smtClean="0"/>
              <a:t>Course</a:t>
            </a:r>
            <a:r>
              <a:rPr lang="es-ES_tradnl" dirty="0" smtClean="0"/>
              <a:t> </a:t>
            </a:r>
            <a:r>
              <a:rPr lang="es-ES_tradnl" dirty="0" err="1" smtClean="0"/>
              <a:t>Stats</a:t>
            </a:r>
            <a:endParaRPr lang="es-ES_tradnl" dirty="0" smtClean="0"/>
          </a:p>
          <a:p>
            <a:r>
              <a:rPr lang="es-ES_tradnl" sz="2000" dirty="0" smtClean="0"/>
              <a:t>Determinar datos estadísticas relevantes de un curso</a:t>
            </a:r>
          </a:p>
          <a:p>
            <a:r>
              <a:rPr lang="es-ES_tradnl" sz="2000" dirty="0" smtClean="0"/>
              <a:t>Optimización del cálculo de la actividad diaria en un curso</a:t>
            </a:r>
          </a:p>
          <a:p>
            <a:r>
              <a:rPr lang="es-ES_tradnl" sz="2000" dirty="0" smtClean="0"/>
              <a:t>API de </a:t>
            </a:r>
            <a:r>
              <a:rPr lang="es-ES_tradnl" sz="2000" i="1" dirty="0" smtClean="0"/>
              <a:t>Google </a:t>
            </a:r>
            <a:r>
              <a:rPr lang="es-ES_tradnl" sz="2000" i="1" dirty="0" err="1" smtClean="0"/>
              <a:t>Chart</a:t>
            </a:r>
            <a:endParaRPr lang="es-ES_tradnl" sz="2000" i="1" dirty="0" smtClean="0"/>
          </a:p>
          <a:p>
            <a:r>
              <a:rPr lang="es-ES_tradnl" sz="2000" dirty="0" smtClean="0"/>
              <a:t>Adaptado a cada curso</a:t>
            </a:r>
          </a:p>
        </p:txBody>
      </p:sp>
      <p:pic>
        <p:nvPicPr>
          <p:cNvPr id="7" name="Marcador de contenido 6" descr="estaditicas-curso.png"/>
          <p:cNvPicPr>
            <a:picLocks noGrp="1" noChangeAspect="1"/>
          </p:cNvPicPr>
          <p:nvPr>
            <p:ph sz="half" idx="2"/>
          </p:nvPr>
        </p:nvPicPr>
        <p:blipFill>
          <a:blip r:embed="rId3"/>
          <a:srcRect t="-1934" b="-1934"/>
          <a:stretch>
            <a:fillRect/>
          </a:stretch>
        </p:blipFill>
        <p:spPr>
          <a:prstGeom prst="rect">
            <a:avLst/>
          </a:prstGeom>
          <a:ln>
            <a:noFill/>
          </a:ln>
          <a:effectLst>
            <a:outerShdw blurRad="190500" algn="tl" rotWithShape="0">
              <a:srgbClr val="000000">
                <a:alpha val="70000"/>
              </a:srgbClr>
            </a:outerShdw>
          </a:effectLst>
        </p:spPr>
      </p:pic>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18</a:t>
            </a:fld>
            <a:endParaRPr lang="es-ES_tradn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3300" dirty="0" smtClean="0"/>
              <a:t>5.5. </a:t>
            </a:r>
            <a:r>
              <a:rPr lang="es-ES_tradnl" sz="3300" dirty="0" err="1" smtClean="0"/>
              <a:t>Pólis</a:t>
            </a:r>
            <a:r>
              <a:rPr lang="es-ES_tradnl" sz="3300" dirty="0" smtClean="0"/>
              <a:t/>
            </a:r>
            <a:br>
              <a:rPr lang="es-ES_tradnl" sz="3300" dirty="0" smtClean="0"/>
            </a:br>
            <a:r>
              <a:rPr lang="es-ES_tradnl" sz="3300" dirty="0" smtClean="0"/>
              <a:t>La plataforma de eLearning IV</a:t>
            </a:r>
            <a:endParaRPr lang="es-ES_tradnl" sz="3300" dirty="0"/>
          </a:p>
        </p:txBody>
      </p:sp>
      <p:pic>
        <p:nvPicPr>
          <p:cNvPr id="6" name="Marcador de contenido 5" descr="polis.png">
            <a:hlinkClick r:id="rId3"/>
          </p:cNvPr>
          <p:cNvPicPr>
            <a:picLocks noGrp="1" noChangeAspect="1"/>
          </p:cNvPicPr>
          <p:nvPr>
            <p:ph idx="1"/>
          </p:nvPr>
        </p:nvPicPr>
        <p:blipFill>
          <a:blip r:embed="rId4"/>
          <a:srcRect l="-1724" r="-1724"/>
          <a:stretch>
            <a:fillRect/>
          </a:stretch>
        </p:blipFill>
        <p:spPr>
          <a:prstGeom prst="rect">
            <a:avLst/>
          </a:prstGeom>
          <a:ln>
            <a:noFill/>
          </a:ln>
          <a:effectLst>
            <a:outerShdw blurRad="190500" algn="tl" rotWithShape="0">
              <a:srgbClr val="000000">
                <a:alpha val="70000"/>
              </a:srgbClr>
            </a:outerShdw>
          </a:effectLst>
        </p:spPr>
      </p:pic>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sp>
        <p:nvSpPr>
          <p:cNvPr id="5" name="CuadroTexto 4"/>
          <p:cNvSpPr txBox="1"/>
          <p:nvPr/>
        </p:nvSpPr>
        <p:spPr>
          <a:xfrm>
            <a:off x="3504266" y="1750367"/>
            <a:ext cx="1928533" cy="461665"/>
          </a:xfrm>
          <a:prstGeom prst="rect">
            <a:avLst/>
          </a:prstGeom>
          <a:noFill/>
        </p:spPr>
        <p:txBody>
          <a:bodyPr wrap="none" rtlCol="0">
            <a:spAutoFit/>
          </a:bodyPr>
          <a:lstStyle/>
          <a:p>
            <a:r>
              <a:rPr lang="es-ES_tradnl" sz="2400" dirty="0" smtClean="0">
                <a:effectLst>
                  <a:outerShdw blurRad="50800" dist="38100" dir="2700000">
                    <a:srgbClr val="000000">
                      <a:alpha val="43000"/>
                    </a:srgbClr>
                  </a:outerShdw>
                </a:effectLst>
              </a:rPr>
              <a:t>Demostración</a:t>
            </a:r>
            <a:endParaRPr lang="es-ES_tradnl" sz="2400" dirty="0">
              <a:effectLst>
                <a:outerShdw blurRad="50800" dist="38100" dir="2700000">
                  <a:srgbClr val="000000">
                    <a:alpha val="43000"/>
                  </a:srgbClr>
                </a:outerShdw>
              </a:effectLst>
            </a:endParaRPr>
          </a:p>
        </p:txBody>
      </p:sp>
      <p:sp>
        <p:nvSpPr>
          <p:cNvPr id="7" name="Marcador de número de diapositiva 6"/>
          <p:cNvSpPr>
            <a:spLocks noGrp="1"/>
          </p:cNvSpPr>
          <p:nvPr>
            <p:ph type="sldNum" sz="quarter" idx="12"/>
          </p:nvPr>
        </p:nvSpPr>
        <p:spPr/>
        <p:txBody>
          <a:bodyPr/>
          <a:lstStyle/>
          <a:p>
            <a:fld id="{F9889935-DC85-4847-9265-CE546BEEBDB1}" type="slidenum">
              <a:rPr lang="es-ES_tradnl" smtClean="0"/>
              <a:pPr/>
              <a:t>19</a:t>
            </a:fld>
            <a:endParaRPr lang="es-ES_tradn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Índice</a:t>
            </a:r>
            <a:endParaRPr lang="es-ES_tradnl" dirty="0"/>
          </a:p>
        </p:txBody>
      </p:sp>
      <p:sp>
        <p:nvSpPr>
          <p:cNvPr id="3" name="Marcador de contenido 2"/>
          <p:cNvSpPr>
            <a:spLocks noGrp="1"/>
          </p:cNvSpPr>
          <p:nvPr>
            <p:ph idx="1"/>
          </p:nvPr>
        </p:nvSpPr>
        <p:spPr/>
        <p:txBody>
          <a:bodyPr>
            <a:normAutofit/>
          </a:bodyPr>
          <a:lstStyle/>
          <a:p>
            <a:pPr marL="514350" indent="-514350">
              <a:buFont typeface="+mj-lt"/>
              <a:buAutoNum type="arabicPeriod"/>
            </a:pPr>
            <a:r>
              <a:rPr lang="es-ES_tradnl" dirty="0" smtClean="0"/>
              <a:t>Introducción</a:t>
            </a:r>
          </a:p>
          <a:p>
            <a:pPr marL="514350" indent="-514350">
              <a:buFont typeface="+mj-lt"/>
              <a:buAutoNum type="arabicPeriod"/>
            </a:pPr>
            <a:r>
              <a:rPr lang="es-ES_tradnl" dirty="0" smtClean="0"/>
              <a:t>Objetivos</a:t>
            </a:r>
          </a:p>
          <a:p>
            <a:pPr marL="514350" indent="-514350">
              <a:buFont typeface="+mj-lt"/>
              <a:buAutoNum type="arabicPeriod"/>
            </a:pPr>
            <a:r>
              <a:rPr lang="es-ES_tradnl" dirty="0" smtClean="0"/>
              <a:t>Descripción del sistema</a:t>
            </a:r>
          </a:p>
          <a:p>
            <a:pPr marL="514350" indent="-514350">
              <a:buFont typeface="+mj-lt"/>
              <a:buAutoNum type="arabicPeriod"/>
            </a:pPr>
            <a:r>
              <a:rPr lang="es-ES_tradnl" dirty="0" smtClean="0"/>
              <a:t>Técnicas y herramientas</a:t>
            </a:r>
          </a:p>
          <a:p>
            <a:pPr marL="514350" indent="-514350">
              <a:buFont typeface="+mj-lt"/>
              <a:buAutoNum type="arabicPeriod"/>
            </a:pPr>
            <a:r>
              <a:rPr lang="es-ES_tradnl" dirty="0" smtClean="0"/>
              <a:t>Aspectos relevantes</a:t>
            </a:r>
          </a:p>
          <a:p>
            <a:pPr marL="514350" indent="-514350">
              <a:buFont typeface="+mj-lt"/>
              <a:buAutoNum type="arabicPeriod"/>
            </a:pPr>
            <a:r>
              <a:rPr lang="es-ES_tradnl" dirty="0" smtClean="0"/>
              <a:t>Conclusiones</a:t>
            </a:r>
          </a:p>
          <a:p>
            <a:pPr marL="514350" indent="-514350">
              <a:buFont typeface="+mj-lt"/>
              <a:buAutoNum type="arabicPeriod"/>
            </a:pPr>
            <a:r>
              <a:rPr lang="es-ES_tradnl" dirty="0" smtClean="0"/>
              <a:t>Líneas futuras</a:t>
            </a:r>
          </a:p>
        </p:txBody>
      </p:sp>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sp>
        <p:nvSpPr>
          <p:cNvPr id="5" name="Marcador de número de diapositiva 4"/>
          <p:cNvSpPr>
            <a:spLocks noGrp="1"/>
          </p:cNvSpPr>
          <p:nvPr>
            <p:ph type="sldNum" sz="quarter" idx="12"/>
          </p:nvPr>
        </p:nvSpPr>
        <p:spPr/>
        <p:txBody>
          <a:bodyPr/>
          <a:lstStyle/>
          <a:p>
            <a:fld id="{F9889935-DC85-4847-9265-CE546BEEBDB1}" type="slidenum">
              <a:rPr lang="es-ES_tradnl" smtClean="0"/>
              <a:pPr/>
              <a:t>2</a:t>
            </a:fld>
            <a:endParaRPr lang="es-ES_tradn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3000" dirty="0" smtClean="0"/>
              <a:t>5.6. Conexión de componentes I</a:t>
            </a:r>
            <a:endParaRPr lang="es-ES_tradnl" sz="3000" dirty="0"/>
          </a:p>
        </p:txBody>
      </p:sp>
      <p:pic>
        <p:nvPicPr>
          <p:cNvPr id="5" name="Marcador de contenido 4" descr="sistema_conectar.png"/>
          <p:cNvPicPr>
            <a:picLocks noGrp="1" noChangeAspect="1"/>
          </p:cNvPicPr>
          <p:nvPr>
            <p:ph idx="1"/>
          </p:nvPr>
        </p:nvPicPr>
        <p:blipFill>
          <a:blip r:embed="rId2"/>
          <a:srcRect l="-39600" r="-39600"/>
          <a:stretch>
            <a:fillRect/>
          </a:stretch>
        </p:blipFill>
        <p:spPr/>
      </p:pic>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20</a:t>
            </a:fld>
            <a:endParaRPr lang="es-ES_tradnl"/>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3000" dirty="0" smtClean="0"/>
              <a:t>5.6. Conexión de componentes II</a:t>
            </a:r>
            <a:endParaRPr lang="es-ES_tradnl" sz="3000" dirty="0"/>
          </a:p>
        </p:txBody>
      </p:sp>
      <p:sp>
        <p:nvSpPr>
          <p:cNvPr id="3" name="Marcador de contenido 2"/>
          <p:cNvSpPr>
            <a:spLocks noGrp="1"/>
          </p:cNvSpPr>
          <p:nvPr>
            <p:ph idx="1"/>
          </p:nvPr>
        </p:nvSpPr>
        <p:spPr/>
        <p:txBody>
          <a:bodyPr/>
          <a:lstStyle/>
          <a:p>
            <a:pPr>
              <a:buNone/>
            </a:pPr>
            <a:r>
              <a:rPr lang="es-ES_tradnl" dirty="0" smtClean="0"/>
              <a:t>Conectar Drupal con WordPress</a:t>
            </a:r>
          </a:p>
          <a:p>
            <a:r>
              <a:rPr lang="es-ES_tradnl" sz="2000" dirty="0" smtClean="0"/>
              <a:t>Conexión mediante XML-RPC</a:t>
            </a:r>
          </a:p>
          <a:p>
            <a:r>
              <a:rPr lang="es-ES_tradnl" sz="2000" dirty="0" smtClean="0"/>
              <a:t>Extensión de la interfaz XML-RPC de WordPress</a:t>
            </a:r>
          </a:p>
          <a:p>
            <a:r>
              <a:rPr lang="es-ES_tradnl" sz="2000" dirty="0" smtClean="0"/>
              <a:t>Implementación de un cliente en Drupal</a:t>
            </a:r>
          </a:p>
          <a:p>
            <a:r>
              <a:rPr lang="es-ES_tradnl" sz="2000" dirty="0" smtClean="0"/>
              <a:t>Herramienta de test en Drupal para verificar la conexión</a:t>
            </a:r>
          </a:p>
          <a:p>
            <a:r>
              <a:rPr lang="es-ES_tradnl" sz="2000" dirty="0" smtClean="0"/>
              <a:t>Uso restringido mediante usuario y contraseña</a:t>
            </a:r>
          </a:p>
          <a:p>
            <a:r>
              <a:rPr lang="es-ES_tradnl" sz="2000" dirty="0" smtClean="0"/>
              <a:t>Envío cifrado de datos de acceso</a:t>
            </a:r>
          </a:p>
          <a:p>
            <a:r>
              <a:rPr lang="es-ES_tradnl" sz="2000" dirty="0" smtClean="0"/>
              <a:t>Dependencias mínimas entre interfaz y consumidor</a:t>
            </a:r>
          </a:p>
          <a:p>
            <a:pPr>
              <a:buNone/>
            </a:pPr>
            <a:endParaRPr lang="es-ES_tradnl" dirty="0"/>
          </a:p>
        </p:txBody>
      </p:sp>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sp>
        <p:nvSpPr>
          <p:cNvPr id="5" name="Marcador de número de diapositiva 4"/>
          <p:cNvSpPr>
            <a:spLocks noGrp="1"/>
          </p:cNvSpPr>
          <p:nvPr>
            <p:ph type="sldNum" sz="quarter" idx="12"/>
          </p:nvPr>
        </p:nvSpPr>
        <p:spPr/>
        <p:txBody>
          <a:bodyPr/>
          <a:lstStyle/>
          <a:p>
            <a:fld id="{F9889935-DC85-4847-9265-CE546BEEBDB1}" type="slidenum">
              <a:rPr lang="es-ES_tradnl" smtClean="0"/>
              <a:pPr/>
              <a:t>21</a:t>
            </a:fld>
            <a:endParaRPr lang="es-ES_tradnl"/>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3000" dirty="0" smtClean="0"/>
              <a:t>5.6. Conexión de componentes III</a:t>
            </a:r>
            <a:endParaRPr lang="es-ES_tradnl" sz="3000" dirty="0"/>
          </a:p>
        </p:txBody>
      </p:sp>
      <p:sp>
        <p:nvSpPr>
          <p:cNvPr id="3" name="Marcador de contenido 2"/>
          <p:cNvSpPr>
            <a:spLocks noGrp="1"/>
          </p:cNvSpPr>
          <p:nvPr>
            <p:ph sz="half" idx="1"/>
          </p:nvPr>
        </p:nvSpPr>
        <p:spPr>
          <a:xfrm>
            <a:off x="457200" y="1600200"/>
            <a:ext cx="5185806" cy="4756150"/>
          </a:xfrm>
        </p:spPr>
        <p:txBody>
          <a:bodyPr>
            <a:normAutofit fontScale="92500" lnSpcReduction="20000"/>
          </a:bodyPr>
          <a:lstStyle/>
          <a:p>
            <a:pPr>
              <a:buNone/>
            </a:pPr>
            <a:r>
              <a:rPr lang="es-ES_tradnl" dirty="0" smtClean="0"/>
              <a:t>Servidor OpenID</a:t>
            </a:r>
          </a:p>
          <a:p>
            <a:r>
              <a:rPr lang="es-ES_tradnl" sz="2162" dirty="0" smtClean="0"/>
              <a:t>Independiente del resto de elementos</a:t>
            </a:r>
          </a:p>
          <a:p>
            <a:r>
              <a:rPr lang="es-ES_tradnl" sz="2162" dirty="0" smtClean="0"/>
              <a:t>Acceso y contraseña únicos</a:t>
            </a:r>
          </a:p>
          <a:p>
            <a:r>
              <a:rPr lang="es-ES_tradnl" sz="2162" dirty="0" smtClean="0"/>
              <a:t>Uso restringido a los miembros de GRIAL</a:t>
            </a:r>
          </a:p>
          <a:p>
            <a:r>
              <a:rPr lang="es-ES_tradnl" sz="2162" dirty="0" smtClean="0"/>
              <a:t>Estadísticas de accesos</a:t>
            </a:r>
          </a:p>
          <a:p>
            <a:r>
              <a:rPr lang="es-ES_tradnl" sz="2162" dirty="0" smtClean="0"/>
              <a:t>Posibilidad de utilizar el identificador OpenID en cualquier sistema ajeno a GRIAL</a:t>
            </a:r>
          </a:p>
          <a:p>
            <a:r>
              <a:rPr lang="es-ES_tradnl" sz="2162" dirty="0" smtClean="0">
                <a:hlinkClick r:id="rId3"/>
              </a:rPr>
              <a:t>http://grial3.usal.es/openid</a:t>
            </a:r>
            <a:r>
              <a:rPr lang="es-ES_tradnl" sz="2162" dirty="0" smtClean="0"/>
              <a:t> </a:t>
            </a:r>
          </a:p>
          <a:p>
            <a:pPr>
              <a:buNone/>
            </a:pPr>
            <a:endParaRPr lang="es-ES_tradnl" dirty="0" smtClean="0"/>
          </a:p>
          <a:p>
            <a:pPr>
              <a:buNone/>
            </a:pPr>
            <a:r>
              <a:rPr lang="es-ES_tradnl" dirty="0" smtClean="0"/>
              <a:t>Clientes OpenID</a:t>
            </a:r>
          </a:p>
          <a:p>
            <a:r>
              <a:rPr lang="es-ES_tradnl" sz="2162" dirty="0" smtClean="0"/>
              <a:t>Control de registro de usuarios</a:t>
            </a:r>
          </a:p>
          <a:p>
            <a:r>
              <a:rPr lang="es-ES_tradnl" sz="2400" dirty="0" smtClean="0"/>
              <a:t>Adecuación de los clientes para funcionar con el proveedor de GRIAL</a:t>
            </a:r>
          </a:p>
          <a:p>
            <a:endParaRPr lang="es-ES_tradnl" sz="2162" dirty="0" smtClean="0"/>
          </a:p>
        </p:txBody>
      </p:sp>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pic>
        <p:nvPicPr>
          <p:cNvPr id="6" name="Imagen 5" descr="community-id.png"/>
          <p:cNvPicPr>
            <a:picLocks noChangeAspect="1"/>
          </p:cNvPicPr>
          <p:nvPr/>
        </p:nvPicPr>
        <p:blipFill>
          <a:blip r:embed="rId4"/>
          <a:stretch>
            <a:fillRect/>
          </a:stretch>
        </p:blipFill>
        <p:spPr>
          <a:xfrm>
            <a:off x="5236606" y="3162300"/>
            <a:ext cx="3418889" cy="2006600"/>
          </a:xfrm>
          <a:prstGeom prst="rect">
            <a:avLst/>
          </a:prstGeom>
          <a:ln>
            <a:noFill/>
          </a:ln>
          <a:effectLst>
            <a:outerShdw blurRad="190500" algn="tl" rotWithShape="0">
              <a:srgbClr val="000000">
                <a:alpha val="70000"/>
              </a:srgbClr>
            </a:outerShdw>
          </a:effectLst>
        </p:spPr>
      </p:pic>
      <p:sp>
        <p:nvSpPr>
          <p:cNvPr id="7" name="Marcador de número de diapositiva 6"/>
          <p:cNvSpPr>
            <a:spLocks noGrp="1"/>
          </p:cNvSpPr>
          <p:nvPr>
            <p:ph type="sldNum" sz="quarter" idx="12"/>
          </p:nvPr>
        </p:nvSpPr>
        <p:spPr/>
        <p:txBody>
          <a:bodyPr/>
          <a:lstStyle/>
          <a:p>
            <a:fld id="{F9889935-DC85-4847-9265-CE546BEEBDB1}" type="slidenum">
              <a:rPr lang="es-ES_tradnl" smtClean="0"/>
              <a:pPr/>
              <a:t>22</a:t>
            </a:fld>
            <a:endParaRPr lang="es-ES_tradnl"/>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7000"/>
            <a:ext cx="6057900" cy="1143000"/>
          </a:xfrm>
        </p:spPr>
        <p:txBody>
          <a:bodyPr>
            <a:normAutofit/>
          </a:bodyPr>
          <a:lstStyle/>
          <a:p>
            <a:r>
              <a:rPr lang="es-ES_tradnl" sz="3000" dirty="0" smtClean="0"/>
              <a:t>5.6. Conexión de componentes IV</a:t>
            </a:r>
            <a:endParaRPr lang="es-ES_tradnl" sz="3000" dirty="0"/>
          </a:p>
        </p:txBody>
      </p:sp>
      <p:pic>
        <p:nvPicPr>
          <p:cNvPr id="5" name="Marcador de contenido 4" descr="grialp.png">
            <a:hlinkClick r:id="rId3"/>
          </p:cNvPr>
          <p:cNvPicPr>
            <a:picLocks noGrp="1" noChangeAspect="1"/>
          </p:cNvPicPr>
          <p:nvPr>
            <p:ph idx="1"/>
          </p:nvPr>
        </p:nvPicPr>
        <p:blipFill>
          <a:blip r:embed="rId4"/>
          <a:stretch>
            <a:fillRect/>
          </a:stretch>
        </p:blipFill>
        <p:spPr>
          <a:xfrm>
            <a:off x="1308862" y="1600200"/>
            <a:ext cx="6526276" cy="4525963"/>
          </a:xfrm>
          <a:prstGeom prst="rect">
            <a:avLst/>
          </a:prstGeom>
          <a:ln>
            <a:noFill/>
          </a:ln>
          <a:effectLst>
            <a:outerShdw blurRad="190500" algn="tl" rotWithShape="0">
              <a:srgbClr val="000000">
                <a:alpha val="70000"/>
              </a:srgbClr>
            </a:outerShdw>
          </a:effectLst>
        </p:spPr>
      </p:pic>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sp>
        <p:nvSpPr>
          <p:cNvPr id="6" name="CuadroTexto 5"/>
          <p:cNvSpPr txBox="1"/>
          <p:nvPr/>
        </p:nvSpPr>
        <p:spPr>
          <a:xfrm>
            <a:off x="3504266" y="1600200"/>
            <a:ext cx="1928533" cy="461665"/>
          </a:xfrm>
          <a:prstGeom prst="rect">
            <a:avLst/>
          </a:prstGeom>
          <a:noFill/>
        </p:spPr>
        <p:txBody>
          <a:bodyPr wrap="none" rtlCol="0">
            <a:spAutoFit/>
          </a:bodyPr>
          <a:lstStyle/>
          <a:p>
            <a:r>
              <a:rPr lang="es-ES_tradnl" sz="2400" dirty="0" smtClean="0">
                <a:effectLst>
                  <a:outerShdw blurRad="50800" dist="38100" dir="2700000">
                    <a:srgbClr val="000000">
                      <a:alpha val="43000"/>
                    </a:srgbClr>
                  </a:outerShdw>
                </a:effectLst>
              </a:rPr>
              <a:t>Demostración</a:t>
            </a:r>
            <a:endParaRPr lang="es-ES_tradnl" sz="2400" dirty="0">
              <a:effectLst>
                <a:outerShdw blurRad="50800" dist="38100" dir="2700000">
                  <a:srgbClr val="000000">
                    <a:alpha val="43000"/>
                  </a:srgbClr>
                </a:outerShdw>
              </a:effectLst>
            </a:endParaRPr>
          </a:p>
        </p:txBody>
      </p:sp>
      <p:sp>
        <p:nvSpPr>
          <p:cNvPr id="7" name="Marcador de número de diapositiva 6"/>
          <p:cNvSpPr>
            <a:spLocks noGrp="1"/>
          </p:cNvSpPr>
          <p:nvPr>
            <p:ph type="sldNum" sz="quarter" idx="12"/>
          </p:nvPr>
        </p:nvSpPr>
        <p:spPr/>
        <p:txBody>
          <a:bodyPr/>
          <a:lstStyle/>
          <a:p>
            <a:fld id="{F9889935-DC85-4847-9265-CE546BEEBDB1}" type="slidenum">
              <a:rPr lang="es-ES_tradnl" smtClean="0"/>
              <a:pPr/>
              <a:t>23</a:t>
            </a:fld>
            <a:endParaRPr lang="es-ES_tradnl"/>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7000"/>
            <a:ext cx="6070600" cy="1143000"/>
          </a:xfrm>
        </p:spPr>
        <p:txBody>
          <a:bodyPr>
            <a:noAutofit/>
          </a:bodyPr>
          <a:lstStyle/>
          <a:p>
            <a:r>
              <a:rPr lang="es-ES_tradnl" sz="2800" dirty="0" smtClean="0"/>
              <a:t>5.7. Diseminación de la información I</a:t>
            </a:r>
            <a:endParaRPr lang="es-ES_tradnl" sz="2800" dirty="0"/>
          </a:p>
        </p:txBody>
      </p:sp>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pic>
        <p:nvPicPr>
          <p:cNvPr id="7" name="Marcador de contenido 6" descr="conexión_servicios.png"/>
          <p:cNvPicPr>
            <a:picLocks noGrp="1" noChangeAspect="1"/>
          </p:cNvPicPr>
          <p:nvPr>
            <p:ph idx="1"/>
          </p:nvPr>
        </p:nvPicPr>
        <p:blipFill>
          <a:blip r:embed="rId3"/>
          <a:stretch>
            <a:fillRect/>
          </a:stretch>
        </p:blipFill>
        <p:spPr>
          <a:xfrm>
            <a:off x="863600" y="1460500"/>
            <a:ext cx="7543272" cy="4525963"/>
          </a:xfrm>
          <a:prstGeom prst="rect">
            <a:avLst/>
          </a:prstGeom>
          <a:ln>
            <a:noFill/>
          </a:ln>
          <a:effectLst>
            <a:outerShdw blurRad="190500" algn="tl" rotWithShape="0">
              <a:srgbClr val="000000">
                <a:alpha val="70000"/>
              </a:srgbClr>
            </a:outerShdw>
          </a:effectLst>
        </p:spPr>
      </p:pic>
      <p:sp>
        <p:nvSpPr>
          <p:cNvPr id="5" name="Marcador de número de diapositiva 4"/>
          <p:cNvSpPr>
            <a:spLocks noGrp="1"/>
          </p:cNvSpPr>
          <p:nvPr>
            <p:ph type="sldNum" sz="quarter" idx="12"/>
          </p:nvPr>
        </p:nvSpPr>
        <p:spPr/>
        <p:txBody>
          <a:bodyPr/>
          <a:lstStyle/>
          <a:p>
            <a:fld id="{F9889935-DC85-4847-9265-CE546BEEBDB1}" type="slidenum">
              <a:rPr lang="es-ES_tradnl" smtClean="0"/>
              <a:pPr/>
              <a:t>24</a:t>
            </a:fld>
            <a:endParaRPr lang="es-ES_tradnl"/>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7000"/>
            <a:ext cx="6261100" cy="1143000"/>
          </a:xfrm>
        </p:spPr>
        <p:txBody>
          <a:bodyPr>
            <a:normAutofit/>
          </a:bodyPr>
          <a:lstStyle/>
          <a:p>
            <a:r>
              <a:rPr lang="es-ES_tradnl" sz="2800" dirty="0" smtClean="0"/>
              <a:t>5.7. Diseminación de la información II</a:t>
            </a:r>
            <a:endParaRPr lang="es-ES_tradnl" sz="2800" dirty="0"/>
          </a:p>
        </p:txBody>
      </p:sp>
      <p:pic>
        <p:nvPicPr>
          <p:cNvPr id="7" name="Marcador de contenido 6" descr="1. Publicar en mi blog.png"/>
          <p:cNvPicPr>
            <a:picLocks noGrp="1" noChangeAspect="1"/>
          </p:cNvPicPr>
          <p:nvPr>
            <p:ph idx="1"/>
          </p:nvPr>
        </p:nvPicPr>
        <p:blipFill>
          <a:blip r:embed="rId2"/>
          <a:srcRect l="-16207" r="-16207"/>
          <a:stretch>
            <a:fillRect/>
          </a:stretch>
        </p:blipFill>
        <p:spPr>
          <a:prstGeom prst="rect">
            <a:avLst/>
          </a:prstGeom>
          <a:ln>
            <a:noFill/>
          </a:ln>
          <a:effectLst>
            <a:outerShdw blurRad="190500" algn="tl" rotWithShape="0">
              <a:srgbClr val="000000">
                <a:alpha val="70000"/>
              </a:srgbClr>
            </a:outerShdw>
          </a:effectLst>
        </p:spPr>
      </p:pic>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sp>
        <p:nvSpPr>
          <p:cNvPr id="5" name="Marcador de número de diapositiva 4"/>
          <p:cNvSpPr>
            <a:spLocks noGrp="1"/>
          </p:cNvSpPr>
          <p:nvPr>
            <p:ph type="sldNum" sz="quarter" idx="12"/>
          </p:nvPr>
        </p:nvSpPr>
        <p:spPr/>
        <p:txBody>
          <a:bodyPr/>
          <a:lstStyle/>
          <a:p>
            <a:fld id="{F9889935-DC85-4847-9265-CE546BEEBDB1}" type="slidenum">
              <a:rPr lang="es-ES_tradnl" smtClean="0"/>
              <a:pPr/>
              <a:t>25</a:t>
            </a:fld>
            <a:endParaRPr lang="es-ES_tradnl"/>
          </a:p>
        </p:txBody>
      </p:sp>
      <p:sp>
        <p:nvSpPr>
          <p:cNvPr id="8" name="CuadroTexto 7"/>
          <p:cNvSpPr txBox="1"/>
          <p:nvPr/>
        </p:nvSpPr>
        <p:spPr>
          <a:xfrm>
            <a:off x="3504266" y="1600200"/>
            <a:ext cx="1928533" cy="461665"/>
          </a:xfrm>
          <a:prstGeom prst="rect">
            <a:avLst/>
          </a:prstGeom>
          <a:noFill/>
        </p:spPr>
        <p:txBody>
          <a:bodyPr wrap="none" rtlCol="0">
            <a:spAutoFit/>
          </a:bodyPr>
          <a:lstStyle/>
          <a:p>
            <a:r>
              <a:rPr lang="es-ES_tradnl" sz="2400" dirty="0" smtClean="0">
                <a:effectLst>
                  <a:outerShdw blurRad="50800" dist="38100" dir="2700000">
                    <a:srgbClr val="000000">
                      <a:alpha val="43000"/>
                    </a:srgbClr>
                  </a:outerShdw>
                </a:effectLst>
              </a:rPr>
              <a:t>Demostración</a:t>
            </a:r>
            <a:endParaRPr lang="es-ES_tradnl" sz="2400" dirty="0">
              <a:effectLst>
                <a:outerShdw blurRad="50800" dist="38100" dir="2700000">
                  <a:srgbClr val="000000">
                    <a:alpha val="43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smtClean="0"/>
              <a:t>6. Conclusiones I</a:t>
            </a:r>
            <a:endParaRPr lang="es-ES_tradnl" dirty="0"/>
          </a:p>
        </p:txBody>
      </p:sp>
      <p:sp>
        <p:nvSpPr>
          <p:cNvPr id="3" name="Marcador de contenido 2"/>
          <p:cNvSpPr>
            <a:spLocks noGrp="1"/>
          </p:cNvSpPr>
          <p:nvPr>
            <p:ph idx="1"/>
          </p:nvPr>
        </p:nvSpPr>
        <p:spPr/>
        <p:txBody>
          <a:bodyPr>
            <a:normAutofit/>
          </a:bodyPr>
          <a:lstStyle/>
          <a:p>
            <a:r>
              <a:rPr lang="es-ES_tradnl" dirty="0" smtClean="0"/>
              <a:t>Se han abordado tres ejes</a:t>
            </a:r>
          </a:p>
          <a:p>
            <a:pPr algn="ctr">
              <a:buNone/>
            </a:pPr>
            <a:endParaRPr lang="es-ES_tradnl" dirty="0" smtClean="0"/>
          </a:p>
          <a:p>
            <a:pPr algn="ctr">
              <a:buNone/>
            </a:pPr>
            <a:r>
              <a:rPr lang="es-ES_tradnl" dirty="0" smtClean="0"/>
              <a:t>Gesti</a:t>
            </a:r>
            <a:r>
              <a:rPr lang="es-ES_tradnl" dirty="0" smtClean="0"/>
              <a:t>ón de la tecnología</a:t>
            </a:r>
          </a:p>
          <a:p>
            <a:pPr algn="ctr">
              <a:buNone/>
            </a:pPr>
            <a:r>
              <a:rPr lang="es-ES_tradnl" dirty="0" smtClean="0"/>
              <a:t>Gestión de riesgos</a:t>
            </a:r>
          </a:p>
          <a:p>
            <a:pPr>
              <a:buNone/>
            </a:pPr>
            <a:endParaRPr lang="es-ES_tradnl" dirty="0" smtClean="0"/>
          </a:p>
          <a:p>
            <a:pPr>
              <a:buNone/>
            </a:pPr>
            <a:endParaRPr lang="es-ES_tradnl" dirty="0" smtClean="0"/>
          </a:p>
          <a:p>
            <a:pPr>
              <a:buNone/>
            </a:pPr>
            <a:r>
              <a:rPr lang="es-ES_tradnl" dirty="0" smtClean="0"/>
              <a:t>Sistemas												Desarrollo</a:t>
            </a:r>
          </a:p>
          <a:p>
            <a:endParaRPr lang="es-ES_tradnl" dirty="0" smtClean="0"/>
          </a:p>
        </p:txBody>
      </p:sp>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sp>
        <p:nvSpPr>
          <p:cNvPr id="7" name="Marcador de número de diapositiva 6"/>
          <p:cNvSpPr>
            <a:spLocks noGrp="1"/>
          </p:cNvSpPr>
          <p:nvPr>
            <p:ph type="sldNum" sz="quarter" idx="12"/>
          </p:nvPr>
        </p:nvSpPr>
        <p:spPr/>
        <p:txBody>
          <a:bodyPr/>
          <a:lstStyle/>
          <a:p>
            <a:fld id="{F9889935-DC85-4847-9265-CE546BEEBDB1}" type="slidenum">
              <a:rPr lang="es-ES_tradnl" smtClean="0"/>
              <a:pPr/>
              <a:t>26</a:t>
            </a:fld>
            <a:endParaRPr lang="es-ES_tradnl"/>
          </a:p>
        </p:txBody>
      </p:sp>
      <p:cxnSp>
        <p:nvCxnSpPr>
          <p:cNvPr id="9" name="Conector recto 8"/>
          <p:cNvCxnSpPr/>
          <p:nvPr/>
        </p:nvCxnSpPr>
        <p:spPr>
          <a:xfrm rot="10800000" flipV="1">
            <a:off x="2082800" y="4266405"/>
            <a:ext cx="2566194" cy="4064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4648994" y="4266407"/>
            <a:ext cx="2197100" cy="406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Conector recto 12"/>
          <p:cNvCxnSpPr/>
          <p:nvPr/>
        </p:nvCxnSpPr>
        <p:spPr>
          <a:xfrm rot="5400000" flipH="1" flipV="1">
            <a:off x="4288235" y="3904060"/>
            <a:ext cx="7231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6. Conclusiones </a:t>
            </a:r>
            <a:r>
              <a:rPr lang="es-ES_tradnl" dirty="0" smtClean="0"/>
              <a:t>II</a:t>
            </a:r>
            <a:endParaRPr lang="es-ES_tradnl" dirty="0"/>
          </a:p>
        </p:txBody>
      </p:sp>
      <p:sp>
        <p:nvSpPr>
          <p:cNvPr id="3" name="Marcador de contenido 2"/>
          <p:cNvSpPr>
            <a:spLocks noGrp="1"/>
          </p:cNvSpPr>
          <p:nvPr>
            <p:ph idx="1"/>
          </p:nvPr>
        </p:nvSpPr>
        <p:spPr/>
        <p:txBody>
          <a:bodyPr/>
          <a:lstStyle/>
          <a:p>
            <a:r>
              <a:rPr lang="es-ES_tradnl" dirty="0" smtClean="0"/>
              <a:t>Se ha manejado una gran diversidad y cantidad de tecnolog</a:t>
            </a:r>
            <a:r>
              <a:rPr lang="es-ES_tradnl" dirty="0" smtClean="0"/>
              <a:t>ías</a:t>
            </a:r>
          </a:p>
          <a:p>
            <a:r>
              <a:rPr lang="es-ES_tradnl" dirty="0" smtClean="0"/>
              <a:t>Desde diferentes niveles de abstracción</a:t>
            </a:r>
            <a:endParaRPr lang="es-ES_tradnl" dirty="0"/>
          </a:p>
        </p:txBody>
      </p:sp>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sp>
        <p:nvSpPr>
          <p:cNvPr id="5" name="Marcador de número de diapositiva 4"/>
          <p:cNvSpPr>
            <a:spLocks noGrp="1"/>
          </p:cNvSpPr>
          <p:nvPr>
            <p:ph type="sldNum" sz="quarter" idx="12"/>
          </p:nvPr>
        </p:nvSpPr>
        <p:spPr/>
        <p:txBody>
          <a:bodyPr/>
          <a:lstStyle/>
          <a:p>
            <a:fld id="{F9889935-DC85-4847-9265-CE546BEEBDB1}" type="slidenum">
              <a:rPr lang="es-ES_tradnl" smtClean="0"/>
              <a:pPr/>
              <a:t>27</a:t>
            </a:fld>
            <a:endParaRPr lang="es-ES_tradnl"/>
          </a:p>
        </p:txBody>
      </p:sp>
      <p:pic>
        <p:nvPicPr>
          <p:cNvPr id="7" name="Marcador de contenido 6" descr="conexión_servicios.png"/>
          <p:cNvPicPr>
            <a:picLocks noChangeAspect="1"/>
          </p:cNvPicPr>
          <p:nvPr/>
        </p:nvPicPr>
        <p:blipFill>
          <a:blip r:embed="rId2"/>
          <a:stretch>
            <a:fillRect/>
          </a:stretch>
        </p:blipFill>
        <p:spPr>
          <a:xfrm>
            <a:off x="2522008" y="3200400"/>
            <a:ext cx="4259792" cy="2555875"/>
          </a:xfrm>
          <a:prstGeom prst="rect">
            <a:avLst/>
          </a:prstGeom>
          <a:noFill/>
          <a:ln cap="rnd">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6. Conclusiones </a:t>
            </a:r>
            <a:r>
              <a:rPr lang="es-ES_tradnl" dirty="0" smtClean="0"/>
              <a:t>III</a:t>
            </a:r>
            <a:endParaRPr lang="es-ES_tradnl" dirty="0"/>
          </a:p>
        </p:txBody>
      </p:sp>
      <p:pic>
        <p:nvPicPr>
          <p:cNvPr id="7" name="Marcador de contenido 6" descr="Stats.multisite.png"/>
          <p:cNvPicPr>
            <a:picLocks noGrp="1" noChangeAspect="1"/>
          </p:cNvPicPr>
          <p:nvPr>
            <p:ph idx="1"/>
          </p:nvPr>
        </p:nvPicPr>
        <p:blipFill>
          <a:blip r:embed="rId3"/>
          <a:srcRect l="-6759" r="-6759"/>
          <a:stretch>
            <a:fillRect/>
          </a:stretch>
        </p:blipFill>
        <p:spPr>
          <a:prstGeom prst="rect">
            <a:avLst/>
          </a:prstGeom>
          <a:ln>
            <a:noFill/>
          </a:ln>
          <a:effectLst>
            <a:outerShdw blurRad="190500" algn="tl" rotWithShape="0">
              <a:srgbClr val="000000">
                <a:alpha val="70000"/>
              </a:srgbClr>
            </a:outerShdw>
          </a:effectLst>
        </p:spPr>
      </p:pic>
      <p:sp>
        <p:nvSpPr>
          <p:cNvPr id="4" name="Marcador de pie de página 3"/>
          <p:cNvSpPr>
            <a:spLocks noGrp="1"/>
          </p:cNvSpPr>
          <p:nvPr>
            <p:ph type="ftr" sz="quarter" idx="11"/>
          </p:nvPr>
        </p:nvSpPr>
        <p:spPr/>
        <p:txBody>
          <a:bodyPr/>
          <a:lstStyle/>
          <a:p>
            <a:r>
              <a:rPr lang="es-ES_tradnl" smtClean="0"/>
              <a:t>GRIAL 2.0 – Universidad de Salamanca</a:t>
            </a:r>
            <a:endParaRPr lang="es-ES_tradnl" dirty="0"/>
          </a:p>
        </p:txBody>
      </p:sp>
      <p:sp>
        <p:nvSpPr>
          <p:cNvPr id="8" name="CuadroTexto 7"/>
          <p:cNvSpPr txBox="1"/>
          <p:nvPr/>
        </p:nvSpPr>
        <p:spPr>
          <a:xfrm>
            <a:off x="2941614" y="1879600"/>
            <a:ext cx="3078186" cy="461665"/>
          </a:xfrm>
          <a:prstGeom prst="rect">
            <a:avLst/>
          </a:prstGeom>
          <a:noFill/>
        </p:spPr>
        <p:txBody>
          <a:bodyPr wrap="none" rtlCol="0">
            <a:spAutoFit/>
          </a:bodyPr>
          <a:lstStyle/>
          <a:p>
            <a:r>
              <a:rPr lang="es-ES_tradnl" sz="2400" dirty="0" err="1" smtClean="0">
                <a:effectLst>
                  <a:outerShdw blurRad="50800" dist="38100" dir="2700000">
                    <a:srgbClr val="000000">
                      <a:alpha val="43000"/>
                    </a:srgbClr>
                  </a:outerShdw>
                </a:effectLst>
              </a:rPr>
              <a:t>Multisite</a:t>
            </a:r>
            <a:r>
              <a:rPr lang="es-ES_tradnl" sz="2400" dirty="0" smtClean="0">
                <a:effectLst>
                  <a:outerShdw blurRad="50800" dist="38100" dir="2700000">
                    <a:srgbClr val="000000">
                      <a:alpha val="43000"/>
                    </a:srgbClr>
                  </a:outerShdw>
                </a:effectLst>
              </a:rPr>
              <a:t> Global </a:t>
            </a:r>
            <a:r>
              <a:rPr lang="es-ES_tradnl" sz="2400" dirty="0" err="1" smtClean="0">
                <a:effectLst>
                  <a:outerShdw blurRad="50800" dist="38100" dir="2700000">
                    <a:srgbClr val="000000">
                      <a:alpha val="43000"/>
                    </a:srgbClr>
                  </a:outerShdw>
                </a:effectLst>
              </a:rPr>
              <a:t>Search</a:t>
            </a:r>
            <a:endParaRPr lang="es-ES_tradnl" sz="2400" dirty="0">
              <a:effectLst>
                <a:outerShdw blurRad="50800" dist="38100" dir="2700000">
                  <a:srgbClr val="000000">
                    <a:alpha val="43000"/>
                  </a:srgbClr>
                </a:outerShdw>
              </a:effectLst>
            </a:endParaRPr>
          </a:p>
        </p:txBody>
      </p:sp>
      <p:sp>
        <p:nvSpPr>
          <p:cNvPr id="9" name="CuadroTexto 8"/>
          <p:cNvSpPr txBox="1"/>
          <p:nvPr/>
        </p:nvSpPr>
        <p:spPr>
          <a:xfrm>
            <a:off x="5511800" y="2341265"/>
            <a:ext cx="2576960" cy="553998"/>
          </a:xfrm>
          <a:prstGeom prst="rect">
            <a:avLst/>
          </a:prstGeom>
          <a:noFill/>
        </p:spPr>
        <p:txBody>
          <a:bodyPr wrap="none" rtlCol="0">
            <a:spAutoFit/>
          </a:bodyPr>
          <a:lstStyle/>
          <a:p>
            <a:r>
              <a:rPr lang="es-ES_tradnl" sz="3000" dirty="0" smtClean="0">
                <a:solidFill>
                  <a:srgbClr val="D30000"/>
                </a:solidFill>
                <a:effectLst>
                  <a:outerShdw blurRad="50800" dist="38100" dir="2700000">
                    <a:srgbClr val="000000">
                      <a:alpha val="43000"/>
                    </a:srgbClr>
                  </a:outerShdw>
                </a:effectLst>
              </a:rPr>
              <a:t>2650 descargas</a:t>
            </a:r>
            <a:endParaRPr lang="es-ES_tradnl" sz="3000" dirty="0">
              <a:solidFill>
                <a:srgbClr val="D30000"/>
              </a:solidFill>
              <a:effectLst>
                <a:outerShdw blurRad="50800" dist="38100" dir="2700000">
                  <a:srgbClr val="000000">
                    <a:alpha val="43000"/>
                  </a:srgbClr>
                </a:outerShdw>
              </a:effectLst>
            </a:endParaRPr>
          </a:p>
        </p:txBody>
      </p:sp>
      <p:sp>
        <p:nvSpPr>
          <p:cNvPr id="10" name="CuadroTexto 9"/>
          <p:cNvSpPr txBox="1"/>
          <p:nvPr/>
        </p:nvSpPr>
        <p:spPr>
          <a:xfrm>
            <a:off x="1525019" y="2844800"/>
            <a:ext cx="2890109" cy="553998"/>
          </a:xfrm>
          <a:prstGeom prst="rect">
            <a:avLst/>
          </a:prstGeom>
          <a:noFill/>
        </p:spPr>
        <p:txBody>
          <a:bodyPr wrap="none" rtlCol="0">
            <a:spAutoFit/>
          </a:bodyPr>
          <a:lstStyle/>
          <a:p>
            <a:r>
              <a:rPr lang="es-ES_tradnl" sz="3000" dirty="0" smtClean="0">
                <a:solidFill>
                  <a:srgbClr val="D30000"/>
                </a:solidFill>
                <a:effectLst>
                  <a:outerShdw blurRad="50800" dist="38100" dir="2700000">
                    <a:srgbClr val="000000">
                      <a:alpha val="43000"/>
                    </a:srgbClr>
                  </a:outerShdw>
                </a:effectLst>
              </a:rPr>
              <a:t>7 actualizaciones</a:t>
            </a:r>
            <a:endParaRPr lang="es-ES_tradnl" sz="3000" dirty="0">
              <a:solidFill>
                <a:srgbClr val="D30000"/>
              </a:solidFill>
              <a:effectLst>
                <a:outerShdw blurRad="50800" dist="38100" dir="2700000">
                  <a:srgbClr val="000000">
                    <a:alpha val="43000"/>
                  </a:srgbClr>
                </a:outerShdw>
              </a:effectLst>
            </a:endParaRPr>
          </a:p>
        </p:txBody>
      </p:sp>
      <p:sp>
        <p:nvSpPr>
          <p:cNvPr id="11" name="CuadroTexto 10"/>
          <p:cNvSpPr txBox="1"/>
          <p:nvPr/>
        </p:nvSpPr>
        <p:spPr>
          <a:xfrm>
            <a:off x="4415128" y="3398798"/>
            <a:ext cx="1987856" cy="553998"/>
          </a:xfrm>
          <a:prstGeom prst="rect">
            <a:avLst/>
          </a:prstGeom>
          <a:noFill/>
        </p:spPr>
        <p:txBody>
          <a:bodyPr wrap="none" rtlCol="0">
            <a:spAutoFit/>
          </a:bodyPr>
          <a:lstStyle/>
          <a:p>
            <a:r>
              <a:rPr lang="es-ES_tradnl" sz="3000" dirty="0" smtClean="0">
                <a:solidFill>
                  <a:srgbClr val="D30000"/>
                </a:solidFill>
                <a:effectLst>
                  <a:outerShdw blurRad="50800" dist="38100" dir="2700000">
                    <a:srgbClr val="000000">
                      <a:alpha val="43000"/>
                    </a:srgbClr>
                  </a:outerShdw>
                </a:effectLst>
              </a:rPr>
              <a:t>94 reportes</a:t>
            </a:r>
          </a:p>
        </p:txBody>
      </p:sp>
      <p:sp>
        <p:nvSpPr>
          <p:cNvPr id="12" name="CuadroTexto 11"/>
          <p:cNvSpPr txBox="1"/>
          <p:nvPr/>
        </p:nvSpPr>
        <p:spPr>
          <a:xfrm>
            <a:off x="2476500" y="3952796"/>
            <a:ext cx="1690299" cy="553998"/>
          </a:xfrm>
          <a:prstGeom prst="rect">
            <a:avLst/>
          </a:prstGeom>
          <a:noFill/>
        </p:spPr>
        <p:txBody>
          <a:bodyPr wrap="none" rtlCol="0">
            <a:spAutoFit/>
          </a:bodyPr>
          <a:lstStyle/>
          <a:p>
            <a:r>
              <a:rPr lang="es-ES_tradnl" sz="3000" dirty="0" smtClean="0">
                <a:solidFill>
                  <a:srgbClr val="D30000"/>
                </a:solidFill>
                <a:effectLst>
                  <a:outerShdw blurRad="50800" dist="38100" dir="2700000">
                    <a:srgbClr val="000000">
                      <a:alpha val="43000"/>
                    </a:srgbClr>
                  </a:outerShdw>
                </a:effectLst>
              </a:rPr>
              <a:t>4 idiomas</a:t>
            </a:r>
            <a:endParaRPr lang="es-ES_tradnl" sz="3000" dirty="0">
              <a:solidFill>
                <a:srgbClr val="D30000"/>
              </a:solidFill>
              <a:effectLst>
                <a:outerShdw blurRad="50800" dist="38100" dir="2700000">
                  <a:srgbClr val="000000">
                    <a:alpha val="43000"/>
                  </a:srgbClr>
                </a:outerShdw>
              </a:effectLst>
            </a:endParaRPr>
          </a:p>
        </p:txBody>
      </p:sp>
      <p:sp>
        <p:nvSpPr>
          <p:cNvPr id="13" name="Marcador de número de diapositiva 12"/>
          <p:cNvSpPr>
            <a:spLocks noGrp="1"/>
          </p:cNvSpPr>
          <p:nvPr>
            <p:ph type="sldNum" sz="quarter" idx="12"/>
          </p:nvPr>
        </p:nvSpPr>
        <p:spPr/>
        <p:txBody>
          <a:bodyPr/>
          <a:lstStyle/>
          <a:p>
            <a:fld id="{F9889935-DC85-4847-9265-CE546BEEBDB1}" type="slidenum">
              <a:rPr lang="es-ES_tradnl" smtClean="0"/>
              <a:pPr/>
              <a:t>28</a:t>
            </a:fld>
            <a:endParaRPr lang="es-ES_tradnl"/>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6. Conclusiones</a:t>
            </a:r>
            <a:r>
              <a:rPr lang="es-ES_tradnl" dirty="0" smtClean="0"/>
              <a:t> IV</a:t>
            </a:r>
            <a:endParaRPr lang="es-ES_tradnl" dirty="0"/>
          </a:p>
        </p:txBody>
      </p:sp>
      <p:sp>
        <p:nvSpPr>
          <p:cNvPr id="3" name="Marcador de contenido 2"/>
          <p:cNvSpPr>
            <a:spLocks noGrp="1"/>
          </p:cNvSpPr>
          <p:nvPr>
            <p:ph idx="1"/>
          </p:nvPr>
        </p:nvSpPr>
        <p:spPr/>
        <p:txBody>
          <a:bodyPr/>
          <a:lstStyle/>
          <a:p>
            <a:r>
              <a:rPr lang="es-ES_tradnl" dirty="0" smtClean="0"/>
              <a:t>El proyecto est</a:t>
            </a:r>
            <a:r>
              <a:rPr lang="es-ES_tradnl" dirty="0" smtClean="0"/>
              <a:t>á en explotación desde el comienzo</a:t>
            </a:r>
          </a:p>
          <a:p>
            <a:r>
              <a:rPr lang="es-ES_tradnl" dirty="0" smtClean="0"/>
              <a:t>1040 usuarios </a:t>
            </a:r>
            <a:r>
              <a:rPr lang="es-ES_tradnl" dirty="0" smtClean="0"/>
              <a:t>únicos en el portal de contenidos</a:t>
            </a:r>
            <a:endParaRPr lang="es-ES_tradnl" dirty="0" smtClean="0"/>
          </a:p>
          <a:p>
            <a:r>
              <a:rPr lang="es-ES_tradnl" dirty="0" smtClean="0"/>
              <a:t>43 contenidos en el repositorio de GRIAL</a:t>
            </a:r>
          </a:p>
          <a:p>
            <a:r>
              <a:rPr lang="es-ES_tradnl" dirty="0" smtClean="0"/>
              <a:t>122 seguidores y 389 publicaciones en     </a:t>
            </a:r>
            <a:r>
              <a:rPr lang="es-ES_tradnl" dirty="0" err="1" smtClean="0"/>
              <a:t>witter</a:t>
            </a:r>
            <a:endParaRPr lang="es-ES_tradnl" dirty="0" smtClean="0"/>
          </a:p>
          <a:p>
            <a:r>
              <a:rPr lang="es-ES_tradnl" dirty="0" smtClean="0"/>
              <a:t>420 fans en     </a:t>
            </a:r>
            <a:r>
              <a:rPr lang="es-ES_tradnl" dirty="0" err="1" smtClean="0"/>
              <a:t>acebook</a:t>
            </a:r>
            <a:endParaRPr lang="es-ES_tradnl" dirty="0" smtClean="0"/>
          </a:p>
          <a:p>
            <a:r>
              <a:rPr lang="es-ES_tradnl" dirty="0" smtClean="0"/>
              <a:t>Iniciativas formativas en </a:t>
            </a:r>
            <a:r>
              <a:rPr lang="es-ES_tradnl" dirty="0" err="1" smtClean="0"/>
              <a:t>P</a:t>
            </a:r>
            <a:r>
              <a:rPr lang="es-ES_tradnl" dirty="0" err="1" smtClean="0"/>
              <a:t>ólis</a:t>
            </a:r>
            <a:endParaRPr lang="es-ES_tradnl" dirty="0" smtClean="0"/>
          </a:p>
        </p:txBody>
      </p:sp>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pic>
        <p:nvPicPr>
          <p:cNvPr id="6" name="Imagen 5" descr="FaceBook_32x32.png"/>
          <p:cNvPicPr>
            <a:picLocks noChangeAspect="1"/>
          </p:cNvPicPr>
          <p:nvPr/>
        </p:nvPicPr>
        <p:blipFill>
          <a:blip r:embed="rId2"/>
          <a:stretch>
            <a:fillRect/>
          </a:stretch>
        </p:blipFill>
        <p:spPr>
          <a:xfrm>
            <a:off x="2654300" y="3543300"/>
            <a:ext cx="406400" cy="406400"/>
          </a:xfrm>
          <a:prstGeom prst="rect">
            <a:avLst/>
          </a:prstGeom>
        </p:spPr>
      </p:pic>
      <p:pic>
        <p:nvPicPr>
          <p:cNvPr id="8" name="Imagen 7" descr="Twitter_32x32.png"/>
          <p:cNvPicPr>
            <a:picLocks noChangeAspect="1"/>
          </p:cNvPicPr>
          <p:nvPr/>
        </p:nvPicPr>
        <p:blipFill>
          <a:blip r:embed="rId3"/>
          <a:stretch>
            <a:fillRect/>
          </a:stretch>
        </p:blipFill>
        <p:spPr>
          <a:xfrm>
            <a:off x="6578600" y="3124200"/>
            <a:ext cx="406400" cy="406400"/>
          </a:xfrm>
          <a:prstGeom prst="rect">
            <a:avLst/>
          </a:prstGeom>
        </p:spPr>
      </p:pic>
      <p:sp>
        <p:nvSpPr>
          <p:cNvPr id="9" name="Marcador de número de diapositiva 8"/>
          <p:cNvSpPr>
            <a:spLocks noGrp="1"/>
          </p:cNvSpPr>
          <p:nvPr>
            <p:ph type="sldNum" sz="quarter" idx="12"/>
          </p:nvPr>
        </p:nvSpPr>
        <p:spPr/>
        <p:txBody>
          <a:bodyPr/>
          <a:lstStyle/>
          <a:p>
            <a:fld id="{F9889935-DC85-4847-9265-CE546BEEBDB1}" type="slidenum">
              <a:rPr lang="es-ES_tradnl" smtClean="0"/>
              <a:pPr/>
              <a:t>29</a:t>
            </a:fld>
            <a:endParaRPr lang="es-ES_tradnl"/>
          </a:p>
        </p:txBody>
      </p:sp>
      <p:graphicFrame>
        <p:nvGraphicFramePr>
          <p:cNvPr id="10" name="Gráfico 9"/>
          <p:cNvGraphicFramePr/>
          <p:nvPr/>
        </p:nvGraphicFramePr>
        <p:xfrm>
          <a:off x="5372100" y="3949700"/>
          <a:ext cx="3619500" cy="24066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1. Introducción</a:t>
            </a:r>
            <a:endParaRPr lang="es-ES_tradnl" dirty="0"/>
          </a:p>
        </p:txBody>
      </p:sp>
      <p:sp>
        <p:nvSpPr>
          <p:cNvPr id="3" name="Marcador de contenido 2"/>
          <p:cNvSpPr>
            <a:spLocks noGrp="1"/>
          </p:cNvSpPr>
          <p:nvPr>
            <p:ph idx="1"/>
          </p:nvPr>
        </p:nvSpPr>
        <p:spPr>
          <a:xfrm>
            <a:off x="457200" y="1600200"/>
            <a:ext cx="8229600" cy="4756150"/>
          </a:xfrm>
        </p:spPr>
        <p:txBody>
          <a:bodyPr>
            <a:normAutofit/>
          </a:bodyPr>
          <a:lstStyle/>
          <a:p>
            <a:r>
              <a:rPr lang="es-ES_tradnl" sz="2400" dirty="0" smtClean="0"/>
              <a:t>Antiguo portal poco intuitivo y desactualizado</a:t>
            </a:r>
          </a:p>
          <a:p>
            <a:endParaRPr lang="es-ES_tradnl" sz="2400" dirty="0" smtClean="0"/>
          </a:p>
          <a:p>
            <a:endParaRPr lang="es-ES_tradnl" sz="2400" dirty="0" smtClean="0"/>
          </a:p>
          <a:p>
            <a:endParaRPr lang="es-ES_tradnl" sz="2400" dirty="0" smtClean="0"/>
          </a:p>
          <a:p>
            <a:endParaRPr lang="es-ES_tradnl" sz="2400" dirty="0" smtClean="0"/>
          </a:p>
          <a:p>
            <a:r>
              <a:rPr lang="es-ES_tradnl" sz="2400" dirty="0" smtClean="0"/>
              <a:t>GRIAL era una caja negra</a:t>
            </a:r>
          </a:p>
          <a:p>
            <a:pPr lvl="1"/>
            <a:r>
              <a:rPr lang="es-ES_tradnl" sz="2000" dirty="0" smtClean="0"/>
              <a:t>Falta de visibilidad del conocimiento generado</a:t>
            </a:r>
          </a:p>
          <a:p>
            <a:pPr lvl="1"/>
            <a:r>
              <a:rPr lang="es-ES_tradnl" sz="2000" dirty="0" smtClean="0"/>
              <a:t>Se crea gran cantidad de información</a:t>
            </a:r>
          </a:p>
          <a:p>
            <a:r>
              <a:rPr lang="es-ES_tradnl" sz="2400" dirty="0" smtClean="0"/>
              <a:t>Restricciones tecnológicas para acceder al conocimiento</a:t>
            </a:r>
          </a:p>
          <a:p>
            <a:r>
              <a:rPr lang="es-ES_tradnl" sz="2400" dirty="0" smtClean="0"/>
              <a:t>No se satisfacían las necesidades tecnológicas del grupo</a:t>
            </a:r>
          </a:p>
          <a:p>
            <a:r>
              <a:rPr lang="es-ES_tradnl" sz="2400" dirty="0" smtClean="0"/>
              <a:t>Ajeno a la web 2.0 y todas sus ventajas</a:t>
            </a:r>
          </a:p>
        </p:txBody>
      </p:sp>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pic>
        <p:nvPicPr>
          <p:cNvPr id="7" name="Imagen 6" descr="joomla.png"/>
          <p:cNvPicPr>
            <a:picLocks noChangeAspect="1"/>
          </p:cNvPicPr>
          <p:nvPr/>
        </p:nvPicPr>
        <p:blipFill>
          <a:blip r:embed="rId3"/>
          <a:stretch>
            <a:fillRect/>
          </a:stretch>
        </p:blipFill>
        <p:spPr>
          <a:xfrm>
            <a:off x="3238500" y="2082801"/>
            <a:ext cx="2705100" cy="1696324"/>
          </a:xfrm>
          <a:prstGeom prst="rect">
            <a:avLst/>
          </a:prstGeom>
          <a:ln>
            <a:noFill/>
          </a:ln>
          <a:effectLst>
            <a:outerShdw blurRad="190500" algn="tl" rotWithShape="0">
              <a:srgbClr val="000000">
                <a:alpha val="70000"/>
              </a:srgbClr>
            </a:outerShdw>
          </a:effectLst>
        </p:spPr>
      </p:pic>
      <p:sp>
        <p:nvSpPr>
          <p:cNvPr id="6" name="Marcador de número de diapositiva 5"/>
          <p:cNvSpPr>
            <a:spLocks noGrp="1"/>
          </p:cNvSpPr>
          <p:nvPr>
            <p:ph type="sldNum" sz="quarter" idx="12"/>
          </p:nvPr>
        </p:nvSpPr>
        <p:spPr/>
        <p:txBody>
          <a:bodyPr/>
          <a:lstStyle/>
          <a:p>
            <a:fld id="{F9889935-DC85-4847-9265-CE546BEEBDB1}" type="slidenum">
              <a:rPr lang="es-ES_tradnl" smtClean="0"/>
              <a:pPr/>
              <a:t>3</a:t>
            </a:fld>
            <a:endParaRPr lang="es-ES_tradnl"/>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7. Líneas futuras</a:t>
            </a:r>
            <a:endParaRPr lang="es-ES_tradnl" dirty="0"/>
          </a:p>
        </p:txBody>
      </p:sp>
      <p:sp>
        <p:nvSpPr>
          <p:cNvPr id="3" name="Marcador de contenido 2"/>
          <p:cNvSpPr>
            <a:spLocks noGrp="1"/>
          </p:cNvSpPr>
          <p:nvPr>
            <p:ph idx="1"/>
          </p:nvPr>
        </p:nvSpPr>
        <p:spPr/>
        <p:txBody>
          <a:bodyPr>
            <a:normAutofit/>
          </a:bodyPr>
          <a:lstStyle/>
          <a:p>
            <a:pPr lvl="0"/>
            <a:r>
              <a:rPr lang="es-ES_tradnl" dirty="0" smtClean="0"/>
              <a:t>Servicio de </a:t>
            </a:r>
            <a:r>
              <a:rPr lang="es-ES_tradnl" i="1" dirty="0" err="1" smtClean="0"/>
              <a:t>webconference</a:t>
            </a:r>
            <a:r>
              <a:rPr lang="es-ES_tradnl" dirty="0" smtClean="0"/>
              <a:t> de GRIAL</a:t>
            </a:r>
          </a:p>
          <a:p>
            <a:pPr lvl="0"/>
            <a:r>
              <a:rPr lang="es-ES_tradnl" dirty="0" smtClean="0"/>
              <a:t>Mejorar el manejo de estadísticas</a:t>
            </a:r>
          </a:p>
          <a:p>
            <a:r>
              <a:rPr lang="es-ES_tradnl" dirty="0" smtClean="0"/>
              <a:t>Migrar a Moodle 2.0</a:t>
            </a:r>
          </a:p>
          <a:p>
            <a:pPr lvl="0"/>
            <a:r>
              <a:rPr lang="es-ES_tradnl" dirty="0" smtClean="0"/>
              <a:t>Soporte </a:t>
            </a:r>
            <a:r>
              <a:rPr lang="es-ES_tradnl" dirty="0" err="1" smtClean="0"/>
              <a:t>Gravatar</a:t>
            </a:r>
            <a:r>
              <a:rPr lang="es-ES_tradnl" dirty="0" smtClean="0"/>
              <a:t> en Moodle</a:t>
            </a:r>
          </a:p>
          <a:p>
            <a:pPr lvl="0"/>
            <a:r>
              <a:rPr lang="es-ES_tradnl" dirty="0" smtClean="0"/>
              <a:t>Añadir </a:t>
            </a:r>
            <a:r>
              <a:rPr lang="es-ES_tradnl" dirty="0" err="1" smtClean="0"/>
              <a:t>LinkedIN</a:t>
            </a:r>
            <a:r>
              <a:rPr lang="es-ES_tradnl" dirty="0" smtClean="0"/>
              <a:t> al conjunto de herramientas sociales que utiliza GRIAL</a:t>
            </a:r>
          </a:p>
          <a:p>
            <a:pPr lvl="0"/>
            <a:r>
              <a:rPr lang="es-ES_tradnl" dirty="0" smtClean="0"/>
              <a:t>Soporte en </a:t>
            </a:r>
            <a:r>
              <a:rPr lang="es-ES_tradnl" dirty="0" err="1" smtClean="0"/>
              <a:t>WodPress</a:t>
            </a:r>
            <a:r>
              <a:rPr lang="es-ES_tradnl" dirty="0" smtClean="0"/>
              <a:t> para </a:t>
            </a:r>
            <a:r>
              <a:rPr lang="es-ES_tradnl" i="1" dirty="0" smtClean="0"/>
              <a:t>blogs</a:t>
            </a:r>
            <a:r>
              <a:rPr lang="es-ES_tradnl" dirty="0" smtClean="0"/>
              <a:t> de diferentes tipos</a:t>
            </a:r>
          </a:p>
        </p:txBody>
      </p:sp>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sp>
        <p:nvSpPr>
          <p:cNvPr id="5" name="Marcador de número de diapositiva 4"/>
          <p:cNvSpPr>
            <a:spLocks noGrp="1"/>
          </p:cNvSpPr>
          <p:nvPr>
            <p:ph type="sldNum" sz="quarter" idx="12"/>
          </p:nvPr>
        </p:nvSpPr>
        <p:spPr/>
        <p:txBody>
          <a:bodyPr/>
          <a:lstStyle/>
          <a:p>
            <a:fld id="{F9889935-DC85-4847-9265-CE546BEEBDB1}" type="slidenum">
              <a:rPr lang="es-ES_tradnl" smtClean="0"/>
              <a:pPr/>
              <a:t>30</a:t>
            </a:fld>
            <a:endParaRPr lang="es-ES_tradnl"/>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Imagen 5" descr="escudoUsal.png"/>
          <p:cNvPicPr>
            <a:picLocks noChangeAspect="1"/>
          </p:cNvPicPr>
          <p:nvPr/>
        </p:nvPicPr>
        <p:blipFill>
          <a:blip r:embed="rId3"/>
          <a:stretch>
            <a:fillRect/>
          </a:stretch>
        </p:blipFill>
        <p:spPr>
          <a:xfrm>
            <a:off x="2146300" y="1117600"/>
            <a:ext cx="4914899" cy="4914899"/>
          </a:xfrm>
          <a:prstGeom prst="rect">
            <a:avLst/>
          </a:prstGeom>
        </p:spPr>
      </p:pic>
      <p:sp>
        <p:nvSpPr>
          <p:cNvPr id="9" name="Título 8"/>
          <p:cNvSpPr>
            <a:spLocks noGrp="1"/>
          </p:cNvSpPr>
          <p:nvPr>
            <p:ph type="ctrTitle"/>
          </p:nvPr>
        </p:nvSpPr>
        <p:spPr>
          <a:xfrm>
            <a:off x="685800" y="1117600"/>
            <a:ext cx="7772400" cy="2844800"/>
          </a:xfrm>
        </p:spPr>
        <p:txBody>
          <a:bodyPr>
            <a:normAutofit/>
          </a:bodyPr>
          <a:lstStyle/>
          <a:p>
            <a:r>
              <a:rPr lang="es-ES_tradnl" b="1" dirty="0" smtClean="0"/>
              <a:t>GRIAL 2.0</a:t>
            </a:r>
            <a:br>
              <a:rPr lang="es-ES_tradnl" b="1" dirty="0" smtClean="0"/>
            </a:br>
            <a:r>
              <a:rPr lang="es-ES_tradnl" sz="3200" b="1" dirty="0" smtClean="0"/>
              <a:t>Una propuesta de integración de</a:t>
            </a:r>
            <a:br>
              <a:rPr lang="es-ES_tradnl" sz="3200" b="1" dirty="0" smtClean="0"/>
            </a:br>
            <a:r>
              <a:rPr lang="es-ES_tradnl" sz="3200" b="1" dirty="0" smtClean="0"/>
              <a:t>servicios y aplicaciones web en un portal académico </a:t>
            </a:r>
            <a:r>
              <a:rPr lang="es-ES_tradnl" sz="3200" b="1" dirty="0" err="1" smtClean="0"/>
              <a:t>personalizable</a:t>
            </a:r>
            <a:endParaRPr lang="es-ES_tradnl" sz="3200" dirty="0"/>
          </a:p>
        </p:txBody>
      </p:sp>
      <p:sp>
        <p:nvSpPr>
          <p:cNvPr id="10" name="Subtítulo 9"/>
          <p:cNvSpPr>
            <a:spLocks noGrp="1"/>
          </p:cNvSpPr>
          <p:nvPr>
            <p:ph type="subTitle" idx="1"/>
          </p:nvPr>
        </p:nvSpPr>
        <p:spPr>
          <a:xfrm>
            <a:off x="1371600" y="4048124"/>
            <a:ext cx="6400800" cy="1984375"/>
          </a:xfrm>
        </p:spPr>
        <p:txBody>
          <a:bodyPr>
            <a:normAutofit lnSpcReduction="10000"/>
          </a:bodyPr>
          <a:lstStyle/>
          <a:p>
            <a:r>
              <a:rPr lang="es-ES_tradnl" dirty="0" smtClean="0"/>
              <a:t>Alicia García Holgado</a:t>
            </a:r>
          </a:p>
          <a:p>
            <a:pPr>
              <a:spcBef>
                <a:spcPts val="1000"/>
              </a:spcBef>
            </a:pPr>
            <a:r>
              <a:rPr lang="es-ES_tradnl" dirty="0" smtClean="0"/>
              <a:t>Dr. Francisco J. García </a:t>
            </a:r>
            <a:r>
              <a:rPr lang="es-ES_tradnl" dirty="0" err="1" smtClean="0"/>
              <a:t>Peñalvo</a:t>
            </a:r>
            <a:endParaRPr lang="es-ES_tradnl" sz="1600" dirty="0" smtClean="0">
              <a:latin typeface="Tahoma" charset="0"/>
            </a:endParaRPr>
          </a:p>
          <a:p>
            <a:endParaRPr lang="es-ES_tradnl" sz="1600" dirty="0" smtClean="0">
              <a:latin typeface="Tahoma" charset="0"/>
            </a:endParaRPr>
          </a:p>
          <a:p>
            <a:r>
              <a:rPr lang="es-ES_tradnl" sz="1600" dirty="0" smtClean="0">
                <a:latin typeface="Tahoma" charset="0"/>
              </a:rPr>
              <a:t>Proyecto de Fin de Carrera </a:t>
            </a:r>
            <a:r>
              <a:rPr lang="es-ES_tradnl" sz="1600" dirty="0" err="1" smtClean="0">
                <a:latin typeface="Tahoma" charset="0"/>
              </a:rPr>
              <a:t>–</a:t>
            </a:r>
            <a:r>
              <a:rPr lang="es-ES_tradnl" sz="1600" dirty="0" smtClean="0">
                <a:latin typeface="Tahoma" charset="0"/>
              </a:rPr>
              <a:t> Ingeniería Informática</a:t>
            </a:r>
          </a:p>
          <a:p>
            <a:r>
              <a:rPr lang="es-ES_tradnl" sz="1600" dirty="0" err="1" smtClean="0">
                <a:latin typeface="Tahoma" charset="0"/>
              </a:rPr>
              <a:t>GRupo</a:t>
            </a:r>
            <a:r>
              <a:rPr lang="es-ES_tradnl" sz="1600" dirty="0" smtClean="0">
                <a:latin typeface="Tahoma" charset="0"/>
              </a:rPr>
              <a:t> de investigación en </a:t>
            </a:r>
            <a:r>
              <a:rPr lang="es-ES_tradnl" sz="1600" dirty="0" err="1" smtClean="0">
                <a:latin typeface="Tahoma" charset="0"/>
              </a:rPr>
              <a:t>InterAcción</a:t>
            </a:r>
            <a:r>
              <a:rPr lang="es-ES_tradnl" sz="1600" dirty="0" smtClean="0">
                <a:latin typeface="Tahoma" charset="0"/>
              </a:rPr>
              <a:t> y eLearning (GRIAL)</a:t>
            </a:r>
          </a:p>
          <a:p>
            <a:r>
              <a:rPr lang="es-ES_tradnl" sz="1600" dirty="0" smtClean="0">
                <a:latin typeface="Tahoma" charset="0"/>
              </a:rPr>
              <a:t>Universidad de Salamanca</a:t>
            </a:r>
            <a:r>
              <a:rPr lang="es-ES_tradnl" sz="1600" dirty="0" smtClean="0"/>
              <a:t> </a:t>
            </a:r>
            <a:endParaRPr lang="es-ES_tradnl" dirty="0"/>
          </a:p>
        </p:txBody>
      </p:sp>
      <p:pic>
        <p:nvPicPr>
          <p:cNvPr id="11" name="Imagen 13" descr="cc.png"/>
          <p:cNvPicPr>
            <a:picLocks noChangeAspect="1"/>
          </p:cNvPicPr>
          <p:nvPr/>
        </p:nvPicPr>
        <p:blipFill>
          <a:blip r:embed="rId4"/>
          <a:srcRect/>
          <a:stretch>
            <a:fillRect/>
          </a:stretch>
        </p:blipFill>
        <p:spPr bwMode="auto">
          <a:xfrm>
            <a:off x="4025900" y="6315075"/>
            <a:ext cx="1117600" cy="393700"/>
          </a:xfrm>
          <a:prstGeom prst="rect">
            <a:avLst/>
          </a:prstGeom>
          <a:noFill/>
          <a:ln w="9525">
            <a:noFill/>
            <a:miter lim="800000"/>
            <a:headEnd/>
            <a:tailEnd/>
          </a:ln>
        </p:spPr>
      </p:pic>
      <p:cxnSp>
        <p:nvCxnSpPr>
          <p:cNvPr id="8" name="Conector recto 7"/>
          <p:cNvCxnSpPr/>
          <p:nvPr/>
        </p:nvCxnSpPr>
        <p:spPr>
          <a:xfrm>
            <a:off x="3175000" y="4445000"/>
            <a:ext cx="2819400" cy="1588"/>
          </a:xfrm>
          <a:prstGeom prst="line">
            <a:avLst/>
          </a:prstGeom>
          <a:ln>
            <a:solidFill>
              <a:srgbClr val="666666"/>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2. Objetivos</a:t>
            </a:r>
            <a:endParaRPr lang="es-ES_tradnl" dirty="0"/>
          </a:p>
        </p:txBody>
      </p:sp>
      <p:sp>
        <p:nvSpPr>
          <p:cNvPr id="3" name="Marcador de contenido 2"/>
          <p:cNvSpPr>
            <a:spLocks noGrp="1"/>
          </p:cNvSpPr>
          <p:nvPr>
            <p:ph idx="1"/>
          </p:nvPr>
        </p:nvSpPr>
        <p:spPr/>
        <p:txBody>
          <a:bodyPr>
            <a:normAutofit/>
          </a:bodyPr>
          <a:lstStyle/>
          <a:p>
            <a:r>
              <a:rPr lang="es-ES_tradnl" dirty="0" smtClean="0"/>
              <a:t>Poner en explotación un Portal Académico 2.0 del Grupo GRIAL</a:t>
            </a:r>
          </a:p>
          <a:p>
            <a:r>
              <a:rPr lang="es-ES_tradnl" dirty="0" smtClean="0"/>
              <a:t>Integración y cohesión entre sus componentes</a:t>
            </a:r>
          </a:p>
          <a:p>
            <a:r>
              <a:rPr lang="es-ES_tradnl" dirty="0" smtClean="0"/>
              <a:t>Estructura centralizada y posibilidad de mantenimiento distribuido</a:t>
            </a:r>
          </a:p>
          <a:p>
            <a:r>
              <a:rPr lang="es-ES_tradnl" dirty="0" smtClean="0"/>
              <a:t>Flujo de información automatizado entre los diferentes componentes del sistema</a:t>
            </a:r>
          </a:p>
          <a:p>
            <a:r>
              <a:rPr lang="es-ES_tradnl" dirty="0" smtClean="0"/>
              <a:t>Asegurar una evolución sostenible de los diferentes elementos que conforman el Portal</a:t>
            </a:r>
            <a:endParaRPr lang="es-ES_tradnl" dirty="0"/>
          </a:p>
        </p:txBody>
      </p:sp>
      <p:sp>
        <p:nvSpPr>
          <p:cNvPr id="4" name="Marcador de pie de página 3"/>
          <p:cNvSpPr>
            <a:spLocks noGrp="1"/>
          </p:cNvSpPr>
          <p:nvPr>
            <p:ph type="ftr" sz="quarter" idx="11"/>
          </p:nvPr>
        </p:nvSpPr>
        <p:spPr/>
        <p:txBody>
          <a:bodyPr/>
          <a:lstStyle/>
          <a:p>
            <a:r>
              <a:rPr lang="es-ES_tradnl" smtClean="0"/>
              <a:t>GRIAL 2.0 – Universidad de Salamanca</a:t>
            </a:r>
            <a:endParaRPr lang="es-ES_tradnl" dirty="0"/>
          </a:p>
        </p:txBody>
      </p:sp>
      <p:sp>
        <p:nvSpPr>
          <p:cNvPr id="5" name="CuadroTexto 4"/>
          <p:cNvSpPr txBox="1"/>
          <p:nvPr/>
        </p:nvSpPr>
        <p:spPr>
          <a:xfrm>
            <a:off x="1447800" y="6356350"/>
            <a:ext cx="184666" cy="369332"/>
          </a:xfrm>
          <a:prstGeom prst="rect">
            <a:avLst/>
          </a:prstGeom>
          <a:noFill/>
        </p:spPr>
        <p:txBody>
          <a:bodyPr wrap="none" rtlCol="0">
            <a:spAutoFit/>
          </a:bodyPr>
          <a:lstStyle/>
          <a:p>
            <a:endParaRPr lang="es-ES_tradnl" dirty="0"/>
          </a:p>
        </p:txBody>
      </p:sp>
      <p:sp>
        <p:nvSpPr>
          <p:cNvPr id="7" name="Marcador de número de diapositiva 6"/>
          <p:cNvSpPr>
            <a:spLocks noGrp="1"/>
          </p:cNvSpPr>
          <p:nvPr>
            <p:ph type="sldNum" sz="quarter" idx="12"/>
          </p:nvPr>
        </p:nvSpPr>
        <p:spPr/>
        <p:txBody>
          <a:bodyPr/>
          <a:lstStyle/>
          <a:p>
            <a:fld id="{F9889935-DC85-4847-9265-CE546BEEBDB1}" type="slidenum">
              <a:rPr lang="es-ES_tradnl" smtClean="0"/>
              <a:pPr/>
              <a:t>4</a:t>
            </a:fld>
            <a:endParaRPr lang="es-ES_tradn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smtClean="0"/>
              <a:t>3. Descripción del sistema</a:t>
            </a:r>
            <a:endParaRPr lang="es-ES_tradnl" dirty="0"/>
          </a:p>
        </p:txBody>
      </p:sp>
      <p:pic>
        <p:nvPicPr>
          <p:cNvPr id="5" name="Marcador de contenido 4" descr="sistema.png"/>
          <p:cNvPicPr>
            <a:picLocks noGrp="1" noChangeAspect="1"/>
          </p:cNvPicPr>
          <p:nvPr>
            <p:ph idx="1"/>
          </p:nvPr>
        </p:nvPicPr>
        <p:blipFill>
          <a:blip r:embed="rId2"/>
          <a:srcRect l="-39600" r="-39600"/>
          <a:stretch>
            <a:fillRect/>
          </a:stretch>
        </p:blipFill>
        <p:spPr/>
      </p:pic>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5</a:t>
            </a:fld>
            <a:endParaRPr lang="es-ES_tradn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 name="Imagen 23" descr="mapa12.png"/>
          <p:cNvPicPr>
            <a:picLocks noChangeAspect="1"/>
          </p:cNvPicPr>
          <p:nvPr/>
        </p:nvPicPr>
        <p:blipFill>
          <a:blip r:embed="rId2"/>
          <a:stretch>
            <a:fillRect/>
          </a:stretch>
        </p:blipFill>
        <p:spPr>
          <a:xfrm>
            <a:off x="0" y="1069975"/>
            <a:ext cx="9144000" cy="5657850"/>
          </a:xfrm>
          <a:prstGeom prst="rect">
            <a:avLst/>
          </a:prstGeom>
        </p:spPr>
      </p:pic>
      <p:pic>
        <p:nvPicPr>
          <p:cNvPr id="21" name="Imagen 20" descr="mapa3.png"/>
          <p:cNvPicPr>
            <a:picLocks noChangeAspect="1"/>
          </p:cNvPicPr>
          <p:nvPr/>
        </p:nvPicPr>
        <p:blipFill>
          <a:blip r:embed="rId3"/>
          <a:stretch>
            <a:fillRect/>
          </a:stretch>
        </p:blipFill>
        <p:spPr>
          <a:xfrm>
            <a:off x="2578100" y="1069975"/>
            <a:ext cx="6511831" cy="2577600"/>
          </a:xfrm>
          <a:prstGeom prst="rect">
            <a:avLst/>
          </a:prstGeom>
        </p:spPr>
      </p:pic>
      <p:sp>
        <p:nvSpPr>
          <p:cNvPr id="2" name="Título 1"/>
          <p:cNvSpPr>
            <a:spLocks noGrp="1"/>
          </p:cNvSpPr>
          <p:nvPr>
            <p:ph type="title"/>
          </p:nvPr>
        </p:nvSpPr>
        <p:spPr/>
        <p:txBody>
          <a:bodyPr>
            <a:normAutofit fontScale="90000"/>
          </a:bodyPr>
          <a:lstStyle/>
          <a:p>
            <a:r>
              <a:rPr lang="es-ES_tradnl" dirty="0" smtClean="0"/>
              <a:t>4. Técnicas y herramientas</a:t>
            </a:r>
            <a:endParaRPr lang="es-ES_tradnl" dirty="0"/>
          </a:p>
        </p:txBody>
      </p:sp>
      <p:pic>
        <p:nvPicPr>
          <p:cNvPr id="17" name="Imagen 16" descr="mapa2.png"/>
          <p:cNvPicPr>
            <a:picLocks noChangeAspect="1"/>
          </p:cNvPicPr>
          <p:nvPr/>
        </p:nvPicPr>
        <p:blipFill>
          <a:blip r:embed="rId4"/>
          <a:stretch>
            <a:fillRect/>
          </a:stretch>
        </p:blipFill>
        <p:spPr>
          <a:xfrm>
            <a:off x="2578099" y="1069975"/>
            <a:ext cx="5418604" cy="2577600"/>
          </a:xfrm>
          <a:prstGeom prst="rect">
            <a:avLst/>
          </a:prstGeom>
        </p:spPr>
      </p:pic>
      <p:pic>
        <p:nvPicPr>
          <p:cNvPr id="25" name="Imagen 24" descr="mapa1.png"/>
          <p:cNvPicPr>
            <a:picLocks noChangeAspect="1"/>
          </p:cNvPicPr>
          <p:nvPr/>
        </p:nvPicPr>
        <p:blipFill>
          <a:blip r:embed="rId5"/>
          <a:stretch>
            <a:fillRect/>
          </a:stretch>
        </p:blipFill>
        <p:spPr>
          <a:xfrm>
            <a:off x="2594068" y="1688711"/>
            <a:ext cx="5387780" cy="1951200"/>
          </a:xfrm>
          <a:prstGeom prst="rect">
            <a:avLst/>
          </a:prstGeom>
        </p:spPr>
      </p:pic>
      <p:sp>
        <p:nvSpPr>
          <p:cNvPr id="26" name="Marcador de número de diapositiva 25"/>
          <p:cNvSpPr>
            <a:spLocks noGrp="1"/>
          </p:cNvSpPr>
          <p:nvPr>
            <p:ph type="sldNum" sz="quarter" idx="12"/>
          </p:nvPr>
        </p:nvSpPr>
        <p:spPr/>
        <p:txBody>
          <a:bodyPr/>
          <a:lstStyle/>
          <a:p>
            <a:fld id="{F9889935-DC85-4847-9265-CE546BEEBDB1}" type="slidenum">
              <a:rPr lang="es-ES_tradnl" smtClean="0"/>
              <a:pPr/>
              <a:t>6</a:t>
            </a:fld>
            <a:endParaRPr lang="es-ES_tradnl"/>
          </a:p>
        </p:txBody>
      </p:sp>
      <p:sp>
        <p:nvSpPr>
          <p:cNvPr id="27" name="Marcador de pie de página 26"/>
          <p:cNvSpPr>
            <a:spLocks noGrp="1"/>
          </p:cNvSpPr>
          <p:nvPr>
            <p:ph type="ftr" sz="quarter" idx="11"/>
          </p:nvPr>
        </p:nvSpPr>
        <p:spPr/>
        <p:txBody>
          <a:bodyPr/>
          <a:lstStyle/>
          <a:p>
            <a:r>
              <a:rPr lang="es-ES_tradnl" smtClean="0"/>
              <a:t>GRIAL 2.0 – Universidad de Salamanca</a:t>
            </a: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smtClean="0"/>
              <a:t>5. Aspectos relevantes</a:t>
            </a:r>
            <a:endParaRPr lang="es-ES_tradnl" dirty="0"/>
          </a:p>
        </p:txBody>
      </p:sp>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sp>
        <p:nvSpPr>
          <p:cNvPr id="5" name="Marcador de contenido 4"/>
          <p:cNvSpPr>
            <a:spLocks noGrp="1"/>
          </p:cNvSpPr>
          <p:nvPr>
            <p:ph idx="1"/>
          </p:nvPr>
        </p:nvSpPr>
        <p:spPr/>
        <p:txBody>
          <a:bodyPr/>
          <a:lstStyle/>
          <a:p>
            <a:pPr marL="514350" indent="-514350">
              <a:buFont typeface="+mj-lt"/>
              <a:buAutoNum type="arabicPeriod"/>
            </a:pPr>
            <a:r>
              <a:rPr lang="es-ES_tradnl" dirty="0" smtClean="0"/>
              <a:t>Gestión del proyecto</a:t>
            </a:r>
          </a:p>
          <a:p>
            <a:pPr marL="514350" indent="-514350">
              <a:buFont typeface="+mj-lt"/>
              <a:buAutoNum type="arabicPeriod"/>
            </a:pPr>
            <a:r>
              <a:rPr lang="es-ES_tradnl" dirty="0" smtClean="0"/>
              <a:t>Despliegue del sistema</a:t>
            </a:r>
          </a:p>
          <a:p>
            <a:pPr marL="514350" indent="-514350">
              <a:buFont typeface="+mj-lt"/>
              <a:buAutoNum type="arabicPeriod"/>
            </a:pPr>
            <a:r>
              <a:rPr lang="es-ES_tradnl" dirty="0" smtClean="0"/>
              <a:t>El gestor de contenidos</a:t>
            </a:r>
          </a:p>
          <a:p>
            <a:pPr marL="514350" indent="-514350">
              <a:buFont typeface="+mj-lt"/>
              <a:buAutoNum type="arabicPeriod"/>
            </a:pPr>
            <a:r>
              <a:rPr lang="es-ES_tradnl" dirty="0" err="1" smtClean="0"/>
              <a:t>Agorá</a:t>
            </a:r>
            <a:r>
              <a:rPr lang="es-ES_tradnl" dirty="0" smtClean="0"/>
              <a:t>. El gestor de blogs</a:t>
            </a:r>
          </a:p>
          <a:p>
            <a:pPr marL="514350" indent="-514350">
              <a:buFont typeface="+mj-lt"/>
              <a:buAutoNum type="arabicPeriod"/>
            </a:pPr>
            <a:r>
              <a:rPr lang="es-ES_tradnl" dirty="0" err="1" smtClean="0"/>
              <a:t>Pólis</a:t>
            </a:r>
            <a:r>
              <a:rPr lang="es-ES_tradnl" dirty="0" smtClean="0"/>
              <a:t>. La plataforma de eLearning</a:t>
            </a:r>
          </a:p>
          <a:p>
            <a:pPr marL="514350" indent="-514350">
              <a:buFont typeface="+mj-lt"/>
              <a:buAutoNum type="arabicPeriod"/>
            </a:pPr>
            <a:r>
              <a:rPr lang="es-ES_tradnl" dirty="0" smtClean="0"/>
              <a:t>Conexión de componentes</a:t>
            </a:r>
          </a:p>
          <a:p>
            <a:pPr marL="514350" indent="-514350">
              <a:buFont typeface="+mj-lt"/>
              <a:buAutoNum type="arabicPeriod"/>
            </a:pPr>
            <a:r>
              <a:rPr lang="es-ES_tradnl" dirty="0" smtClean="0"/>
              <a:t>Diseminación de la información</a:t>
            </a:r>
          </a:p>
          <a:p>
            <a:endParaRPr lang="es-ES_tradnl" dirty="0"/>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7</a:t>
            </a:fld>
            <a:endParaRPr lang="es-ES_tradn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3400" dirty="0" smtClean="0"/>
              <a:t>5.1. Gestión del proyecto</a:t>
            </a:r>
            <a:endParaRPr lang="es-ES_tradnl" sz="3400" dirty="0"/>
          </a:p>
        </p:txBody>
      </p:sp>
      <p:sp>
        <p:nvSpPr>
          <p:cNvPr id="3" name="Marcador de contenido 2"/>
          <p:cNvSpPr>
            <a:spLocks noGrp="1"/>
          </p:cNvSpPr>
          <p:nvPr>
            <p:ph idx="1"/>
          </p:nvPr>
        </p:nvSpPr>
        <p:spPr/>
        <p:txBody>
          <a:bodyPr/>
          <a:lstStyle/>
          <a:p>
            <a:r>
              <a:rPr lang="es-ES_tradnl" dirty="0" smtClean="0"/>
              <a:t>Desarrollo por incrementos</a:t>
            </a:r>
          </a:p>
          <a:p>
            <a:r>
              <a:rPr lang="es-ES_tradnl" dirty="0" smtClean="0"/>
              <a:t>Sistemas principales en uso desde hace un año</a:t>
            </a:r>
          </a:p>
          <a:p>
            <a:r>
              <a:rPr lang="es-ES_tradnl" dirty="0" smtClean="0"/>
              <a:t>Puesta en explotación de los componentes a medida que se han desarrollado</a:t>
            </a:r>
          </a:p>
          <a:p>
            <a:r>
              <a:rPr lang="es-ES_tradnl" dirty="0" smtClean="0"/>
              <a:t>Sistema en constante evolución</a:t>
            </a:r>
          </a:p>
          <a:p>
            <a:r>
              <a:rPr lang="es-ES_tradnl" dirty="0" smtClean="0"/>
              <a:t>Gestión de riesgos</a:t>
            </a:r>
          </a:p>
        </p:txBody>
      </p:sp>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pic>
        <p:nvPicPr>
          <p:cNvPr id="6" name="Imagen 5" descr="Fases Gantt.png"/>
          <p:cNvPicPr>
            <a:picLocks noChangeAspect="1"/>
          </p:cNvPicPr>
          <p:nvPr/>
        </p:nvPicPr>
        <p:blipFill>
          <a:blip r:embed="rId3"/>
          <a:stretch>
            <a:fillRect/>
          </a:stretch>
        </p:blipFill>
        <p:spPr>
          <a:xfrm>
            <a:off x="457200" y="4911731"/>
            <a:ext cx="8280400" cy="1139811"/>
          </a:xfrm>
          <a:prstGeom prst="rect">
            <a:avLst/>
          </a:prstGeom>
        </p:spPr>
      </p:pic>
      <p:sp>
        <p:nvSpPr>
          <p:cNvPr id="7" name="CuadroTexto 6"/>
          <p:cNvSpPr txBox="1"/>
          <p:nvPr/>
        </p:nvSpPr>
        <p:spPr>
          <a:xfrm>
            <a:off x="3949700" y="5181600"/>
            <a:ext cx="1536700" cy="369332"/>
          </a:xfrm>
          <a:prstGeom prst="rect">
            <a:avLst/>
          </a:prstGeom>
          <a:noFill/>
        </p:spPr>
        <p:txBody>
          <a:bodyPr wrap="square" rtlCol="0">
            <a:spAutoFit/>
          </a:bodyPr>
          <a:lstStyle/>
          <a:p>
            <a:r>
              <a:rPr lang="es-ES_tradnl" dirty="0" smtClean="0">
                <a:solidFill>
                  <a:srgbClr val="FF8000"/>
                </a:solidFill>
              </a:rPr>
              <a:t>2: </a:t>
            </a:r>
            <a:r>
              <a:rPr lang="es-ES_tradnl" dirty="0" err="1" smtClean="0">
                <a:solidFill>
                  <a:srgbClr val="FF8000"/>
                </a:solidFill>
              </a:rPr>
              <a:t>Agorá</a:t>
            </a:r>
            <a:endParaRPr lang="es-ES_tradnl" dirty="0">
              <a:solidFill>
                <a:srgbClr val="FF8000"/>
              </a:solidFill>
            </a:endParaRPr>
          </a:p>
        </p:txBody>
      </p:sp>
      <p:sp>
        <p:nvSpPr>
          <p:cNvPr id="8" name="CuadroTexto 7"/>
          <p:cNvSpPr txBox="1"/>
          <p:nvPr/>
        </p:nvSpPr>
        <p:spPr>
          <a:xfrm>
            <a:off x="477198" y="5168900"/>
            <a:ext cx="3095719" cy="369332"/>
          </a:xfrm>
          <a:prstGeom prst="rect">
            <a:avLst/>
          </a:prstGeom>
          <a:noFill/>
        </p:spPr>
        <p:txBody>
          <a:bodyPr wrap="none" rtlCol="0">
            <a:spAutoFit/>
          </a:bodyPr>
          <a:lstStyle/>
          <a:p>
            <a:r>
              <a:rPr lang="es-ES_tradnl" dirty="0" smtClean="0">
                <a:solidFill>
                  <a:srgbClr val="5A168A"/>
                </a:solidFill>
              </a:rPr>
              <a:t>1: Sentando las bases de GRIAL</a:t>
            </a:r>
            <a:endParaRPr lang="es-ES_tradnl" dirty="0">
              <a:solidFill>
                <a:srgbClr val="5A168A"/>
              </a:solidFill>
            </a:endParaRPr>
          </a:p>
        </p:txBody>
      </p:sp>
      <p:sp>
        <p:nvSpPr>
          <p:cNvPr id="9" name="CuadroTexto 8"/>
          <p:cNvSpPr txBox="1"/>
          <p:nvPr/>
        </p:nvSpPr>
        <p:spPr>
          <a:xfrm>
            <a:off x="4790326" y="5375831"/>
            <a:ext cx="851515" cy="369332"/>
          </a:xfrm>
          <a:prstGeom prst="rect">
            <a:avLst/>
          </a:prstGeom>
          <a:noFill/>
        </p:spPr>
        <p:txBody>
          <a:bodyPr wrap="none" rtlCol="0">
            <a:spAutoFit/>
          </a:bodyPr>
          <a:lstStyle/>
          <a:p>
            <a:r>
              <a:rPr lang="es-ES_tradnl" dirty="0" smtClean="0">
                <a:solidFill>
                  <a:srgbClr val="D30000"/>
                </a:solidFill>
              </a:rPr>
              <a:t>3: </a:t>
            </a:r>
            <a:r>
              <a:rPr lang="es-ES_tradnl" dirty="0" err="1" smtClean="0">
                <a:solidFill>
                  <a:srgbClr val="D30000"/>
                </a:solidFill>
              </a:rPr>
              <a:t>Pólis</a:t>
            </a:r>
            <a:endParaRPr lang="es-ES_tradnl" dirty="0">
              <a:solidFill>
                <a:srgbClr val="D30000"/>
              </a:solidFill>
            </a:endParaRPr>
          </a:p>
        </p:txBody>
      </p:sp>
      <p:sp>
        <p:nvSpPr>
          <p:cNvPr id="10" name="CuadroTexto 9"/>
          <p:cNvSpPr txBox="1"/>
          <p:nvPr/>
        </p:nvSpPr>
        <p:spPr>
          <a:xfrm>
            <a:off x="6235700" y="5541963"/>
            <a:ext cx="780570" cy="369332"/>
          </a:xfrm>
          <a:prstGeom prst="rect">
            <a:avLst/>
          </a:prstGeom>
          <a:noFill/>
        </p:spPr>
        <p:txBody>
          <a:bodyPr wrap="none" rtlCol="0">
            <a:spAutoFit/>
          </a:bodyPr>
          <a:lstStyle/>
          <a:p>
            <a:r>
              <a:rPr lang="es-ES_tradnl" dirty="0" smtClean="0">
                <a:solidFill>
                  <a:srgbClr val="008D53"/>
                </a:solidFill>
              </a:rPr>
              <a:t>4: SSO</a:t>
            </a:r>
            <a:endParaRPr lang="es-ES_tradnl" dirty="0">
              <a:solidFill>
                <a:srgbClr val="008D53"/>
              </a:solidFill>
            </a:endParaRPr>
          </a:p>
        </p:txBody>
      </p:sp>
      <p:sp>
        <p:nvSpPr>
          <p:cNvPr id="11" name="CuadroTexto 10"/>
          <p:cNvSpPr txBox="1"/>
          <p:nvPr/>
        </p:nvSpPr>
        <p:spPr>
          <a:xfrm>
            <a:off x="4853826" y="5732463"/>
            <a:ext cx="2595582" cy="369332"/>
          </a:xfrm>
          <a:prstGeom prst="rect">
            <a:avLst/>
          </a:prstGeom>
          <a:noFill/>
        </p:spPr>
        <p:txBody>
          <a:bodyPr wrap="none" rtlCol="0">
            <a:spAutoFit/>
          </a:bodyPr>
          <a:lstStyle/>
          <a:p>
            <a:r>
              <a:rPr lang="es-ES_tradnl" dirty="0" smtClean="0">
                <a:solidFill>
                  <a:srgbClr val="5B4BFF"/>
                </a:solidFill>
              </a:rPr>
              <a:t>5. El gestor de contenidos</a:t>
            </a:r>
            <a:endParaRPr lang="es-ES_tradnl" dirty="0">
              <a:solidFill>
                <a:srgbClr val="5B4BFF"/>
              </a:solidFill>
            </a:endParaRPr>
          </a:p>
        </p:txBody>
      </p:sp>
      <p:pic>
        <p:nvPicPr>
          <p:cNvPr id="12" name="Imagen 11" descr="barra5.png"/>
          <p:cNvPicPr>
            <a:picLocks noChangeAspect="1"/>
          </p:cNvPicPr>
          <p:nvPr/>
        </p:nvPicPr>
        <p:blipFill>
          <a:blip r:embed="rId4"/>
          <a:stretch>
            <a:fillRect/>
          </a:stretch>
        </p:blipFill>
        <p:spPr>
          <a:xfrm>
            <a:off x="7360508" y="5884307"/>
            <a:ext cx="1143000" cy="130175"/>
          </a:xfrm>
          <a:prstGeom prst="rect">
            <a:avLst/>
          </a:prstGeom>
        </p:spPr>
      </p:pic>
      <p:pic>
        <p:nvPicPr>
          <p:cNvPr id="13" name="Imagen 12" descr="barra1.png"/>
          <p:cNvPicPr>
            <a:picLocks noChangeAspect="1"/>
          </p:cNvPicPr>
          <p:nvPr/>
        </p:nvPicPr>
        <p:blipFill>
          <a:blip r:embed="rId5"/>
          <a:stretch>
            <a:fillRect/>
          </a:stretch>
        </p:blipFill>
        <p:spPr>
          <a:xfrm>
            <a:off x="764426" y="5137150"/>
            <a:ext cx="4108450" cy="139700"/>
          </a:xfrm>
          <a:prstGeom prst="rect">
            <a:avLst/>
          </a:prstGeom>
        </p:spPr>
      </p:pic>
      <p:pic>
        <p:nvPicPr>
          <p:cNvPr id="14" name="Imagen 13" descr="barra2.png"/>
          <p:cNvPicPr>
            <a:picLocks noChangeAspect="1"/>
          </p:cNvPicPr>
          <p:nvPr/>
        </p:nvPicPr>
        <p:blipFill>
          <a:blip r:embed="rId6"/>
          <a:stretch>
            <a:fillRect/>
          </a:stretch>
        </p:blipFill>
        <p:spPr>
          <a:xfrm>
            <a:off x="4866526" y="5313918"/>
            <a:ext cx="730250" cy="149225"/>
          </a:xfrm>
          <a:prstGeom prst="rect">
            <a:avLst/>
          </a:prstGeom>
        </p:spPr>
      </p:pic>
      <p:pic>
        <p:nvPicPr>
          <p:cNvPr id="15" name="Imagen 14" descr="barra3.png"/>
          <p:cNvPicPr>
            <a:picLocks noChangeAspect="1"/>
          </p:cNvPicPr>
          <p:nvPr/>
        </p:nvPicPr>
        <p:blipFill>
          <a:blip r:embed="rId7"/>
          <a:stretch>
            <a:fillRect/>
          </a:stretch>
        </p:blipFill>
        <p:spPr>
          <a:xfrm>
            <a:off x="5590426" y="5501719"/>
            <a:ext cx="714375" cy="149225"/>
          </a:xfrm>
          <a:prstGeom prst="rect">
            <a:avLst/>
          </a:prstGeom>
        </p:spPr>
      </p:pic>
      <p:pic>
        <p:nvPicPr>
          <p:cNvPr id="16" name="Imagen 15" descr="barra4.png"/>
          <p:cNvPicPr>
            <a:picLocks noChangeAspect="1"/>
          </p:cNvPicPr>
          <p:nvPr/>
        </p:nvPicPr>
        <p:blipFill>
          <a:blip r:embed="rId8"/>
          <a:stretch>
            <a:fillRect/>
          </a:stretch>
        </p:blipFill>
        <p:spPr>
          <a:xfrm>
            <a:off x="6960458" y="5672138"/>
            <a:ext cx="400050" cy="149225"/>
          </a:xfrm>
          <a:prstGeom prst="rect">
            <a:avLst/>
          </a:prstGeom>
        </p:spPr>
      </p:pic>
      <p:sp>
        <p:nvSpPr>
          <p:cNvPr id="17" name="Marcador de número de diapositiva 16"/>
          <p:cNvSpPr>
            <a:spLocks noGrp="1"/>
          </p:cNvSpPr>
          <p:nvPr>
            <p:ph type="sldNum" sz="quarter" idx="12"/>
          </p:nvPr>
        </p:nvSpPr>
        <p:spPr/>
        <p:txBody>
          <a:bodyPr/>
          <a:lstStyle/>
          <a:p>
            <a:fld id="{F9889935-DC85-4847-9265-CE546BEEBDB1}" type="slidenum">
              <a:rPr lang="es-ES_tradnl" smtClean="0"/>
              <a:pPr/>
              <a:t>8</a:t>
            </a:fld>
            <a:endParaRPr lang="es-ES_tradn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3400" dirty="0" smtClean="0"/>
              <a:t>5.2. Despliegue del sistema</a:t>
            </a:r>
            <a:endParaRPr lang="es-ES_tradnl" sz="3400" dirty="0"/>
          </a:p>
        </p:txBody>
      </p:sp>
      <p:pic>
        <p:nvPicPr>
          <p:cNvPr id="6" name="Marcador de contenido 5" descr="Despliegue del sistema.png"/>
          <p:cNvPicPr>
            <a:picLocks noGrp="1" noChangeAspect="1"/>
          </p:cNvPicPr>
          <p:nvPr>
            <p:ph idx="1"/>
          </p:nvPr>
        </p:nvPicPr>
        <p:blipFill>
          <a:blip r:embed="rId2"/>
          <a:srcRect l="-19265" r="-19265"/>
          <a:stretch>
            <a:fillRect/>
          </a:stretch>
        </p:blipFill>
        <p:spPr>
          <a:xfrm>
            <a:off x="-143206" y="1193800"/>
            <a:ext cx="9541206" cy="5247295"/>
          </a:xfrm>
        </p:spPr>
      </p:pic>
      <p:sp>
        <p:nvSpPr>
          <p:cNvPr id="4" name="Marcador de pie de página 3"/>
          <p:cNvSpPr>
            <a:spLocks noGrp="1"/>
          </p:cNvSpPr>
          <p:nvPr>
            <p:ph type="ftr" sz="quarter" idx="11"/>
          </p:nvPr>
        </p:nvSpPr>
        <p:spPr/>
        <p:txBody>
          <a:bodyPr/>
          <a:lstStyle/>
          <a:p>
            <a:r>
              <a:rPr lang="es-ES_tradnl" smtClean="0"/>
              <a:t>GRIAL 2.0 – Universidad de Salamanca</a:t>
            </a:r>
            <a:endParaRPr lang="es-ES_tradnl"/>
          </a:p>
        </p:txBody>
      </p:sp>
      <p:sp>
        <p:nvSpPr>
          <p:cNvPr id="5" name="Marcador de número de diapositiva 4"/>
          <p:cNvSpPr>
            <a:spLocks noGrp="1"/>
          </p:cNvSpPr>
          <p:nvPr>
            <p:ph type="sldNum" sz="quarter" idx="12"/>
          </p:nvPr>
        </p:nvSpPr>
        <p:spPr/>
        <p:txBody>
          <a:bodyPr/>
          <a:lstStyle/>
          <a:p>
            <a:fld id="{F9889935-DC85-4847-9265-CE546BEEBDB1}" type="slidenum">
              <a:rPr lang="es-ES_tradnl" smtClean="0"/>
              <a:pPr/>
              <a:t>9</a:t>
            </a:fld>
            <a:endParaRPr lang="es-ES_tradnl"/>
          </a:p>
        </p:txBody>
      </p:sp>
      <p:grpSp>
        <p:nvGrpSpPr>
          <p:cNvPr id="26" name="Agrupar 25"/>
          <p:cNvGrpSpPr/>
          <p:nvPr/>
        </p:nvGrpSpPr>
        <p:grpSpPr>
          <a:xfrm>
            <a:off x="4994275" y="1719263"/>
            <a:ext cx="2473324" cy="3027362"/>
            <a:chOff x="4994275" y="1719263"/>
            <a:chExt cx="2473324" cy="3027362"/>
          </a:xfrm>
        </p:grpSpPr>
        <p:pic>
          <p:nvPicPr>
            <p:cNvPr id="8" name="Imagen 7" descr="icon_dspace.png"/>
            <p:cNvPicPr>
              <a:picLocks noChangeAspect="1"/>
            </p:cNvPicPr>
            <p:nvPr/>
          </p:nvPicPr>
          <p:blipFill>
            <a:blip r:embed="rId3"/>
            <a:stretch>
              <a:fillRect/>
            </a:stretch>
          </p:blipFill>
          <p:spPr>
            <a:xfrm>
              <a:off x="5924550" y="4117975"/>
              <a:ext cx="628650" cy="628650"/>
            </a:xfrm>
            <a:prstGeom prst="rect">
              <a:avLst/>
            </a:prstGeom>
          </p:spPr>
        </p:pic>
        <p:grpSp>
          <p:nvGrpSpPr>
            <p:cNvPr id="25" name="Agrupar 24"/>
            <p:cNvGrpSpPr/>
            <p:nvPr/>
          </p:nvGrpSpPr>
          <p:grpSpPr>
            <a:xfrm>
              <a:off x="4994275" y="1719263"/>
              <a:ext cx="2473324" cy="2398712"/>
              <a:chOff x="4994275" y="1719263"/>
              <a:chExt cx="2473324" cy="2398712"/>
            </a:xfrm>
          </p:grpSpPr>
          <p:pic>
            <p:nvPicPr>
              <p:cNvPr id="7" name="Imagen 6" descr="icon_agora.png"/>
              <p:cNvPicPr>
                <a:picLocks noChangeAspect="1"/>
              </p:cNvPicPr>
              <p:nvPr/>
            </p:nvPicPr>
            <p:blipFill>
              <a:blip r:embed="rId4"/>
              <a:stretch>
                <a:fillRect/>
              </a:stretch>
            </p:blipFill>
            <p:spPr>
              <a:xfrm>
                <a:off x="4994275" y="2598738"/>
                <a:ext cx="654050" cy="873125"/>
              </a:xfrm>
              <a:prstGeom prst="rect">
                <a:avLst/>
              </a:prstGeom>
            </p:spPr>
          </p:pic>
          <p:pic>
            <p:nvPicPr>
              <p:cNvPr id="9" name="Imagen 8" descr="icon_moodle.png"/>
              <p:cNvPicPr>
                <a:picLocks noChangeAspect="1"/>
              </p:cNvPicPr>
              <p:nvPr/>
            </p:nvPicPr>
            <p:blipFill>
              <a:blip r:embed="rId5"/>
              <a:stretch>
                <a:fillRect/>
              </a:stretch>
            </p:blipFill>
            <p:spPr>
              <a:xfrm>
                <a:off x="4994275" y="1719263"/>
                <a:ext cx="625475" cy="803275"/>
              </a:xfrm>
              <a:prstGeom prst="rect">
                <a:avLst/>
              </a:prstGeom>
            </p:spPr>
          </p:pic>
          <p:pic>
            <p:nvPicPr>
              <p:cNvPr id="10" name="Imagen 9" descr="icon_portal.png"/>
              <p:cNvPicPr>
                <a:picLocks noChangeAspect="1"/>
              </p:cNvPicPr>
              <p:nvPr/>
            </p:nvPicPr>
            <p:blipFill>
              <a:blip r:embed="rId6"/>
              <a:stretch>
                <a:fillRect/>
              </a:stretch>
            </p:blipFill>
            <p:spPr>
              <a:xfrm>
                <a:off x="6832599" y="2209799"/>
                <a:ext cx="635000" cy="625475"/>
              </a:xfrm>
              <a:prstGeom prst="rect">
                <a:avLst/>
              </a:prstGeom>
            </p:spPr>
          </p:pic>
          <p:cxnSp>
            <p:nvCxnSpPr>
              <p:cNvPr id="12" name="Conector recto de flecha 11"/>
              <p:cNvCxnSpPr>
                <a:stCxn id="7" idx="3"/>
                <a:endCxn id="8" idx="0"/>
              </p:cNvCxnSpPr>
              <p:nvPr/>
            </p:nvCxnSpPr>
            <p:spPr>
              <a:xfrm>
                <a:off x="5648325" y="3035301"/>
                <a:ext cx="590550" cy="108267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4" name="Conector recto de flecha 13"/>
              <p:cNvCxnSpPr>
                <a:stCxn id="10" idx="2"/>
                <a:endCxn id="8" idx="0"/>
              </p:cNvCxnSpPr>
              <p:nvPr/>
            </p:nvCxnSpPr>
            <p:spPr>
              <a:xfrm rot="5400000">
                <a:off x="6053137" y="3021012"/>
                <a:ext cx="1282701" cy="91122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6" name="Conector recto de flecha 15"/>
              <p:cNvCxnSpPr>
                <a:stCxn id="9" idx="3"/>
              </p:cNvCxnSpPr>
              <p:nvPr/>
            </p:nvCxnSpPr>
            <p:spPr>
              <a:xfrm>
                <a:off x="5619750" y="2120901"/>
                <a:ext cx="641350" cy="199707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8" name="Conector recto de flecha 17"/>
              <p:cNvCxnSpPr>
                <a:stCxn id="10" idx="1"/>
                <a:endCxn id="7" idx="3"/>
              </p:cNvCxnSpPr>
              <p:nvPr/>
            </p:nvCxnSpPr>
            <p:spPr>
              <a:xfrm rot="10800000" flipV="1">
                <a:off x="5648325" y="2522537"/>
                <a:ext cx="1184274" cy="51276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0" name="Conector recto de flecha 19"/>
              <p:cNvCxnSpPr>
                <a:stCxn id="10" idx="1"/>
                <a:endCxn id="9" idx="3"/>
              </p:cNvCxnSpPr>
              <p:nvPr/>
            </p:nvCxnSpPr>
            <p:spPr>
              <a:xfrm rot="10800000">
                <a:off x="5619751" y="2120901"/>
                <a:ext cx="1212849" cy="401636"/>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6"/>
                                        </p:tgtEl>
                                      </p:cBhvr>
                                    </p:animEffect>
                                    <p:set>
                                      <p:cBhvr>
                                        <p:cTn id="7" dur="1" fill="hold">
                                          <p:stCondLst>
                                            <p:cond delay="1999"/>
                                          </p:stCondLst>
                                        </p:cTn>
                                        <p:tgtEl>
                                          <p:spTgt spid="2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lantilla Grial">
  <a:themeElements>
    <a:clrScheme name="Personalizar 1">
      <a:dk1>
        <a:sysClr val="windowText" lastClr="000000"/>
      </a:dk1>
      <a:lt1>
        <a:sysClr val="window" lastClr="FFFFFF"/>
      </a:lt1>
      <a:dk2>
        <a:srgbClr val="630000"/>
      </a:dk2>
      <a:lt2>
        <a:srgbClr val="EEECE1"/>
      </a:lt2>
      <a:accent1>
        <a:srgbClr val="D9D9D9"/>
      </a:accent1>
      <a:accent2>
        <a:srgbClr val="C0C0C0"/>
      </a:accent2>
      <a:accent3>
        <a:srgbClr val="A6A6A6"/>
      </a:accent3>
      <a:accent4>
        <a:srgbClr val="808080"/>
      </a:accent4>
      <a:accent5>
        <a:srgbClr val="595959"/>
      </a:accent5>
      <a:accent6>
        <a:srgbClr val="404040"/>
      </a:accent6>
      <a:hlink>
        <a:srgbClr val="630000"/>
      </a:hlink>
      <a:folHlink>
        <a:srgbClr val="63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Plantilla Grial.potx</Template>
  <TotalTime>3989</TotalTime>
  <Words>2151</Words>
  <Application>Microsoft Macintosh PowerPoint</Application>
  <PresentationFormat>Presentación en pantalla (4:3)</PresentationFormat>
  <Paragraphs>338</Paragraphs>
  <Slides>31</Slides>
  <Notes>21</Notes>
  <HiddenSlides>0</HiddenSlides>
  <MMClips>0</MMClips>
  <ScaleCrop>false</ScaleCrop>
  <HeadingPairs>
    <vt:vector size="4" baseType="variant">
      <vt:variant>
        <vt:lpstr>Plantilla de diseño</vt:lpstr>
      </vt:variant>
      <vt:variant>
        <vt:i4>1</vt:i4>
      </vt:variant>
      <vt:variant>
        <vt:lpstr>Títulos de diapositiva</vt:lpstr>
      </vt:variant>
      <vt:variant>
        <vt:i4>31</vt:i4>
      </vt:variant>
    </vt:vector>
  </HeadingPairs>
  <TitlesOfParts>
    <vt:vector size="32" baseType="lpstr">
      <vt:lpstr>Plantilla Grial</vt:lpstr>
      <vt:lpstr>GRIAL 2.0 Una propuesta de integración de servicios y aplicaciones web en un portal académico personalizable</vt:lpstr>
      <vt:lpstr>Índice</vt:lpstr>
      <vt:lpstr>1. Introducción</vt:lpstr>
      <vt:lpstr>2. Objetivos</vt:lpstr>
      <vt:lpstr>3. Descripción del sistema</vt:lpstr>
      <vt:lpstr>4. Técnicas y herramientas</vt:lpstr>
      <vt:lpstr>5. Aspectos relevantes</vt:lpstr>
      <vt:lpstr>5.1. Gestión del proyecto</vt:lpstr>
      <vt:lpstr>5.2. Despliegue del sistema</vt:lpstr>
      <vt:lpstr>5.3. El gestor de contenidos I</vt:lpstr>
      <vt:lpstr>5.3. El gestor de contenidos II</vt:lpstr>
      <vt:lpstr>5.3. El gestor de contenidos III</vt:lpstr>
      <vt:lpstr>5.4. Agorá El gestor de blogs I</vt:lpstr>
      <vt:lpstr>5.4. Agorá El gestor de blogs II</vt:lpstr>
      <vt:lpstr>5.4. Agorá El gestor de blogs III</vt:lpstr>
      <vt:lpstr>5.5. Pólis La plataforma de eLearning I</vt:lpstr>
      <vt:lpstr>5.5. Pólis La plataforma de eLearning II</vt:lpstr>
      <vt:lpstr>5.5. Pólis La plataforma de eLearning III</vt:lpstr>
      <vt:lpstr>5.5. Pólis La plataforma de eLearning IV</vt:lpstr>
      <vt:lpstr>5.6. Conexión de componentes I</vt:lpstr>
      <vt:lpstr>5.6. Conexión de componentes II</vt:lpstr>
      <vt:lpstr>5.6. Conexión de componentes III</vt:lpstr>
      <vt:lpstr>5.6. Conexión de componentes IV</vt:lpstr>
      <vt:lpstr>5.7. Diseminación de la información I</vt:lpstr>
      <vt:lpstr>5.7. Diseminación de la información II</vt:lpstr>
      <vt:lpstr>6. Conclusiones I</vt:lpstr>
      <vt:lpstr>6. Conclusiones II</vt:lpstr>
      <vt:lpstr>6. Conclusiones III</vt:lpstr>
      <vt:lpstr>6. Conclusiones IV</vt:lpstr>
      <vt:lpstr>7. Líneas futuras</vt:lpstr>
      <vt:lpstr>GRIAL 2.0 Una propuesta de integración de servicios y aplicaciones web en un portal académico personalizable</vt:lpstr>
    </vt:vector>
  </TitlesOfParts>
  <Company>Universidad de Salamanca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GRIAL 2.0 Una propuesta de integración de servicios y aplicaciones web en un portal académico personalizable</dc:title>
  <dc:creator>Alicia García Holgado</dc:creator>
  <cp:lastModifiedBy>Alicia García Holgado</cp:lastModifiedBy>
  <cp:revision>214</cp:revision>
  <dcterms:created xsi:type="dcterms:W3CDTF">2011-03-10T14:51:03Z</dcterms:created>
  <dcterms:modified xsi:type="dcterms:W3CDTF">2011-03-10T15:04:50Z</dcterms:modified>
</cp:coreProperties>
</file>