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9"/>
  </p:notesMasterIdLst>
  <p:handoutMasterIdLst>
    <p:handoutMasterId r:id="rId30"/>
  </p:handoutMasterIdLst>
  <p:sldIdLst>
    <p:sldId id="256" r:id="rId2"/>
    <p:sldId id="318" r:id="rId3"/>
    <p:sldId id="290" r:id="rId4"/>
    <p:sldId id="291" r:id="rId5"/>
    <p:sldId id="292" r:id="rId6"/>
    <p:sldId id="319" r:id="rId7"/>
    <p:sldId id="294" r:id="rId8"/>
    <p:sldId id="320" r:id="rId9"/>
    <p:sldId id="295" r:id="rId10"/>
    <p:sldId id="296" r:id="rId11"/>
    <p:sldId id="322" r:id="rId12"/>
    <p:sldId id="325" r:id="rId13"/>
    <p:sldId id="327" r:id="rId14"/>
    <p:sldId id="326" r:id="rId15"/>
    <p:sldId id="328" r:id="rId16"/>
    <p:sldId id="331" r:id="rId17"/>
    <p:sldId id="330" r:id="rId18"/>
    <p:sldId id="332" r:id="rId19"/>
    <p:sldId id="311" r:id="rId20"/>
    <p:sldId id="333" r:id="rId21"/>
    <p:sldId id="334" r:id="rId22"/>
    <p:sldId id="313" r:id="rId23"/>
    <p:sldId id="335" r:id="rId24"/>
    <p:sldId id="315" r:id="rId25"/>
    <p:sldId id="337" r:id="rId26"/>
    <p:sldId id="316" r:id="rId27"/>
    <p:sldId id="336" r:id="rId28"/>
  </p:sldIdLst>
  <p:sldSz cx="9144000" cy="6858000" type="screen4x3"/>
  <p:notesSz cx="6858000" cy="9144000"/>
  <p:defaultText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66"/>
    <a:srgbClr val="DDDDDD"/>
    <a:srgbClr val="FAFAFA"/>
    <a:srgbClr val="990000"/>
    <a:srgbClr val="F2F2F2"/>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2" autoAdjust="0"/>
    <p:restoredTop sz="81864" autoAdjust="0"/>
  </p:normalViewPr>
  <p:slideViewPr>
    <p:cSldViewPr snapToGrid="0" snapToObjects="1">
      <p:cViewPr varScale="1">
        <p:scale>
          <a:sx n="59" d="100"/>
          <a:sy n="59" d="100"/>
        </p:scale>
        <p:origin x="-138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p:scale>
          <a:sx n="100" d="100"/>
          <a:sy n="100" d="100"/>
        </p:scale>
        <p:origin x="-264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F28A64-6D91-2D40-A878-21E6100C3503}" type="doc">
      <dgm:prSet loTypeId="urn:microsoft.com/office/officeart/2005/8/layout/equation2" loCatId="" qsTypeId="urn:microsoft.com/office/officeart/2005/8/quickstyle/simple4" qsCatId="simple" csTypeId="urn:microsoft.com/office/officeart/2005/8/colors/accent0_2" csCatId="mainScheme" phldr="1"/>
      <dgm:spPr/>
      <dgm:t>
        <a:bodyPr/>
        <a:lstStyle/>
        <a:p>
          <a:endParaRPr lang="es-ES"/>
        </a:p>
      </dgm:t>
    </dgm:pt>
    <dgm:pt modelId="{41478EB4-D192-164D-8EAE-C227FBF856D9}">
      <dgm:prSet/>
      <dgm:spPr/>
      <dgm:t>
        <a:bodyPr/>
        <a:lstStyle/>
        <a:p>
          <a:r>
            <a:rPr lang="en-GB" noProof="0" dirty="0" smtClean="0"/>
            <a:t>Extract information</a:t>
          </a:r>
          <a:endParaRPr lang="en-GB" noProof="0" dirty="0"/>
        </a:p>
      </dgm:t>
    </dgm:pt>
    <dgm:pt modelId="{92B3FFF7-2D2F-6B4E-A44D-9C572E5298E5}" type="parTrans" cxnId="{EFE6472B-E029-4F48-B754-AEC73D6A0105}">
      <dgm:prSet/>
      <dgm:spPr/>
      <dgm:t>
        <a:bodyPr/>
        <a:lstStyle/>
        <a:p>
          <a:endParaRPr lang="es-ES"/>
        </a:p>
      </dgm:t>
    </dgm:pt>
    <dgm:pt modelId="{CC621E34-3FB2-7E4B-83AD-B2A8E0BCB63F}" type="sibTrans" cxnId="{EFE6472B-E029-4F48-B754-AEC73D6A0105}">
      <dgm:prSet/>
      <dgm:spPr/>
      <dgm:t>
        <a:bodyPr/>
        <a:lstStyle/>
        <a:p>
          <a:endParaRPr lang="es-ES"/>
        </a:p>
      </dgm:t>
    </dgm:pt>
    <dgm:pt modelId="{377C3F43-49F5-F24E-A90D-08E10C4845D1}">
      <dgm:prSet/>
      <dgm:spPr/>
      <dgm:t>
        <a:bodyPr/>
        <a:lstStyle/>
        <a:p>
          <a:r>
            <a:rPr lang="en-GB" noProof="0" dirty="0" smtClean="0"/>
            <a:t>Analysis information</a:t>
          </a:r>
          <a:endParaRPr lang="en-GB" noProof="0" dirty="0"/>
        </a:p>
      </dgm:t>
    </dgm:pt>
    <dgm:pt modelId="{32E69422-A04D-8F42-B02A-3015E47231E1}" type="parTrans" cxnId="{0966D46A-18F5-6440-9AE4-D59B64659ED4}">
      <dgm:prSet/>
      <dgm:spPr/>
      <dgm:t>
        <a:bodyPr/>
        <a:lstStyle/>
        <a:p>
          <a:endParaRPr lang="es-ES"/>
        </a:p>
      </dgm:t>
    </dgm:pt>
    <dgm:pt modelId="{775E5A23-1B03-2244-AED5-9F7F9624D8DA}" type="sibTrans" cxnId="{0966D46A-18F5-6440-9AE4-D59B64659ED4}">
      <dgm:prSet/>
      <dgm:spPr/>
      <dgm:t>
        <a:bodyPr/>
        <a:lstStyle/>
        <a:p>
          <a:endParaRPr lang="es-ES"/>
        </a:p>
      </dgm:t>
    </dgm:pt>
    <dgm:pt modelId="{2C6E582E-E0FB-F840-A0B7-89D80337692F}">
      <dgm:prSet/>
      <dgm:spPr/>
      <dgm:t>
        <a:bodyPr/>
        <a:lstStyle/>
        <a:p>
          <a:r>
            <a:rPr lang="en-GB" noProof="0" dirty="0" smtClean="0"/>
            <a:t>Take decisions</a:t>
          </a:r>
          <a:endParaRPr lang="en-GB" noProof="0" dirty="0"/>
        </a:p>
      </dgm:t>
    </dgm:pt>
    <dgm:pt modelId="{A5A9117D-B5E4-BF42-89C7-C5829C0465EE}" type="parTrans" cxnId="{8B549ED1-29A3-2D43-8BE6-1ACBA09F675A}">
      <dgm:prSet/>
      <dgm:spPr/>
      <dgm:t>
        <a:bodyPr/>
        <a:lstStyle/>
        <a:p>
          <a:endParaRPr lang="es-ES"/>
        </a:p>
      </dgm:t>
    </dgm:pt>
    <dgm:pt modelId="{76ECF9D0-60D1-D44A-8169-798D8C2DDFC5}" type="sibTrans" cxnId="{8B549ED1-29A3-2D43-8BE6-1ACBA09F675A}">
      <dgm:prSet/>
      <dgm:spPr/>
      <dgm:t>
        <a:bodyPr/>
        <a:lstStyle/>
        <a:p>
          <a:endParaRPr lang="es-ES"/>
        </a:p>
      </dgm:t>
    </dgm:pt>
    <dgm:pt modelId="{EEB80D5E-E66A-B74A-8CD5-F18ADC91E9A7}" type="pres">
      <dgm:prSet presAssocID="{A8F28A64-6D91-2D40-A878-21E6100C3503}" presName="Name0" presStyleCnt="0">
        <dgm:presLayoutVars>
          <dgm:dir/>
          <dgm:resizeHandles val="exact"/>
        </dgm:presLayoutVars>
      </dgm:prSet>
      <dgm:spPr/>
      <dgm:t>
        <a:bodyPr/>
        <a:lstStyle/>
        <a:p>
          <a:endParaRPr lang="es-ES"/>
        </a:p>
      </dgm:t>
    </dgm:pt>
    <dgm:pt modelId="{8BD538A8-27AD-1B40-ACE8-1B06CDC119A3}" type="pres">
      <dgm:prSet presAssocID="{A8F28A64-6D91-2D40-A878-21E6100C3503}" presName="vNodes" presStyleCnt="0"/>
      <dgm:spPr/>
    </dgm:pt>
    <dgm:pt modelId="{D86F90E1-3EDB-DA47-9998-3B30FC11158B}" type="pres">
      <dgm:prSet presAssocID="{41478EB4-D192-164D-8EAE-C227FBF856D9}" presName="node" presStyleLbl="node1" presStyleIdx="0" presStyleCnt="3">
        <dgm:presLayoutVars>
          <dgm:bulletEnabled val="1"/>
        </dgm:presLayoutVars>
      </dgm:prSet>
      <dgm:spPr/>
      <dgm:t>
        <a:bodyPr/>
        <a:lstStyle/>
        <a:p>
          <a:endParaRPr lang="es-ES"/>
        </a:p>
      </dgm:t>
    </dgm:pt>
    <dgm:pt modelId="{D4B60ADB-FF66-7547-B268-C4F9F7A0C2D1}" type="pres">
      <dgm:prSet presAssocID="{CC621E34-3FB2-7E4B-83AD-B2A8E0BCB63F}" presName="spacerT" presStyleCnt="0"/>
      <dgm:spPr/>
    </dgm:pt>
    <dgm:pt modelId="{DA54BDB3-9441-B54E-8298-2D0FA91722F2}" type="pres">
      <dgm:prSet presAssocID="{CC621E34-3FB2-7E4B-83AD-B2A8E0BCB63F}" presName="sibTrans" presStyleLbl="sibTrans2D1" presStyleIdx="0" presStyleCnt="2"/>
      <dgm:spPr/>
      <dgm:t>
        <a:bodyPr/>
        <a:lstStyle/>
        <a:p>
          <a:endParaRPr lang="es-ES"/>
        </a:p>
      </dgm:t>
    </dgm:pt>
    <dgm:pt modelId="{2E0A5995-3A42-7945-BD2D-A322D1C62160}" type="pres">
      <dgm:prSet presAssocID="{CC621E34-3FB2-7E4B-83AD-B2A8E0BCB63F}" presName="spacerB" presStyleCnt="0"/>
      <dgm:spPr/>
    </dgm:pt>
    <dgm:pt modelId="{4C2CF3E3-D9C0-F645-85A6-55B8D26CEF43}" type="pres">
      <dgm:prSet presAssocID="{377C3F43-49F5-F24E-A90D-08E10C4845D1}" presName="node" presStyleLbl="node1" presStyleIdx="1" presStyleCnt="3">
        <dgm:presLayoutVars>
          <dgm:bulletEnabled val="1"/>
        </dgm:presLayoutVars>
      </dgm:prSet>
      <dgm:spPr/>
      <dgm:t>
        <a:bodyPr/>
        <a:lstStyle/>
        <a:p>
          <a:endParaRPr lang="es-ES"/>
        </a:p>
      </dgm:t>
    </dgm:pt>
    <dgm:pt modelId="{C445BDE3-3BCF-A44B-9927-E0A9B28AF435}" type="pres">
      <dgm:prSet presAssocID="{A8F28A64-6D91-2D40-A878-21E6100C3503}" presName="sibTransLast" presStyleLbl="sibTrans2D1" presStyleIdx="1" presStyleCnt="2"/>
      <dgm:spPr/>
      <dgm:t>
        <a:bodyPr/>
        <a:lstStyle/>
        <a:p>
          <a:endParaRPr lang="es-ES"/>
        </a:p>
      </dgm:t>
    </dgm:pt>
    <dgm:pt modelId="{4C79A036-E42E-AB4D-BA71-4BB00D255D41}" type="pres">
      <dgm:prSet presAssocID="{A8F28A64-6D91-2D40-A878-21E6100C3503}" presName="connectorText" presStyleLbl="sibTrans2D1" presStyleIdx="1" presStyleCnt="2"/>
      <dgm:spPr/>
      <dgm:t>
        <a:bodyPr/>
        <a:lstStyle/>
        <a:p>
          <a:endParaRPr lang="es-ES"/>
        </a:p>
      </dgm:t>
    </dgm:pt>
    <dgm:pt modelId="{0D6669B4-CA08-5A47-9006-8AFA55AAB14F}" type="pres">
      <dgm:prSet presAssocID="{A8F28A64-6D91-2D40-A878-21E6100C3503}" presName="lastNode" presStyleLbl="node1" presStyleIdx="2" presStyleCnt="3">
        <dgm:presLayoutVars>
          <dgm:bulletEnabled val="1"/>
        </dgm:presLayoutVars>
      </dgm:prSet>
      <dgm:spPr/>
      <dgm:t>
        <a:bodyPr/>
        <a:lstStyle/>
        <a:p>
          <a:endParaRPr lang="es-ES"/>
        </a:p>
      </dgm:t>
    </dgm:pt>
  </dgm:ptLst>
  <dgm:cxnLst>
    <dgm:cxn modelId="{8B549ED1-29A3-2D43-8BE6-1ACBA09F675A}" srcId="{A8F28A64-6D91-2D40-A878-21E6100C3503}" destId="{2C6E582E-E0FB-F840-A0B7-89D80337692F}" srcOrd="2" destOrd="0" parTransId="{A5A9117D-B5E4-BF42-89C7-C5829C0465EE}" sibTransId="{76ECF9D0-60D1-D44A-8169-798D8C2DDFC5}"/>
    <dgm:cxn modelId="{0966D46A-18F5-6440-9AE4-D59B64659ED4}" srcId="{A8F28A64-6D91-2D40-A878-21E6100C3503}" destId="{377C3F43-49F5-F24E-A90D-08E10C4845D1}" srcOrd="1" destOrd="0" parTransId="{32E69422-A04D-8F42-B02A-3015E47231E1}" sibTransId="{775E5A23-1B03-2244-AED5-9F7F9624D8DA}"/>
    <dgm:cxn modelId="{1B36A773-D73F-7D4A-A7C4-970C40CDD95A}" type="presOf" srcId="{2C6E582E-E0FB-F840-A0B7-89D80337692F}" destId="{0D6669B4-CA08-5A47-9006-8AFA55AAB14F}" srcOrd="0" destOrd="0" presId="urn:microsoft.com/office/officeart/2005/8/layout/equation2"/>
    <dgm:cxn modelId="{EFE6472B-E029-4F48-B754-AEC73D6A0105}" srcId="{A8F28A64-6D91-2D40-A878-21E6100C3503}" destId="{41478EB4-D192-164D-8EAE-C227FBF856D9}" srcOrd="0" destOrd="0" parTransId="{92B3FFF7-2D2F-6B4E-A44D-9C572E5298E5}" sibTransId="{CC621E34-3FB2-7E4B-83AD-B2A8E0BCB63F}"/>
    <dgm:cxn modelId="{10E4C777-5DE1-BB48-88B5-054A70C2BC9D}" type="presOf" srcId="{A8F28A64-6D91-2D40-A878-21E6100C3503}" destId="{EEB80D5E-E66A-B74A-8CD5-F18ADC91E9A7}" srcOrd="0" destOrd="0" presId="urn:microsoft.com/office/officeart/2005/8/layout/equation2"/>
    <dgm:cxn modelId="{EE906030-A97F-284A-88E4-FD5BB1DB3690}" type="presOf" srcId="{775E5A23-1B03-2244-AED5-9F7F9624D8DA}" destId="{4C79A036-E42E-AB4D-BA71-4BB00D255D41}" srcOrd="1" destOrd="0" presId="urn:microsoft.com/office/officeart/2005/8/layout/equation2"/>
    <dgm:cxn modelId="{554A8848-3EE8-F144-A5F3-F2D717BB80CA}" type="presOf" srcId="{41478EB4-D192-164D-8EAE-C227FBF856D9}" destId="{D86F90E1-3EDB-DA47-9998-3B30FC11158B}" srcOrd="0" destOrd="0" presId="urn:microsoft.com/office/officeart/2005/8/layout/equation2"/>
    <dgm:cxn modelId="{E8CC97C7-1A6D-C748-8413-888CC0FF7DE0}" type="presOf" srcId="{CC621E34-3FB2-7E4B-83AD-B2A8E0BCB63F}" destId="{DA54BDB3-9441-B54E-8298-2D0FA91722F2}" srcOrd="0" destOrd="0" presId="urn:microsoft.com/office/officeart/2005/8/layout/equation2"/>
    <dgm:cxn modelId="{5FD96BBE-A177-904B-BE7F-4EE7A99DCC5F}" type="presOf" srcId="{377C3F43-49F5-F24E-A90D-08E10C4845D1}" destId="{4C2CF3E3-D9C0-F645-85A6-55B8D26CEF43}" srcOrd="0" destOrd="0" presId="urn:microsoft.com/office/officeart/2005/8/layout/equation2"/>
    <dgm:cxn modelId="{5A83CDD3-6C28-674F-B5CB-A094DDFF0FCF}" type="presOf" srcId="{775E5A23-1B03-2244-AED5-9F7F9624D8DA}" destId="{C445BDE3-3BCF-A44B-9927-E0A9B28AF435}" srcOrd="0" destOrd="0" presId="urn:microsoft.com/office/officeart/2005/8/layout/equation2"/>
    <dgm:cxn modelId="{6D950B07-5476-1542-845B-04CEBE88EF72}" type="presParOf" srcId="{EEB80D5E-E66A-B74A-8CD5-F18ADC91E9A7}" destId="{8BD538A8-27AD-1B40-ACE8-1B06CDC119A3}" srcOrd="0" destOrd="0" presId="urn:microsoft.com/office/officeart/2005/8/layout/equation2"/>
    <dgm:cxn modelId="{5CD81725-9E0B-5D40-B620-497F3C375482}" type="presParOf" srcId="{8BD538A8-27AD-1B40-ACE8-1B06CDC119A3}" destId="{D86F90E1-3EDB-DA47-9998-3B30FC11158B}" srcOrd="0" destOrd="0" presId="urn:microsoft.com/office/officeart/2005/8/layout/equation2"/>
    <dgm:cxn modelId="{E5FBEBC9-F340-0049-BB18-B2DD627E94D4}" type="presParOf" srcId="{8BD538A8-27AD-1B40-ACE8-1B06CDC119A3}" destId="{D4B60ADB-FF66-7547-B268-C4F9F7A0C2D1}" srcOrd="1" destOrd="0" presId="urn:microsoft.com/office/officeart/2005/8/layout/equation2"/>
    <dgm:cxn modelId="{BFA8D002-D377-AD43-A74B-81757700301E}" type="presParOf" srcId="{8BD538A8-27AD-1B40-ACE8-1B06CDC119A3}" destId="{DA54BDB3-9441-B54E-8298-2D0FA91722F2}" srcOrd="2" destOrd="0" presId="urn:microsoft.com/office/officeart/2005/8/layout/equation2"/>
    <dgm:cxn modelId="{2E2FD2C5-340E-F54D-AEFB-AA8CB1A89A42}" type="presParOf" srcId="{8BD538A8-27AD-1B40-ACE8-1B06CDC119A3}" destId="{2E0A5995-3A42-7945-BD2D-A322D1C62160}" srcOrd="3" destOrd="0" presId="urn:microsoft.com/office/officeart/2005/8/layout/equation2"/>
    <dgm:cxn modelId="{24A023A0-C1CB-C848-90E9-2F5E66BF8F18}" type="presParOf" srcId="{8BD538A8-27AD-1B40-ACE8-1B06CDC119A3}" destId="{4C2CF3E3-D9C0-F645-85A6-55B8D26CEF43}" srcOrd="4" destOrd="0" presId="urn:microsoft.com/office/officeart/2005/8/layout/equation2"/>
    <dgm:cxn modelId="{0F85EE64-5566-674B-819F-CE0DAD116E6A}" type="presParOf" srcId="{EEB80D5E-E66A-B74A-8CD5-F18ADC91E9A7}" destId="{C445BDE3-3BCF-A44B-9927-E0A9B28AF435}" srcOrd="1" destOrd="0" presId="urn:microsoft.com/office/officeart/2005/8/layout/equation2"/>
    <dgm:cxn modelId="{58183372-6823-514F-BC9B-A2623777A8B5}" type="presParOf" srcId="{C445BDE3-3BCF-A44B-9927-E0A9B28AF435}" destId="{4C79A036-E42E-AB4D-BA71-4BB00D255D41}" srcOrd="0" destOrd="0" presId="urn:microsoft.com/office/officeart/2005/8/layout/equation2"/>
    <dgm:cxn modelId="{DB5345DC-09A4-AC49-B1AB-B31FBC5B5AD6}" type="presParOf" srcId="{EEB80D5E-E66A-B74A-8CD5-F18ADC91E9A7}" destId="{0D6669B4-CA08-5A47-9006-8AFA55AAB14F}"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_tradnl" dirty="0">
              <a:latin typeface="Arial"/>
            </a:endParaRPr>
          </a:p>
        </p:txBody>
      </p:sp>
      <p:sp>
        <p:nvSpPr>
          <p:cNvPr id="3" name="Marcador de fecha 2"/>
          <p:cNvSpPr>
            <a:spLocks noGrp="1"/>
          </p:cNvSpPr>
          <p:nvPr>
            <p:ph type="dt" sz="quarter" idx="1"/>
          </p:nvPr>
        </p:nvSpPr>
        <p:spPr>
          <a:xfrm>
            <a:off x="5372099" y="0"/>
            <a:ext cx="1484313" cy="457200"/>
          </a:xfrm>
          <a:prstGeom prst="rect">
            <a:avLst/>
          </a:prstGeom>
        </p:spPr>
        <p:txBody>
          <a:bodyPr vert="horz" lIns="91440" tIns="45720" rIns="91440" bIns="45720" rtlCol="0"/>
          <a:lstStyle>
            <a:lvl1pPr algn="r">
              <a:defRPr sz="1200"/>
            </a:lvl1pPr>
          </a:lstStyle>
          <a:p>
            <a:fld id="{66A37CD9-6A8A-0B41-9B7F-CDD61CAE6EAC}" type="datetime1">
              <a:rPr lang="es-ES_tradnl" smtClean="0">
                <a:solidFill>
                  <a:srgbClr val="666666"/>
                </a:solidFill>
                <a:latin typeface="Tahoma"/>
                <a:cs typeface="Tahoma"/>
              </a:rPr>
              <a:pPr/>
              <a:t>29/06/2011</a:t>
            </a:fld>
            <a:endParaRPr lang="es-ES_tradnl" dirty="0">
              <a:solidFill>
                <a:srgbClr val="666666"/>
              </a:solidFill>
              <a:latin typeface="Tahoma"/>
              <a:cs typeface="Tahoma"/>
            </a:endParaRPr>
          </a:p>
        </p:txBody>
      </p:sp>
      <p:sp>
        <p:nvSpPr>
          <p:cNvPr id="4" name="Marcador de pie de página 3"/>
          <p:cNvSpPr>
            <a:spLocks noGrp="1"/>
          </p:cNvSpPr>
          <p:nvPr>
            <p:ph type="ftr" sz="quarter" idx="2"/>
          </p:nvPr>
        </p:nvSpPr>
        <p:spPr>
          <a:xfrm>
            <a:off x="1943100" y="8686800"/>
            <a:ext cx="2971800" cy="228600"/>
          </a:xfrm>
          <a:prstGeom prst="rect">
            <a:avLst/>
          </a:prstGeom>
        </p:spPr>
        <p:txBody>
          <a:bodyPr vert="horz" lIns="91440" tIns="45720" rIns="91440" bIns="45720" rtlCol="0" anchor="ctr"/>
          <a:lstStyle>
            <a:lvl1pPr algn="l">
              <a:defRPr sz="1200"/>
            </a:lvl1pPr>
          </a:lstStyle>
          <a:p>
            <a:pPr algn="ctr"/>
            <a:r>
              <a:rPr lang="es-ES_tradnl" sz="1000" dirty="0" smtClean="0">
                <a:solidFill>
                  <a:srgbClr val="666666"/>
                </a:solidFill>
                <a:latin typeface="Tahoma"/>
                <a:cs typeface="Tahoma"/>
              </a:rPr>
              <a:t>GRIAL </a:t>
            </a:r>
            <a:r>
              <a:rPr lang="es-ES_tradnl" sz="1000" dirty="0" err="1" smtClean="0">
                <a:solidFill>
                  <a:srgbClr val="666666"/>
                </a:solidFill>
                <a:latin typeface="Tahoma"/>
                <a:cs typeface="Tahoma"/>
              </a:rPr>
              <a:t>–</a:t>
            </a:r>
            <a:r>
              <a:rPr lang="es-ES_tradnl" sz="1000" dirty="0" smtClean="0">
                <a:solidFill>
                  <a:srgbClr val="666666"/>
                </a:solidFill>
                <a:latin typeface="Tahoma"/>
                <a:cs typeface="Tahoma"/>
              </a:rPr>
              <a:t> Universidad de Salamanca</a:t>
            </a:r>
            <a:endParaRPr lang="es-ES_tradnl" sz="1000" dirty="0">
              <a:solidFill>
                <a:srgbClr val="666666"/>
              </a:solidFill>
              <a:latin typeface="Tahoma"/>
              <a:cs typeface="Tahoma"/>
            </a:endParaRPr>
          </a:p>
        </p:txBody>
      </p:sp>
      <p:sp>
        <p:nvSpPr>
          <p:cNvPr id="5" name="Marcador de número de diapositiva 4"/>
          <p:cNvSpPr>
            <a:spLocks noGrp="1"/>
          </p:cNvSpPr>
          <p:nvPr>
            <p:ph type="sldNum" sz="quarter" idx="3"/>
          </p:nvPr>
        </p:nvSpPr>
        <p:spPr>
          <a:xfrm>
            <a:off x="6095999" y="8685213"/>
            <a:ext cx="760413" cy="457200"/>
          </a:xfrm>
          <a:prstGeom prst="rect">
            <a:avLst/>
          </a:prstGeom>
        </p:spPr>
        <p:txBody>
          <a:bodyPr vert="horz" lIns="91440" tIns="45720" rIns="91440" bIns="45720" rtlCol="0" anchor="ctr"/>
          <a:lstStyle>
            <a:lvl1pPr algn="r">
              <a:defRPr sz="1200"/>
            </a:lvl1pPr>
          </a:lstStyle>
          <a:p>
            <a:fld id="{F35C60D5-8167-504C-BD55-AC545A151144}" type="slidenum">
              <a:rPr lang="es-ES_tradnl" smtClean="0">
                <a:solidFill>
                  <a:srgbClr val="666666"/>
                </a:solidFill>
                <a:latin typeface="Tahoma"/>
                <a:cs typeface="Tahoma"/>
              </a:rPr>
              <a:pPr/>
              <a:t>‹Nº›</a:t>
            </a:fld>
            <a:endParaRPr lang="es-ES_tradnl" dirty="0">
              <a:solidFill>
                <a:srgbClr val="666666"/>
              </a:solidFill>
              <a:latin typeface="Tahoma"/>
              <a:cs typeface="Tahoma"/>
            </a:endParaRPr>
          </a:p>
        </p:txBody>
      </p:sp>
    </p:spTree>
    <p:extLst>
      <p:ext uri="{BB962C8B-B14F-4D97-AF65-F5344CB8AC3E}">
        <p14:creationId xmlns:p14="http://schemas.microsoft.com/office/powerpoint/2010/main" val="13018019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a:defRPr>
            </a:lvl1pPr>
          </a:lstStyle>
          <a:p>
            <a:endParaRPr lang="es-ES_tradnl" dirty="0"/>
          </a:p>
        </p:txBody>
      </p:sp>
      <p:sp>
        <p:nvSpPr>
          <p:cNvPr id="3" name="Marcador de fecha 2"/>
          <p:cNvSpPr>
            <a:spLocks noGrp="1"/>
          </p:cNvSpPr>
          <p:nvPr>
            <p:ph type="dt" idx="1"/>
          </p:nvPr>
        </p:nvSpPr>
        <p:spPr>
          <a:xfrm>
            <a:off x="5350933" y="0"/>
            <a:ext cx="1505480" cy="457200"/>
          </a:xfrm>
          <a:prstGeom prst="rect">
            <a:avLst/>
          </a:prstGeom>
        </p:spPr>
        <p:txBody>
          <a:bodyPr vert="horz" lIns="91440" tIns="45720" rIns="91440" bIns="45720" rtlCol="0"/>
          <a:lstStyle>
            <a:lvl1pPr algn="r">
              <a:defRPr sz="1200">
                <a:solidFill>
                  <a:srgbClr val="666666"/>
                </a:solidFill>
                <a:latin typeface="Tahoma"/>
                <a:cs typeface="Tahoma"/>
              </a:defRPr>
            </a:lvl1pPr>
          </a:lstStyle>
          <a:p>
            <a:fld id="{D0989BAA-F2EE-5D4C-882C-8AAA58C886B9}" type="datetime1">
              <a:rPr lang="es-ES_tradnl" smtClean="0"/>
              <a:pPr/>
              <a:t>29/06/2011</a:t>
            </a:fld>
            <a:endParaRPr lang="es-ES_tradnl" dirty="0"/>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_tradnl" dirty="0"/>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_tradnl" dirty="0"/>
          </a:p>
        </p:txBody>
      </p:sp>
      <p:sp>
        <p:nvSpPr>
          <p:cNvPr id="6" name="Marcador de pie de página 5"/>
          <p:cNvSpPr>
            <a:spLocks noGrp="1"/>
          </p:cNvSpPr>
          <p:nvPr>
            <p:ph type="ftr" sz="quarter" idx="4"/>
          </p:nvPr>
        </p:nvSpPr>
        <p:spPr>
          <a:xfrm>
            <a:off x="1913466" y="8685213"/>
            <a:ext cx="2971800" cy="238654"/>
          </a:xfrm>
          <a:prstGeom prst="rect">
            <a:avLst/>
          </a:prstGeom>
        </p:spPr>
        <p:txBody>
          <a:bodyPr vert="horz" lIns="91440" tIns="45720" rIns="91440" bIns="45720" rtlCol="0" anchor="ctr"/>
          <a:lstStyle>
            <a:lvl1pPr algn="ctr">
              <a:defRPr sz="1000">
                <a:solidFill>
                  <a:srgbClr val="666666"/>
                </a:solidFill>
                <a:latin typeface="Tahoma"/>
                <a:cs typeface="Tahoma"/>
              </a:defRPr>
            </a:lvl1pPr>
          </a:lstStyle>
          <a:p>
            <a:r>
              <a:rPr lang="es-ES_tradnl" dirty="0" smtClean="0"/>
              <a:t>GRIAL </a:t>
            </a:r>
            <a:r>
              <a:rPr lang="es-ES_tradnl" dirty="0" err="1" smtClean="0"/>
              <a:t>–</a:t>
            </a:r>
            <a:r>
              <a:rPr lang="es-ES_tradnl" dirty="0" smtClean="0"/>
              <a:t> Universidad de Salamanca</a:t>
            </a:r>
            <a:endParaRPr lang="es-ES_tradnl" dirty="0"/>
          </a:p>
        </p:txBody>
      </p:sp>
      <p:sp>
        <p:nvSpPr>
          <p:cNvPr id="7" name="Marcador de número de diapositiva 6"/>
          <p:cNvSpPr>
            <a:spLocks noGrp="1"/>
          </p:cNvSpPr>
          <p:nvPr>
            <p:ph type="sldNum" sz="quarter" idx="5"/>
          </p:nvPr>
        </p:nvSpPr>
        <p:spPr>
          <a:xfrm>
            <a:off x="6172199" y="8685213"/>
            <a:ext cx="684213" cy="457200"/>
          </a:xfrm>
          <a:prstGeom prst="rect">
            <a:avLst/>
          </a:prstGeom>
        </p:spPr>
        <p:txBody>
          <a:bodyPr vert="horz" lIns="91440" tIns="45720" rIns="91440" bIns="45720" rtlCol="0" anchor="ctr"/>
          <a:lstStyle>
            <a:lvl1pPr algn="r">
              <a:defRPr sz="1200">
                <a:solidFill>
                  <a:srgbClr val="666666"/>
                </a:solidFill>
                <a:latin typeface="Tahoma"/>
                <a:cs typeface="Tahoma"/>
              </a:defRPr>
            </a:lvl1pPr>
          </a:lstStyle>
          <a:p>
            <a:fld id="{05F47350-BA1B-7249-A27B-9F534461B0A9}" type="slidenum">
              <a:rPr lang="es-ES_tradnl" smtClean="0"/>
              <a:pPr/>
              <a:t>‹Nº›</a:t>
            </a:fld>
            <a:endParaRPr lang="es-ES_tradnl" dirty="0"/>
          </a:p>
        </p:txBody>
      </p:sp>
    </p:spTree>
    <p:extLst>
      <p:ext uri="{BB962C8B-B14F-4D97-AF65-F5344CB8AC3E}">
        <p14:creationId xmlns:p14="http://schemas.microsoft.com/office/powerpoint/2010/main" val="402426877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Arial"/>
        <a:ea typeface="+mn-ea"/>
        <a:cs typeface="+mn-cs"/>
      </a:defRPr>
    </a:lvl1pPr>
    <a:lvl2pPr marL="457200" algn="l" defTabSz="457200" rtl="0" eaLnBrk="1" latinLnBrk="0" hangingPunct="1">
      <a:defRPr sz="1200" kern="1200">
        <a:solidFill>
          <a:schemeClr val="tx1"/>
        </a:solidFill>
        <a:latin typeface="Arial"/>
        <a:ea typeface="+mn-ea"/>
        <a:cs typeface="+mn-cs"/>
      </a:defRPr>
    </a:lvl2pPr>
    <a:lvl3pPr marL="914400" algn="l" defTabSz="457200" rtl="0" eaLnBrk="1" latinLnBrk="0" hangingPunct="1">
      <a:defRPr sz="1200" kern="1200">
        <a:solidFill>
          <a:schemeClr val="tx1"/>
        </a:solidFill>
        <a:latin typeface="Arial"/>
        <a:ea typeface="+mn-ea"/>
        <a:cs typeface="+mn-cs"/>
      </a:defRPr>
    </a:lvl3pPr>
    <a:lvl4pPr marL="1371600" algn="l" defTabSz="457200" rtl="0" eaLnBrk="1" latinLnBrk="0" hangingPunct="1">
      <a:defRPr sz="1200" kern="1200">
        <a:solidFill>
          <a:schemeClr val="tx1"/>
        </a:solidFill>
        <a:latin typeface="Arial"/>
        <a:ea typeface="+mn-ea"/>
        <a:cs typeface="+mn-cs"/>
      </a:defRPr>
    </a:lvl4pPr>
    <a:lvl5pPr marL="1828800" algn="l" defTabSz="457200" rtl="0" eaLnBrk="1" latinLnBrk="0" hangingPunct="1">
      <a:defRPr sz="1200" kern="1200">
        <a:solidFill>
          <a:schemeClr val="tx1"/>
        </a:solidFill>
        <a:latin typeface="Arial"/>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05F47350-BA1B-7249-A27B-9F534461B0A9}" type="slidenum">
              <a:rPr lang="es-ES_tradnl" smtClean="0"/>
              <a:pPr/>
              <a:t>1</a:t>
            </a:fld>
            <a:endParaRPr lang="es-ES_tradnl" dirty="0"/>
          </a:p>
        </p:txBody>
      </p:sp>
    </p:spTree>
    <p:extLst>
      <p:ext uri="{BB962C8B-B14F-4D97-AF65-F5344CB8AC3E}">
        <p14:creationId xmlns:p14="http://schemas.microsoft.com/office/powerpoint/2010/main" val="31794565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05F47350-BA1B-7249-A27B-9F534461B0A9}" type="slidenum">
              <a:rPr lang="es-ES_tradnl" smtClean="0"/>
              <a:pPr/>
              <a:t>10</a:t>
            </a:fld>
            <a:endParaRPr lang="es-ES_tradnl" dirty="0"/>
          </a:p>
        </p:txBody>
      </p:sp>
    </p:spTree>
    <p:extLst>
      <p:ext uri="{BB962C8B-B14F-4D97-AF65-F5344CB8AC3E}">
        <p14:creationId xmlns:p14="http://schemas.microsoft.com/office/powerpoint/2010/main" val="28089741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05F47350-BA1B-7249-A27B-9F534461B0A9}" type="slidenum">
              <a:rPr lang="es-ES_tradnl" smtClean="0"/>
              <a:pPr/>
              <a:t>11</a:t>
            </a:fld>
            <a:endParaRPr lang="es-ES_tradnl" dirty="0"/>
          </a:p>
        </p:txBody>
      </p:sp>
    </p:spTree>
    <p:extLst>
      <p:ext uri="{BB962C8B-B14F-4D97-AF65-F5344CB8AC3E}">
        <p14:creationId xmlns:p14="http://schemas.microsoft.com/office/powerpoint/2010/main" val="34339965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05F47350-BA1B-7249-A27B-9F534461B0A9}" type="slidenum">
              <a:rPr lang="es-ES_tradnl" smtClean="0"/>
              <a:pPr/>
              <a:t>12</a:t>
            </a:fld>
            <a:endParaRPr lang="es-ES_tradnl" dirty="0"/>
          </a:p>
        </p:txBody>
      </p:sp>
    </p:spTree>
    <p:extLst>
      <p:ext uri="{BB962C8B-B14F-4D97-AF65-F5344CB8AC3E}">
        <p14:creationId xmlns:p14="http://schemas.microsoft.com/office/powerpoint/2010/main" val="28089741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200" kern="1200" dirty="0" smtClean="0">
                <a:solidFill>
                  <a:schemeClr val="tx1"/>
                </a:solidFill>
                <a:effectLst/>
                <a:latin typeface="Arial"/>
                <a:ea typeface="+mn-ea"/>
                <a:cs typeface="+mn-cs"/>
              </a:rPr>
              <a:t>	It would be interesting to observe the level of activity on the platform throughout the duration of the course. In this way, teachers and course designers can determine if in certain periods is somehow necessary to strengthen mentoring, introduce new resources, new tools, etc. </a:t>
            </a:r>
            <a:endParaRPr lang="es-ES_tradnl" sz="1200" kern="1200" dirty="0" smtClean="0">
              <a:solidFill>
                <a:schemeClr val="tx1"/>
              </a:solidFill>
              <a:effectLst/>
              <a:latin typeface="Arial"/>
              <a:ea typeface="+mn-ea"/>
              <a:cs typeface="+mn-cs"/>
            </a:endParaRPr>
          </a:p>
          <a:p>
            <a:r>
              <a:rPr lang="en-GB" sz="1200" kern="1200" dirty="0" smtClean="0">
                <a:solidFill>
                  <a:schemeClr val="tx1"/>
                </a:solidFill>
                <a:effectLst/>
                <a:latin typeface="Arial"/>
                <a:ea typeface="+mn-ea"/>
                <a:cs typeface="+mn-cs"/>
              </a:rPr>
              <a:t>•	Also could be considered at what times students are connected to the platform, in order to evaluate whether or not to use synchronous tools into the subject, such as chat or video conference.</a:t>
            </a:r>
            <a:endParaRPr lang="es-ES_tradnl" sz="1200" kern="1200" dirty="0" smtClean="0">
              <a:solidFill>
                <a:schemeClr val="tx1"/>
              </a:solidFill>
              <a:effectLst/>
              <a:latin typeface="Arial"/>
              <a:ea typeface="+mn-ea"/>
              <a:cs typeface="+mn-cs"/>
            </a:endParaRPr>
          </a:p>
          <a:p>
            <a:r>
              <a:rPr lang="en-GB" sz="1200" kern="1200" dirty="0" smtClean="0">
                <a:solidFill>
                  <a:schemeClr val="tx1"/>
                </a:solidFill>
                <a:effectLst/>
                <a:latin typeface="Arial"/>
                <a:ea typeface="+mn-ea"/>
                <a:cs typeface="+mn-cs"/>
              </a:rPr>
              <a:t>•	Moreover must be </a:t>
            </a:r>
            <a:r>
              <a:rPr lang="en-GB" sz="1200" kern="1200" dirty="0" err="1" smtClean="0">
                <a:solidFill>
                  <a:schemeClr val="tx1"/>
                </a:solidFill>
                <a:effectLst/>
                <a:latin typeface="Arial"/>
                <a:ea typeface="+mn-ea"/>
                <a:cs typeface="+mn-cs"/>
              </a:rPr>
              <a:t>analyzed</a:t>
            </a:r>
            <a:r>
              <a:rPr lang="en-GB" sz="1200" kern="1200" dirty="0" smtClean="0">
                <a:solidFill>
                  <a:schemeClr val="tx1"/>
                </a:solidFill>
                <a:effectLst/>
                <a:latin typeface="Arial"/>
                <a:ea typeface="+mn-ea"/>
                <a:cs typeface="+mn-cs"/>
              </a:rPr>
              <a:t> the activity in the forums, messages and words introduced will be repeated over the subject and at what the user introduces them. In that way can be determined which are the main concerns of students. In addition could be seen if the forums are being used for the real learning of the subject.</a:t>
            </a:r>
            <a:endParaRPr lang="es-ES_tradnl" sz="1200" kern="1200" dirty="0" smtClean="0">
              <a:solidFill>
                <a:schemeClr val="tx1"/>
              </a:solidFill>
              <a:effectLst/>
              <a:latin typeface="Arial"/>
              <a:ea typeface="+mn-ea"/>
              <a:cs typeface="+mn-cs"/>
            </a:endParaRPr>
          </a:p>
          <a:p>
            <a:r>
              <a:rPr lang="en-GB" sz="1200" kern="1200" dirty="0" smtClean="0">
                <a:solidFill>
                  <a:schemeClr val="tx1"/>
                </a:solidFill>
                <a:effectLst/>
                <a:latin typeface="Arial"/>
                <a:ea typeface="+mn-ea"/>
                <a:cs typeface="+mn-cs"/>
              </a:rPr>
              <a:t>•	It may be essential to be able to determine the participation of students in the subject. In this way the participation could be taken in to account and assessed students in terms of it.</a:t>
            </a:r>
            <a:endParaRPr lang="es-ES_tradnl" sz="1200" kern="1200" dirty="0">
              <a:solidFill>
                <a:schemeClr val="tx1"/>
              </a:solidFill>
              <a:effectLst/>
              <a:latin typeface="Arial"/>
              <a:ea typeface="+mn-ea"/>
              <a:cs typeface="+mn-cs"/>
            </a:endParaRPr>
          </a:p>
        </p:txBody>
      </p:sp>
      <p:sp>
        <p:nvSpPr>
          <p:cNvPr id="4" name="Marcador de número de diapositiva 3"/>
          <p:cNvSpPr>
            <a:spLocks noGrp="1"/>
          </p:cNvSpPr>
          <p:nvPr>
            <p:ph type="sldNum" sz="quarter" idx="10"/>
          </p:nvPr>
        </p:nvSpPr>
        <p:spPr/>
        <p:txBody>
          <a:bodyPr/>
          <a:lstStyle/>
          <a:p>
            <a:fld id="{05F47350-BA1B-7249-A27B-9F534461B0A9}" type="slidenum">
              <a:rPr lang="es-ES_tradnl" smtClean="0"/>
              <a:pPr/>
              <a:t>13</a:t>
            </a:fld>
            <a:endParaRPr lang="es-ES_tradnl" dirty="0"/>
          </a:p>
        </p:txBody>
      </p:sp>
    </p:spTree>
    <p:extLst>
      <p:ext uri="{BB962C8B-B14F-4D97-AF65-F5344CB8AC3E}">
        <p14:creationId xmlns:p14="http://schemas.microsoft.com/office/powerpoint/2010/main" val="28089741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05F47350-BA1B-7249-A27B-9F534461B0A9}" type="slidenum">
              <a:rPr lang="es-ES_tradnl" smtClean="0"/>
              <a:pPr/>
              <a:t>14</a:t>
            </a:fld>
            <a:endParaRPr lang="es-ES_tradnl" dirty="0"/>
          </a:p>
        </p:txBody>
      </p:sp>
    </p:spTree>
    <p:extLst>
      <p:ext uri="{BB962C8B-B14F-4D97-AF65-F5344CB8AC3E}">
        <p14:creationId xmlns:p14="http://schemas.microsoft.com/office/powerpoint/2010/main" val="5398973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Arial"/>
                <a:ea typeface="+mn-ea"/>
                <a:cs typeface="+mn-cs"/>
              </a:rPr>
              <a:t>	</a:t>
            </a:r>
            <a:r>
              <a:rPr lang="en-GB" dirty="0" smtClean="0"/>
              <a:t>In this case applied to learning and specifically VLE logs</a:t>
            </a:r>
          </a:p>
          <a:p>
            <a:endParaRPr lang="es-ES_tradnl" sz="1200" kern="1200" dirty="0">
              <a:solidFill>
                <a:schemeClr val="tx1"/>
              </a:solidFill>
              <a:effectLst/>
              <a:latin typeface="Arial"/>
              <a:ea typeface="+mn-ea"/>
              <a:cs typeface="+mn-cs"/>
            </a:endParaRPr>
          </a:p>
        </p:txBody>
      </p:sp>
      <p:sp>
        <p:nvSpPr>
          <p:cNvPr id="4" name="Marcador de número de diapositiva 3"/>
          <p:cNvSpPr>
            <a:spLocks noGrp="1"/>
          </p:cNvSpPr>
          <p:nvPr>
            <p:ph type="sldNum" sz="quarter" idx="10"/>
          </p:nvPr>
        </p:nvSpPr>
        <p:spPr/>
        <p:txBody>
          <a:bodyPr/>
          <a:lstStyle/>
          <a:p>
            <a:fld id="{05F47350-BA1B-7249-A27B-9F534461B0A9}" type="slidenum">
              <a:rPr lang="es-ES_tradnl" smtClean="0"/>
              <a:pPr/>
              <a:t>15</a:t>
            </a:fld>
            <a:endParaRPr lang="es-ES_tradnl" dirty="0"/>
          </a:p>
        </p:txBody>
      </p:sp>
    </p:spTree>
    <p:extLst>
      <p:ext uri="{BB962C8B-B14F-4D97-AF65-F5344CB8AC3E}">
        <p14:creationId xmlns:p14="http://schemas.microsoft.com/office/powerpoint/2010/main" val="28089741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200" kern="1200" dirty="0" smtClean="0">
                <a:solidFill>
                  <a:schemeClr val="tx1"/>
                </a:solidFill>
                <a:effectLst/>
                <a:latin typeface="Arial"/>
                <a:ea typeface="+mn-ea"/>
                <a:cs typeface="+mn-cs"/>
              </a:rPr>
              <a:t>	</a:t>
            </a:r>
            <a:endParaRPr lang="es-ES_tradnl" sz="1200" kern="1200" dirty="0">
              <a:solidFill>
                <a:schemeClr val="tx1"/>
              </a:solidFill>
              <a:effectLst/>
              <a:latin typeface="Arial"/>
              <a:ea typeface="+mn-ea"/>
              <a:cs typeface="+mn-cs"/>
            </a:endParaRPr>
          </a:p>
        </p:txBody>
      </p:sp>
      <p:sp>
        <p:nvSpPr>
          <p:cNvPr id="4" name="Marcador de número de diapositiva 3"/>
          <p:cNvSpPr>
            <a:spLocks noGrp="1"/>
          </p:cNvSpPr>
          <p:nvPr>
            <p:ph type="sldNum" sz="quarter" idx="10"/>
          </p:nvPr>
        </p:nvSpPr>
        <p:spPr/>
        <p:txBody>
          <a:bodyPr/>
          <a:lstStyle/>
          <a:p>
            <a:fld id="{05F47350-BA1B-7249-A27B-9F534461B0A9}" type="slidenum">
              <a:rPr lang="es-ES_tradnl" smtClean="0"/>
              <a:pPr/>
              <a:t>16</a:t>
            </a:fld>
            <a:endParaRPr lang="es-ES_tradnl" dirty="0"/>
          </a:p>
        </p:txBody>
      </p:sp>
    </p:spTree>
    <p:extLst>
      <p:ext uri="{BB962C8B-B14F-4D97-AF65-F5344CB8AC3E}">
        <p14:creationId xmlns:p14="http://schemas.microsoft.com/office/powerpoint/2010/main" val="28089741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200" kern="1200" dirty="0" smtClean="0">
                <a:solidFill>
                  <a:schemeClr val="tx1"/>
                </a:solidFill>
                <a:effectLst/>
                <a:latin typeface="Arial"/>
                <a:ea typeface="+mn-ea"/>
                <a:cs typeface="+mn-cs"/>
              </a:rPr>
              <a:t>	</a:t>
            </a:r>
            <a:endParaRPr lang="es-ES_tradnl" sz="1200" kern="1200" dirty="0">
              <a:solidFill>
                <a:schemeClr val="tx1"/>
              </a:solidFill>
              <a:effectLst/>
              <a:latin typeface="Arial"/>
              <a:ea typeface="+mn-ea"/>
              <a:cs typeface="+mn-cs"/>
            </a:endParaRPr>
          </a:p>
        </p:txBody>
      </p:sp>
      <p:sp>
        <p:nvSpPr>
          <p:cNvPr id="4" name="Marcador de número de diapositiva 3"/>
          <p:cNvSpPr>
            <a:spLocks noGrp="1"/>
          </p:cNvSpPr>
          <p:nvPr>
            <p:ph type="sldNum" sz="quarter" idx="10"/>
          </p:nvPr>
        </p:nvSpPr>
        <p:spPr/>
        <p:txBody>
          <a:bodyPr/>
          <a:lstStyle/>
          <a:p>
            <a:fld id="{05F47350-BA1B-7249-A27B-9F534461B0A9}" type="slidenum">
              <a:rPr lang="es-ES_tradnl" smtClean="0"/>
              <a:pPr/>
              <a:t>17</a:t>
            </a:fld>
            <a:endParaRPr lang="es-ES_tradnl" dirty="0"/>
          </a:p>
        </p:txBody>
      </p:sp>
    </p:spTree>
    <p:extLst>
      <p:ext uri="{BB962C8B-B14F-4D97-AF65-F5344CB8AC3E}">
        <p14:creationId xmlns:p14="http://schemas.microsoft.com/office/powerpoint/2010/main" val="28089741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200" kern="1200" dirty="0" smtClean="0">
                <a:solidFill>
                  <a:schemeClr val="tx1"/>
                </a:solidFill>
                <a:effectLst/>
                <a:latin typeface="Arial"/>
                <a:ea typeface="+mn-ea"/>
                <a:cs typeface="+mn-cs"/>
              </a:rPr>
              <a:t>	</a:t>
            </a:r>
            <a:endParaRPr lang="es-ES_tradnl" sz="1200" kern="1200" dirty="0">
              <a:solidFill>
                <a:schemeClr val="tx1"/>
              </a:solidFill>
              <a:effectLst/>
              <a:latin typeface="Arial"/>
              <a:ea typeface="+mn-ea"/>
              <a:cs typeface="+mn-cs"/>
            </a:endParaRPr>
          </a:p>
        </p:txBody>
      </p:sp>
      <p:sp>
        <p:nvSpPr>
          <p:cNvPr id="4" name="Marcador de número de diapositiva 3"/>
          <p:cNvSpPr>
            <a:spLocks noGrp="1"/>
          </p:cNvSpPr>
          <p:nvPr>
            <p:ph type="sldNum" sz="quarter" idx="10"/>
          </p:nvPr>
        </p:nvSpPr>
        <p:spPr/>
        <p:txBody>
          <a:bodyPr/>
          <a:lstStyle/>
          <a:p>
            <a:fld id="{05F47350-BA1B-7249-A27B-9F534461B0A9}" type="slidenum">
              <a:rPr lang="es-ES_tradnl" smtClean="0"/>
              <a:pPr/>
              <a:t>18</a:t>
            </a:fld>
            <a:endParaRPr lang="es-ES_tradnl" dirty="0"/>
          </a:p>
        </p:txBody>
      </p:sp>
    </p:spTree>
    <p:extLst>
      <p:ext uri="{BB962C8B-B14F-4D97-AF65-F5344CB8AC3E}">
        <p14:creationId xmlns:p14="http://schemas.microsoft.com/office/powerpoint/2010/main" val="28089741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05F47350-BA1B-7249-A27B-9F534461B0A9}" type="slidenum">
              <a:rPr lang="es-ES_tradnl" smtClean="0"/>
              <a:pPr/>
              <a:t>19</a:t>
            </a:fld>
            <a:endParaRPr lang="es-ES_tradnl" dirty="0"/>
          </a:p>
        </p:txBody>
      </p:sp>
    </p:spTree>
    <p:extLst>
      <p:ext uri="{BB962C8B-B14F-4D97-AF65-F5344CB8AC3E}">
        <p14:creationId xmlns:p14="http://schemas.microsoft.com/office/powerpoint/2010/main" val="539897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05F47350-BA1B-7249-A27B-9F534461B0A9}" type="slidenum">
              <a:rPr lang="es-ES_tradnl" smtClean="0"/>
              <a:pPr/>
              <a:t>2</a:t>
            </a:fld>
            <a:endParaRPr lang="es-ES_tradnl" dirty="0"/>
          </a:p>
        </p:txBody>
      </p:sp>
    </p:spTree>
    <p:extLst>
      <p:ext uri="{BB962C8B-B14F-4D97-AF65-F5344CB8AC3E}">
        <p14:creationId xmlns:p14="http://schemas.microsoft.com/office/powerpoint/2010/main" val="5398973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200" kern="1200" dirty="0" smtClean="0">
                <a:solidFill>
                  <a:schemeClr val="tx1"/>
                </a:solidFill>
                <a:effectLst/>
                <a:latin typeface="Arial"/>
                <a:ea typeface="+mn-ea"/>
                <a:cs typeface="+mn-cs"/>
              </a:rPr>
              <a:t>	</a:t>
            </a:r>
            <a:endParaRPr lang="es-ES_tradnl" sz="1200" kern="1200" dirty="0">
              <a:solidFill>
                <a:schemeClr val="tx1"/>
              </a:solidFill>
              <a:effectLst/>
              <a:latin typeface="Arial"/>
              <a:ea typeface="+mn-ea"/>
              <a:cs typeface="+mn-cs"/>
            </a:endParaRPr>
          </a:p>
        </p:txBody>
      </p:sp>
      <p:sp>
        <p:nvSpPr>
          <p:cNvPr id="4" name="Marcador de número de diapositiva 3"/>
          <p:cNvSpPr>
            <a:spLocks noGrp="1"/>
          </p:cNvSpPr>
          <p:nvPr>
            <p:ph type="sldNum" sz="quarter" idx="10"/>
          </p:nvPr>
        </p:nvSpPr>
        <p:spPr/>
        <p:txBody>
          <a:bodyPr/>
          <a:lstStyle/>
          <a:p>
            <a:fld id="{05F47350-BA1B-7249-A27B-9F534461B0A9}" type="slidenum">
              <a:rPr lang="es-ES_tradnl" smtClean="0"/>
              <a:pPr/>
              <a:t>20</a:t>
            </a:fld>
            <a:endParaRPr lang="es-ES_tradnl" dirty="0"/>
          </a:p>
        </p:txBody>
      </p:sp>
    </p:spTree>
    <p:extLst>
      <p:ext uri="{BB962C8B-B14F-4D97-AF65-F5344CB8AC3E}">
        <p14:creationId xmlns:p14="http://schemas.microsoft.com/office/powerpoint/2010/main" val="28089741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200" kern="1200" dirty="0" smtClean="0">
                <a:solidFill>
                  <a:schemeClr val="tx1"/>
                </a:solidFill>
                <a:effectLst/>
                <a:latin typeface="Arial"/>
                <a:ea typeface="+mn-ea"/>
                <a:cs typeface="+mn-cs"/>
              </a:rPr>
              <a:t>	</a:t>
            </a:r>
            <a:endParaRPr lang="es-ES_tradnl" sz="1200" kern="1200" dirty="0">
              <a:solidFill>
                <a:schemeClr val="tx1"/>
              </a:solidFill>
              <a:effectLst/>
              <a:latin typeface="Arial"/>
              <a:ea typeface="+mn-ea"/>
              <a:cs typeface="+mn-cs"/>
            </a:endParaRPr>
          </a:p>
        </p:txBody>
      </p:sp>
      <p:sp>
        <p:nvSpPr>
          <p:cNvPr id="4" name="Marcador de número de diapositiva 3"/>
          <p:cNvSpPr>
            <a:spLocks noGrp="1"/>
          </p:cNvSpPr>
          <p:nvPr>
            <p:ph type="sldNum" sz="quarter" idx="10"/>
          </p:nvPr>
        </p:nvSpPr>
        <p:spPr/>
        <p:txBody>
          <a:bodyPr/>
          <a:lstStyle/>
          <a:p>
            <a:fld id="{05F47350-BA1B-7249-A27B-9F534461B0A9}" type="slidenum">
              <a:rPr lang="es-ES_tradnl" smtClean="0"/>
              <a:pPr/>
              <a:t>21</a:t>
            </a:fld>
            <a:endParaRPr lang="es-ES_tradnl" dirty="0"/>
          </a:p>
        </p:txBody>
      </p:sp>
    </p:spTree>
    <p:extLst>
      <p:ext uri="{BB962C8B-B14F-4D97-AF65-F5344CB8AC3E}">
        <p14:creationId xmlns:p14="http://schemas.microsoft.com/office/powerpoint/2010/main" val="28089741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05F47350-BA1B-7249-A27B-9F534461B0A9}" type="slidenum">
              <a:rPr lang="es-ES_tradnl" smtClean="0"/>
              <a:pPr/>
              <a:t>22</a:t>
            </a:fld>
            <a:endParaRPr lang="es-ES_tradnl" dirty="0"/>
          </a:p>
        </p:txBody>
      </p:sp>
    </p:spTree>
    <p:extLst>
      <p:ext uri="{BB962C8B-B14F-4D97-AF65-F5344CB8AC3E}">
        <p14:creationId xmlns:p14="http://schemas.microsoft.com/office/powerpoint/2010/main" val="38447515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05F47350-BA1B-7249-A27B-9F534461B0A9}" type="slidenum">
              <a:rPr lang="es-ES_tradnl" smtClean="0"/>
              <a:pPr/>
              <a:t>23</a:t>
            </a:fld>
            <a:endParaRPr lang="es-ES_tradnl" dirty="0"/>
          </a:p>
        </p:txBody>
      </p:sp>
    </p:spTree>
    <p:extLst>
      <p:ext uri="{BB962C8B-B14F-4D97-AF65-F5344CB8AC3E}">
        <p14:creationId xmlns:p14="http://schemas.microsoft.com/office/powerpoint/2010/main" val="5398973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05F47350-BA1B-7249-A27B-9F534461B0A9}" type="slidenum">
              <a:rPr lang="es-ES_tradnl" smtClean="0"/>
              <a:pPr/>
              <a:t>24</a:t>
            </a:fld>
            <a:endParaRPr lang="es-ES_tradnl" dirty="0"/>
          </a:p>
        </p:txBody>
      </p:sp>
    </p:spTree>
    <p:extLst>
      <p:ext uri="{BB962C8B-B14F-4D97-AF65-F5344CB8AC3E}">
        <p14:creationId xmlns:p14="http://schemas.microsoft.com/office/powerpoint/2010/main" val="32496298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pitchFamily="-111"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pitchFamily="-111"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pitchFamily="-111"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pitchFamily="-111"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pitchFamily="-111"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pitchFamily="-111"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pitchFamily="-111"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pitchFamily="-111"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pitchFamily="-111" charset="-128"/>
              </a:defRPr>
            </a:lvl9pPr>
          </a:lstStyle>
          <a:p>
            <a:fld id="{06502EC4-0522-4660-90B8-22FBCCDB00E4}" type="slidenum">
              <a:rPr lang="es-ES" sz="1200">
                <a:solidFill>
                  <a:srgbClr val="000000"/>
                </a:solidFill>
              </a:rPr>
              <a:pPr/>
              <a:t>25</a:t>
            </a:fld>
            <a:endParaRPr lang="es-ES" sz="1200">
              <a:solidFill>
                <a:srgbClr val="000000"/>
              </a:solidFill>
            </a:endParaRPr>
          </a:p>
        </p:txBody>
      </p:sp>
      <p:sp>
        <p:nvSpPr>
          <p:cNvPr id="67587" name="Text Box 1"/>
          <p:cNvSpPr txBox="1">
            <a:spLocks noChangeArrowheads="1"/>
          </p:cNvSpPr>
          <p:nvPr/>
        </p:nvSpPr>
        <p:spPr bwMode="auto">
          <a:xfrm>
            <a:off x="3886200" y="8686801"/>
            <a:ext cx="2969419" cy="452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pitchFamily="-111"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pitchFamily="-111"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pitchFamily="-111"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pitchFamily="-111"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pitchFamily="-111"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pitchFamily="-111"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pitchFamily="-111"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pitchFamily="-111"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pitchFamily="-111" charset="-128"/>
              </a:defRPr>
            </a:lvl9pPr>
          </a:lstStyle>
          <a:p>
            <a:pPr algn="r">
              <a:buClrTx/>
              <a:buFontTx/>
              <a:buNone/>
            </a:pPr>
            <a:fld id="{F4E48753-3D0B-44A7-96F7-920408FCE21F}" type="slidenum">
              <a:rPr lang="es-ES" sz="1200">
                <a:solidFill>
                  <a:srgbClr val="000000"/>
                </a:solidFill>
              </a:rPr>
              <a:pPr algn="r">
                <a:buClrTx/>
                <a:buFontTx/>
                <a:buNone/>
              </a:pPr>
              <a:t>25</a:t>
            </a:fld>
            <a:endParaRPr lang="es-ES" sz="1200">
              <a:solidFill>
                <a:srgbClr val="000000"/>
              </a:solidFill>
            </a:endParaRPr>
          </a:p>
        </p:txBody>
      </p:sp>
      <p:sp>
        <p:nvSpPr>
          <p:cNvPr id="67588" name="Text Box 2"/>
          <p:cNvSpPr>
            <a:spLocks noGrp="1" noRot="1" noChangeAspect="1" noChangeArrowheads="1" noTextEdit="1"/>
          </p:cNvSpPr>
          <p:nvPr>
            <p:ph type="sldImg"/>
          </p:nvPr>
        </p:nvSpPr>
        <p:spPr>
          <a:xfrm>
            <a:off x="2143125" y="685800"/>
            <a:ext cx="2571750" cy="3429000"/>
          </a:xfrm>
          <a:solidFill>
            <a:srgbClr val="FFFFFF"/>
          </a:solidFill>
          <a:ln/>
        </p:spPr>
      </p:sp>
      <p:sp>
        <p:nvSpPr>
          <p:cNvPr id="67589" name="Text Box 3"/>
          <p:cNvSpPr>
            <a:spLocks noGrp="1" noChangeArrowheads="1"/>
          </p:cNvSpPr>
          <p:nvPr>
            <p:ph type="body" idx="1"/>
          </p:nvPr>
        </p:nvSpPr>
        <p:spPr>
          <a:xfrm>
            <a:off x="914400" y="4343401"/>
            <a:ext cx="5026819" cy="41105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_tradnl" smtClean="0">
              <a:latin typeface="Times New Roman" pitchFamily="18" charset="0"/>
            </a:endParaRPr>
          </a:p>
        </p:txBody>
      </p:sp>
      <p:sp>
        <p:nvSpPr>
          <p:cNvPr id="67590" name="Text Box 4"/>
          <p:cNvSpPr txBox="1">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pitchFamily="-111"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pitchFamily="-111"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pitchFamily="-111"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pitchFamily="-111"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pitchFamily="-111"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pitchFamily="-111"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pitchFamily="-111"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pitchFamily="-111"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pitchFamily="-111" charset="-128"/>
              </a:defRPr>
            </a:lvl9pPr>
          </a:lstStyle>
          <a:p>
            <a:pPr algn="r">
              <a:buClrTx/>
              <a:buFontTx/>
              <a:buNone/>
            </a:pPr>
            <a:fld id="{5537E52F-3FBE-4195-BFCD-E9F03C705B12}" type="slidenum">
              <a:rPr lang="es-ES" sz="1200">
                <a:solidFill>
                  <a:srgbClr val="000000"/>
                </a:solidFill>
              </a:rPr>
              <a:pPr algn="r">
                <a:buClrTx/>
                <a:buFontTx/>
                <a:buNone/>
              </a:pPr>
              <a:t>25</a:t>
            </a:fld>
            <a:endParaRPr lang="es-ES" sz="1200">
              <a:solidFill>
                <a:srgbClr val="000000"/>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05F47350-BA1B-7249-A27B-9F534461B0A9}" type="slidenum">
              <a:rPr lang="es-ES_tradnl" smtClean="0"/>
              <a:pPr/>
              <a:t>26</a:t>
            </a:fld>
            <a:endParaRPr lang="es-ES_tradnl" dirty="0"/>
          </a:p>
        </p:txBody>
      </p:sp>
    </p:spTree>
    <p:extLst>
      <p:ext uri="{BB962C8B-B14F-4D97-AF65-F5344CB8AC3E}">
        <p14:creationId xmlns:p14="http://schemas.microsoft.com/office/powerpoint/2010/main" val="36317147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05F47350-BA1B-7249-A27B-9F534461B0A9}" type="slidenum">
              <a:rPr lang="es-ES_tradnl" smtClean="0"/>
              <a:pPr/>
              <a:t>27</a:t>
            </a:fld>
            <a:endParaRPr lang="es-ES_tradnl" dirty="0"/>
          </a:p>
        </p:txBody>
      </p:sp>
    </p:spTree>
    <p:extLst>
      <p:ext uri="{BB962C8B-B14F-4D97-AF65-F5344CB8AC3E}">
        <p14:creationId xmlns:p14="http://schemas.microsoft.com/office/powerpoint/2010/main" val="3179456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sz="1200" kern="1200" dirty="0">
              <a:solidFill>
                <a:schemeClr val="tx1"/>
              </a:solidFill>
              <a:effectLst/>
              <a:latin typeface="Arial"/>
              <a:ea typeface="+mn-ea"/>
              <a:cs typeface="+mn-cs"/>
            </a:endParaRPr>
          </a:p>
        </p:txBody>
      </p:sp>
      <p:sp>
        <p:nvSpPr>
          <p:cNvPr id="4" name="Marcador de número de diapositiva 3"/>
          <p:cNvSpPr>
            <a:spLocks noGrp="1"/>
          </p:cNvSpPr>
          <p:nvPr>
            <p:ph type="sldNum" sz="quarter" idx="10"/>
          </p:nvPr>
        </p:nvSpPr>
        <p:spPr/>
        <p:txBody>
          <a:bodyPr/>
          <a:lstStyle/>
          <a:p>
            <a:fld id="{05F47350-BA1B-7249-A27B-9F534461B0A9}" type="slidenum">
              <a:rPr lang="es-ES_tradnl" smtClean="0"/>
              <a:pPr/>
              <a:t>3</a:t>
            </a:fld>
            <a:endParaRPr lang="es-ES_tradnl" dirty="0"/>
          </a:p>
        </p:txBody>
      </p:sp>
    </p:spTree>
    <p:extLst>
      <p:ext uri="{BB962C8B-B14F-4D97-AF65-F5344CB8AC3E}">
        <p14:creationId xmlns:p14="http://schemas.microsoft.com/office/powerpoint/2010/main" val="2693233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s-ES" dirty="0"/>
          </a:p>
        </p:txBody>
      </p:sp>
      <p:sp>
        <p:nvSpPr>
          <p:cNvPr id="4" name="Marcador de número de diapositiva 3"/>
          <p:cNvSpPr>
            <a:spLocks noGrp="1"/>
          </p:cNvSpPr>
          <p:nvPr>
            <p:ph type="sldNum" sz="quarter" idx="10"/>
          </p:nvPr>
        </p:nvSpPr>
        <p:spPr/>
        <p:txBody>
          <a:bodyPr/>
          <a:lstStyle/>
          <a:p>
            <a:fld id="{05F47350-BA1B-7249-A27B-9F534461B0A9}" type="slidenum">
              <a:rPr lang="es-ES_tradnl" smtClean="0"/>
              <a:pPr/>
              <a:t>4</a:t>
            </a:fld>
            <a:endParaRPr lang="es-ES_tradnl" dirty="0"/>
          </a:p>
        </p:txBody>
      </p:sp>
    </p:spTree>
    <p:extLst>
      <p:ext uri="{BB962C8B-B14F-4D97-AF65-F5344CB8AC3E}">
        <p14:creationId xmlns:p14="http://schemas.microsoft.com/office/powerpoint/2010/main" val="539897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05F47350-BA1B-7249-A27B-9F534461B0A9}" type="slidenum">
              <a:rPr lang="es-ES_tradnl" smtClean="0"/>
              <a:pPr/>
              <a:t>5</a:t>
            </a:fld>
            <a:endParaRPr lang="es-ES_tradnl" dirty="0"/>
          </a:p>
        </p:txBody>
      </p:sp>
    </p:spTree>
    <p:extLst>
      <p:ext uri="{BB962C8B-B14F-4D97-AF65-F5344CB8AC3E}">
        <p14:creationId xmlns:p14="http://schemas.microsoft.com/office/powerpoint/2010/main" val="52737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05F47350-BA1B-7249-A27B-9F534461B0A9}" type="slidenum">
              <a:rPr lang="es-ES_tradnl" smtClean="0"/>
              <a:pPr/>
              <a:t>6</a:t>
            </a:fld>
            <a:endParaRPr lang="es-ES_tradnl" dirty="0"/>
          </a:p>
        </p:txBody>
      </p:sp>
    </p:spTree>
    <p:extLst>
      <p:ext uri="{BB962C8B-B14F-4D97-AF65-F5344CB8AC3E}">
        <p14:creationId xmlns:p14="http://schemas.microsoft.com/office/powerpoint/2010/main" val="539897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And</a:t>
            </a:r>
            <a:r>
              <a:rPr lang="es-ES" baseline="0" dirty="0" smtClean="0"/>
              <a:t> </a:t>
            </a:r>
            <a:r>
              <a:rPr lang="es-ES" baseline="0" dirty="0" err="1" smtClean="0"/>
              <a:t>many</a:t>
            </a:r>
            <a:r>
              <a:rPr lang="es-ES" baseline="0" dirty="0" smtClean="0"/>
              <a:t> </a:t>
            </a:r>
            <a:r>
              <a:rPr lang="es-ES" baseline="0" dirty="0" err="1" smtClean="0"/>
              <a:t>other</a:t>
            </a:r>
            <a:r>
              <a:rPr lang="es-ES" baseline="0" dirty="0" smtClean="0"/>
              <a:t> </a:t>
            </a:r>
            <a:r>
              <a:rPr lang="es-ES" baseline="0" dirty="0" err="1" smtClean="0"/>
              <a:t>questions</a:t>
            </a:r>
            <a:endParaRPr lang="es-ES" dirty="0"/>
          </a:p>
        </p:txBody>
      </p:sp>
      <p:sp>
        <p:nvSpPr>
          <p:cNvPr id="4" name="Marcador de número de diapositiva 3"/>
          <p:cNvSpPr>
            <a:spLocks noGrp="1"/>
          </p:cNvSpPr>
          <p:nvPr>
            <p:ph type="sldNum" sz="quarter" idx="10"/>
          </p:nvPr>
        </p:nvSpPr>
        <p:spPr/>
        <p:txBody>
          <a:bodyPr/>
          <a:lstStyle/>
          <a:p>
            <a:fld id="{05F47350-BA1B-7249-A27B-9F534461B0A9}" type="slidenum">
              <a:rPr lang="es-ES_tradnl" smtClean="0"/>
              <a:pPr/>
              <a:t>7</a:t>
            </a:fld>
            <a:endParaRPr lang="es-ES_tradnl" dirty="0"/>
          </a:p>
        </p:txBody>
      </p:sp>
    </p:spTree>
    <p:extLst>
      <p:ext uri="{BB962C8B-B14F-4D97-AF65-F5344CB8AC3E}">
        <p14:creationId xmlns:p14="http://schemas.microsoft.com/office/powerpoint/2010/main" val="3753358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05F47350-BA1B-7249-A27B-9F534461B0A9}" type="slidenum">
              <a:rPr lang="es-ES_tradnl" smtClean="0"/>
              <a:pPr/>
              <a:t>8</a:t>
            </a:fld>
            <a:endParaRPr lang="es-ES_tradnl" dirty="0"/>
          </a:p>
        </p:txBody>
      </p:sp>
    </p:spTree>
    <p:extLst>
      <p:ext uri="{BB962C8B-B14F-4D97-AF65-F5344CB8AC3E}">
        <p14:creationId xmlns:p14="http://schemas.microsoft.com/office/powerpoint/2010/main" val="26107356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05F47350-BA1B-7249-A27B-9F534461B0A9}" type="slidenum">
              <a:rPr lang="es-ES_tradnl" smtClean="0"/>
              <a:pPr/>
              <a:t>9</a:t>
            </a:fld>
            <a:endParaRPr lang="es-ES_tradnl" dirty="0"/>
          </a:p>
        </p:txBody>
      </p:sp>
    </p:spTree>
    <p:extLst>
      <p:ext uri="{BB962C8B-B14F-4D97-AF65-F5344CB8AC3E}">
        <p14:creationId xmlns:p14="http://schemas.microsoft.com/office/powerpoint/2010/main" val="375821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esi.uclm.es/spdece2011"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lvl1pPr algn="ctr">
              <a:defRPr/>
            </a:lvl1pPr>
          </a:lstStyle>
          <a:p>
            <a:r>
              <a:rPr lang="es-ES_tradnl" smtClean="0"/>
              <a:t>Clic para editar título</a:t>
            </a:r>
            <a:endParaRPr lang="es-ES_tradnl" dirty="0"/>
          </a:p>
        </p:txBody>
      </p:sp>
      <p:sp>
        <p:nvSpPr>
          <p:cNvPr id="3" name="Subtítulo 2"/>
          <p:cNvSpPr>
            <a:spLocks noGrp="1"/>
          </p:cNvSpPr>
          <p:nvPr>
            <p:ph type="subTitle" idx="1"/>
          </p:nvPr>
        </p:nvSpPr>
        <p:spPr>
          <a:xfrm>
            <a:off x="1371600" y="3886200"/>
            <a:ext cx="6400800" cy="1752600"/>
          </a:xfrm>
          <a:noFill/>
          <a:ln>
            <a:noFill/>
          </a:ln>
        </p:spPr>
        <p:txBody>
          <a:bodyPr/>
          <a:lstStyle>
            <a:lvl1pPr marL="0" indent="0" algn="ctr">
              <a:buNone/>
              <a:defRPr>
                <a:solidFill>
                  <a:srgbClr val="6666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_tradnl" dirty="0"/>
          </a:p>
        </p:txBody>
      </p:sp>
      <p:sp>
        <p:nvSpPr>
          <p:cNvPr id="4" name="Marcador de fecha 3"/>
          <p:cNvSpPr>
            <a:spLocks noGrp="1"/>
          </p:cNvSpPr>
          <p:nvPr>
            <p:ph type="dt" sz="half" idx="10"/>
          </p:nvPr>
        </p:nvSpPr>
        <p:spPr/>
        <p:txBody>
          <a:bodyPr/>
          <a:lstStyle/>
          <a:p>
            <a:fld id="{DFAF1F8B-1D2B-4040-81AD-48B1FDD430F7}" type="datetime1">
              <a:rPr lang="es-ES_tradnl" smtClean="0"/>
              <a:pPr/>
              <a:t>29/06/2011</a:t>
            </a:fld>
            <a:endParaRPr lang="es-ES_tradnl"/>
          </a:p>
        </p:txBody>
      </p:sp>
      <p:sp>
        <p:nvSpPr>
          <p:cNvPr id="5" name="Marcador de pie de página 4"/>
          <p:cNvSpPr>
            <a:spLocks noGrp="1"/>
          </p:cNvSpPr>
          <p:nvPr>
            <p:ph type="ftr" sz="quarter" idx="11"/>
          </p:nvPr>
        </p:nvSpPr>
        <p:spPr/>
        <p:txBody>
          <a:bodyPr/>
          <a:lstStyle/>
          <a:p>
            <a:r>
              <a:rPr lang="es-ES_tradnl" smtClean="0"/>
              <a:t>GRIAL – Universidad de Salamanca</a:t>
            </a:r>
            <a:endParaRPr lang="es-ES_tradnl"/>
          </a:p>
        </p:txBody>
      </p:sp>
      <p:sp>
        <p:nvSpPr>
          <p:cNvPr id="6" name="Marcador de número de diapositiva 5"/>
          <p:cNvSpPr>
            <a:spLocks noGrp="1"/>
          </p:cNvSpPr>
          <p:nvPr>
            <p:ph type="sldNum" sz="quarter" idx="12"/>
          </p:nvPr>
        </p:nvSpPr>
        <p:spPr/>
        <p:txBody>
          <a:bodyPr/>
          <a:lstStyle/>
          <a:p>
            <a:fld id="{F9889935-DC85-4847-9265-CE546BEEBDB1}" type="slidenum">
              <a:rPr lang="es-ES_tradnl" smtClean="0"/>
              <a:pPr/>
              <a:t>‹Nº›</a:t>
            </a:fld>
            <a:endParaRPr lang="es-ES_trad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dirty="0"/>
          </a:p>
        </p:txBody>
      </p:sp>
      <p:sp>
        <p:nvSpPr>
          <p:cNvPr id="4" name="Marcador de fecha 3"/>
          <p:cNvSpPr>
            <a:spLocks noGrp="1"/>
          </p:cNvSpPr>
          <p:nvPr>
            <p:ph type="dt" sz="half" idx="10"/>
          </p:nvPr>
        </p:nvSpPr>
        <p:spPr/>
        <p:txBody>
          <a:bodyPr/>
          <a:lstStyle/>
          <a:p>
            <a:fld id="{83BED302-CAD5-1C49-978F-A1DF6694D24B}" type="datetime1">
              <a:rPr lang="es-ES_tradnl" smtClean="0"/>
              <a:pPr/>
              <a:t>29/06/2011</a:t>
            </a:fld>
            <a:endParaRPr lang="es-ES_tradnl"/>
          </a:p>
        </p:txBody>
      </p:sp>
      <p:sp>
        <p:nvSpPr>
          <p:cNvPr id="5" name="Marcador de pie de página 4"/>
          <p:cNvSpPr>
            <a:spLocks noGrp="1"/>
          </p:cNvSpPr>
          <p:nvPr>
            <p:ph type="ftr" sz="quarter" idx="11"/>
          </p:nvPr>
        </p:nvSpPr>
        <p:spPr/>
        <p:txBody>
          <a:bodyPr/>
          <a:lstStyle/>
          <a:p>
            <a:r>
              <a:rPr lang="es-ES_tradnl" smtClean="0"/>
              <a:t>GRIAL – Universidad de Salamanca</a:t>
            </a:r>
            <a:endParaRPr lang="es-ES_tradnl"/>
          </a:p>
        </p:txBody>
      </p:sp>
      <p:sp>
        <p:nvSpPr>
          <p:cNvPr id="6" name="Marcador de número de diapositiva 5"/>
          <p:cNvSpPr>
            <a:spLocks noGrp="1"/>
          </p:cNvSpPr>
          <p:nvPr>
            <p:ph type="sldNum" sz="quarter" idx="12"/>
          </p:nvPr>
        </p:nvSpPr>
        <p:spPr/>
        <p:txBody>
          <a:bodyPr/>
          <a:lstStyle/>
          <a:p>
            <a:fld id="{F9889935-DC85-4847-9265-CE546BEEBDB1}" type="slidenum">
              <a:rPr lang="es-ES_tradnl" smtClean="0"/>
              <a:pPr/>
              <a:t>‹Nº›</a:t>
            </a:fld>
            <a:endParaRPr lang="es-ES_trad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270000"/>
            <a:ext cx="2057400" cy="4856163"/>
          </a:xfrm>
        </p:spPr>
        <p:txBody>
          <a:bodyPr vert="eaVert"/>
          <a:lstStyle/>
          <a:p>
            <a:r>
              <a:rPr lang="es-ES_tradnl" smtClean="0"/>
              <a:t>Clic para editar título</a:t>
            </a:r>
            <a:endParaRPr lang="es-ES_tradnl" dirty="0"/>
          </a:p>
        </p:txBody>
      </p:sp>
      <p:sp>
        <p:nvSpPr>
          <p:cNvPr id="3" name="Marcador de texto vertical 2"/>
          <p:cNvSpPr>
            <a:spLocks noGrp="1"/>
          </p:cNvSpPr>
          <p:nvPr>
            <p:ph type="body" orient="vert" idx="1"/>
          </p:nvPr>
        </p:nvSpPr>
        <p:spPr>
          <a:xfrm>
            <a:off x="457200" y="274638"/>
            <a:ext cx="58674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p>
            <a:fld id="{9D78C66C-C672-6243-91FA-DA0A617D93F5}" type="datetime1">
              <a:rPr lang="es-ES_tradnl" smtClean="0"/>
              <a:pPr/>
              <a:t>29/06/2011</a:t>
            </a:fld>
            <a:endParaRPr lang="es-ES_tradnl"/>
          </a:p>
        </p:txBody>
      </p:sp>
      <p:sp>
        <p:nvSpPr>
          <p:cNvPr id="5" name="Marcador de pie de página 4"/>
          <p:cNvSpPr>
            <a:spLocks noGrp="1"/>
          </p:cNvSpPr>
          <p:nvPr>
            <p:ph type="ftr" sz="quarter" idx="11"/>
          </p:nvPr>
        </p:nvSpPr>
        <p:spPr/>
        <p:txBody>
          <a:bodyPr/>
          <a:lstStyle/>
          <a:p>
            <a:r>
              <a:rPr lang="es-ES_tradnl" smtClean="0"/>
              <a:t>GRIAL – Universidad de Salamanca</a:t>
            </a:r>
            <a:endParaRPr lang="es-ES_tradnl"/>
          </a:p>
        </p:txBody>
      </p:sp>
      <p:sp>
        <p:nvSpPr>
          <p:cNvPr id="6" name="Marcador de número de diapositiva 5"/>
          <p:cNvSpPr>
            <a:spLocks noGrp="1"/>
          </p:cNvSpPr>
          <p:nvPr>
            <p:ph type="sldNum" sz="quarter" idx="12"/>
          </p:nvPr>
        </p:nvSpPr>
        <p:spPr/>
        <p:txBody>
          <a:bodyPr/>
          <a:lstStyle/>
          <a:p>
            <a:fld id="{F9889935-DC85-4847-9265-CE546BEEBDB1}" type="slidenum">
              <a:rPr lang="es-ES_tradnl" smtClean="0"/>
              <a:pPr/>
              <a:t>‹Nº›</a:t>
            </a:fld>
            <a:endParaRPr lang="es-ES_trad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dirty="0"/>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p>
            <a:fld id="{A298CBDF-5F22-5947-9DAB-017539CB6FE9}" type="datetime1">
              <a:rPr lang="es-ES_tradnl" smtClean="0"/>
              <a:pPr/>
              <a:t>29/06/2011</a:t>
            </a:fld>
            <a:endParaRPr lang="es-ES_tradnl"/>
          </a:p>
        </p:txBody>
      </p:sp>
      <p:sp>
        <p:nvSpPr>
          <p:cNvPr id="5" name="Marcador de pie de página 4"/>
          <p:cNvSpPr>
            <a:spLocks noGrp="1"/>
          </p:cNvSpPr>
          <p:nvPr>
            <p:ph type="ftr" sz="quarter" idx="11"/>
          </p:nvPr>
        </p:nvSpPr>
        <p:spPr/>
        <p:txBody>
          <a:bodyPr/>
          <a:lstStyle/>
          <a:p>
            <a:r>
              <a:rPr lang="es-ES_tradnl" smtClean="0"/>
              <a:t>GRIAL – Universidad de Salamanca</a:t>
            </a:r>
            <a:endParaRPr lang="es-ES_tradnl"/>
          </a:p>
        </p:txBody>
      </p:sp>
      <p:sp>
        <p:nvSpPr>
          <p:cNvPr id="6" name="Marcador de número de diapositiva 5"/>
          <p:cNvSpPr>
            <a:spLocks noGrp="1"/>
          </p:cNvSpPr>
          <p:nvPr>
            <p:ph type="sldNum" sz="quarter" idx="12"/>
          </p:nvPr>
        </p:nvSpPr>
        <p:spPr/>
        <p:txBody>
          <a:bodyPr/>
          <a:lstStyle/>
          <a:p>
            <a:fld id="{F9889935-DC85-4847-9265-CE546BEEBDB1}" type="slidenum">
              <a:rPr lang="es-ES_tradnl" smtClean="0"/>
              <a:pPr/>
              <a:t>‹Nº›</a:t>
            </a:fld>
            <a:endParaRPr lang="es-ES_tradnl"/>
          </a:p>
        </p:txBody>
      </p:sp>
      <p:pic>
        <p:nvPicPr>
          <p:cNvPr id="7" name="Picture 2" descr="SPDECE 2011">
            <a:hlinkClick r:id="rId2"/>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096000"/>
            <a:ext cx="2771775" cy="762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ctr">
              <a:defRPr sz="4000" b="1" cap="all"/>
            </a:lvl1pPr>
          </a:lstStyle>
          <a:p>
            <a:r>
              <a:rPr lang="es-ES_tradnl" smtClean="0"/>
              <a:t>Clic para editar título</a:t>
            </a:r>
            <a:endParaRPr lang="es-ES_tradnl" dirty="0"/>
          </a:p>
        </p:txBody>
      </p:sp>
      <p:sp>
        <p:nvSpPr>
          <p:cNvPr id="3" name="Marcador de texto 2"/>
          <p:cNvSpPr>
            <a:spLocks noGrp="1"/>
          </p:cNvSpPr>
          <p:nvPr>
            <p:ph type="body" idx="1"/>
          </p:nvPr>
        </p:nvSpPr>
        <p:spPr>
          <a:xfrm>
            <a:off x="722313" y="2906713"/>
            <a:ext cx="7772400" cy="1500187"/>
          </a:xfrm>
          <a:noFill/>
          <a:ln>
            <a:noFill/>
          </a:ln>
        </p:spPr>
        <p:txBody>
          <a:bodyPr anchor="b"/>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220A009B-760E-EC44-984A-4EB91C9A4937}" type="datetime1">
              <a:rPr lang="es-ES_tradnl" smtClean="0"/>
              <a:pPr/>
              <a:t>29/06/2011</a:t>
            </a:fld>
            <a:endParaRPr lang="es-ES_tradnl"/>
          </a:p>
        </p:txBody>
      </p:sp>
      <p:sp>
        <p:nvSpPr>
          <p:cNvPr id="5" name="Marcador de pie de página 4"/>
          <p:cNvSpPr>
            <a:spLocks noGrp="1"/>
          </p:cNvSpPr>
          <p:nvPr>
            <p:ph type="ftr" sz="quarter" idx="11"/>
          </p:nvPr>
        </p:nvSpPr>
        <p:spPr/>
        <p:txBody>
          <a:bodyPr/>
          <a:lstStyle/>
          <a:p>
            <a:r>
              <a:rPr lang="es-ES_tradnl" smtClean="0"/>
              <a:t>GRIAL – Universidad de Salamanca</a:t>
            </a:r>
            <a:endParaRPr lang="es-ES_tradnl"/>
          </a:p>
        </p:txBody>
      </p:sp>
      <p:sp>
        <p:nvSpPr>
          <p:cNvPr id="6" name="Marcador de número de diapositiva 5"/>
          <p:cNvSpPr>
            <a:spLocks noGrp="1"/>
          </p:cNvSpPr>
          <p:nvPr>
            <p:ph type="sldNum" sz="quarter" idx="12"/>
          </p:nvPr>
        </p:nvSpPr>
        <p:spPr/>
        <p:txBody>
          <a:bodyPr/>
          <a:lstStyle/>
          <a:p>
            <a:fld id="{F9889935-DC85-4847-9265-CE546BEEBDB1}" type="slidenum">
              <a:rPr lang="es-ES_tradnl" smtClean="0"/>
              <a:pPr/>
              <a:t>‹Nº›</a:t>
            </a:fld>
            <a:endParaRPr lang="es-ES_trad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contenido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dirty="0"/>
          </a:p>
        </p:txBody>
      </p:sp>
      <p:sp>
        <p:nvSpPr>
          <p:cNvPr id="4" name="Marcador de contenido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dirty="0"/>
          </a:p>
        </p:txBody>
      </p:sp>
      <p:sp>
        <p:nvSpPr>
          <p:cNvPr id="5" name="Marcador de fecha 4"/>
          <p:cNvSpPr>
            <a:spLocks noGrp="1"/>
          </p:cNvSpPr>
          <p:nvPr>
            <p:ph type="dt" sz="half" idx="10"/>
          </p:nvPr>
        </p:nvSpPr>
        <p:spPr/>
        <p:txBody>
          <a:bodyPr/>
          <a:lstStyle/>
          <a:p>
            <a:fld id="{A6FFC554-7482-FC4D-980F-DA3410C17C67}" type="datetime1">
              <a:rPr lang="es-ES_tradnl" smtClean="0"/>
              <a:pPr/>
              <a:t>29/06/2011</a:t>
            </a:fld>
            <a:endParaRPr lang="es-ES_tradnl"/>
          </a:p>
        </p:txBody>
      </p:sp>
      <p:sp>
        <p:nvSpPr>
          <p:cNvPr id="6" name="Marcador de pie de página 5"/>
          <p:cNvSpPr>
            <a:spLocks noGrp="1"/>
          </p:cNvSpPr>
          <p:nvPr>
            <p:ph type="ftr" sz="quarter" idx="11"/>
          </p:nvPr>
        </p:nvSpPr>
        <p:spPr/>
        <p:txBody>
          <a:bodyPr/>
          <a:lstStyle/>
          <a:p>
            <a:r>
              <a:rPr lang="es-ES_tradnl" smtClean="0"/>
              <a:t>GRIAL – Universidad de Salamanca</a:t>
            </a:r>
            <a:endParaRPr lang="es-ES_tradnl"/>
          </a:p>
        </p:txBody>
      </p:sp>
      <p:sp>
        <p:nvSpPr>
          <p:cNvPr id="7" name="Marcador de número de diapositiva 6"/>
          <p:cNvSpPr>
            <a:spLocks noGrp="1"/>
          </p:cNvSpPr>
          <p:nvPr>
            <p:ph type="sldNum" sz="quarter" idx="12"/>
          </p:nvPr>
        </p:nvSpPr>
        <p:spPr/>
        <p:txBody>
          <a:bodyPr/>
          <a:lstStyle/>
          <a:p>
            <a:fld id="{F9889935-DC85-4847-9265-CE546BEEBDB1}" type="slidenum">
              <a:rPr lang="es-ES_tradnl" smtClean="0"/>
              <a:pPr/>
              <a:t>‹Nº›</a:t>
            </a:fld>
            <a:endParaRPr lang="es-ES_trad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_tradnl"/>
          </a:p>
        </p:txBody>
      </p:sp>
      <p:sp>
        <p:nvSpPr>
          <p:cNvPr id="3" name="Marcador de texto 2"/>
          <p:cNvSpPr>
            <a:spLocks noGrp="1"/>
          </p:cNvSpPr>
          <p:nvPr>
            <p:ph type="body" idx="1"/>
          </p:nvPr>
        </p:nvSpPr>
        <p:spPr>
          <a:xfrm>
            <a:off x="457200" y="1535113"/>
            <a:ext cx="4040188" cy="639762"/>
          </a:xfrm>
        </p:spPr>
        <p:txBody>
          <a:bodyPr anchor="b">
            <a:noAutofit/>
          </a:bodyPr>
          <a:lstStyle>
            <a:lvl1pPr marL="0" indent="0">
              <a:buNone/>
              <a:defRPr sz="2000" b="1">
                <a:solidFill>
                  <a:srgbClr val="99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dirty="0"/>
          </a:p>
        </p:txBody>
      </p:sp>
      <p:sp>
        <p:nvSpPr>
          <p:cNvPr id="5" name="Marcador de texto 4"/>
          <p:cNvSpPr>
            <a:spLocks noGrp="1"/>
          </p:cNvSpPr>
          <p:nvPr>
            <p:ph type="body" sz="quarter" idx="3"/>
          </p:nvPr>
        </p:nvSpPr>
        <p:spPr>
          <a:xfrm>
            <a:off x="4645025" y="1535113"/>
            <a:ext cx="4041775" cy="639762"/>
          </a:xfrm>
        </p:spPr>
        <p:txBody>
          <a:bodyPr anchor="b">
            <a:noAutofit/>
          </a:bodyPr>
          <a:lstStyle>
            <a:lvl1pPr marL="0" indent="0">
              <a:buNone/>
              <a:defRPr sz="2000" b="1">
                <a:solidFill>
                  <a:srgbClr val="99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7" name="Marcador de fecha 6"/>
          <p:cNvSpPr>
            <a:spLocks noGrp="1"/>
          </p:cNvSpPr>
          <p:nvPr>
            <p:ph type="dt" sz="half" idx="10"/>
          </p:nvPr>
        </p:nvSpPr>
        <p:spPr/>
        <p:txBody>
          <a:bodyPr/>
          <a:lstStyle/>
          <a:p>
            <a:fld id="{4D6A3EC7-EF4F-6844-91E2-512E188167DA}" type="datetime1">
              <a:rPr lang="es-ES_tradnl" smtClean="0"/>
              <a:pPr/>
              <a:t>29/06/2011</a:t>
            </a:fld>
            <a:endParaRPr lang="es-ES_tradnl"/>
          </a:p>
        </p:txBody>
      </p:sp>
      <p:sp>
        <p:nvSpPr>
          <p:cNvPr id="8" name="Marcador de pie de página 7"/>
          <p:cNvSpPr>
            <a:spLocks noGrp="1"/>
          </p:cNvSpPr>
          <p:nvPr>
            <p:ph type="ftr" sz="quarter" idx="11"/>
          </p:nvPr>
        </p:nvSpPr>
        <p:spPr/>
        <p:txBody>
          <a:bodyPr/>
          <a:lstStyle/>
          <a:p>
            <a:r>
              <a:rPr lang="es-ES_tradnl" smtClean="0"/>
              <a:t>GRIAL – Universidad de Salamanca</a:t>
            </a:r>
            <a:endParaRPr lang="es-ES_tradnl"/>
          </a:p>
        </p:txBody>
      </p:sp>
      <p:sp>
        <p:nvSpPr>
          <p:cNvPr id="9" name="Marcador de número de diapositiva 8"/>
          <p:cNvSpPr>
            <a:spLocks noGrp="1"/>
          </p:cNvSpPr>
          <p:nvPr>
            <p:ph type="sldNum" sz="quarter" idx="12"/>
          </p:nvPr>
        </p:nvSpPr>
        <p:spPr/>
        <p:txBody>
          <a:bodyPr/>
          <a:lstStyle/>
          <a:p>
            <a:fld id="{F9889935-DC85-4847-9265-CE546BEEBDB1}" type="slidenum">
              <a:rPr lang="es-ES_tradnl" smtClean="0"/>
              <a:pPr/>
              <a:t>‹Nº›</a:t>
            </a:fld>
            <a:endParaRPr lang="es-ES_trad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fecha 2"/>
          <p:cNvSpPr>
            <a:spLocks noGrp="1"/>
          </p:cNvSpPr>
          <p:nvPr>
            <p:ph type="dt" sz="half" idx="10"/>
          </p:nvPr>
        </p:nvSpPr>
        <p:spPr/>
        <p:txBody>
          <a:bodyPr/>
          <a:lstStyle/>
          <a:p>
            <a:fld id="{C8182928-57A2-1848-8A7D-9DEA57231A18}" type="datetime1">
              <a:rPr lang="es-ES_tradnl" smtClean="0"/>
              <a:pPr/>
              <a:t>29/06/2011</a:t>
            </a:fld>
            <a:endParaRPr lang="es-ES_tradnl"/>
          </a:p>
        </p:txBody>
      </p:sp>
      <p:sp>
        <p:nvSpPr>
          <p:cNvPr id="4" name="Marcador de pie de página 3"/>
          <p:cNvSpPr>
            <a:spLocks noGrp="1"/>
          </p:cNvSpPr>
          <p:nvPr>
            <p:ph type="ftr" sz="quarter" idx="11"/>
          </p:nvPr>
        </p:nvSpPr>
        <p:spPr/>
        <p:txBody>
          <a:bodyPr/>
          <a:lstStyle/>
          <a:p>
            <a:r>
              <a:rPr lang="es-ES_tradnl" smtClean="0"/>
              <a:t>GRIAL – Universidad de Salamanca</a:t>
            </a:r>
            <a:endParaRPr lang="es-ES_tradnl"/>
          </a:p>
        </p:txBody>
      </p:sp>
      <p:sp>
        <p:nvSpPr>
          <p:cNvPr id="5" name="Marcador de número de diapositiva 4"/>
          <p:cNvSpPr>
            <a:spLocks noGrp="1"/>
          </p:cNvSpPr>
          <p:nvPr>
            <p:ph type="sldNum" sz="quarter" idx="12"/>
          </p:nvPr>
        </p:nvSpPr>
        <p:spPr/>
        <p:txBody>
          <a:bodyPr/>
          <a:lstStyle/>
          <a:p>
            <a:fld id="{F9889935-DC85-4847-9265-CE546BEEBDB1}" type="slidenum">
              <a:rPr lang="es-ES_tradnl" smtClean="0"/>
              <a:pPr/>
              <a:t>‹Nº›</a:t>
            </a:fld>
            <a:endParaRPr lang="es-ES_trad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8413B421-E8CB-2840-9DDB-2A412C1F4E0E}" type="datetime1">
              <a:rPr lang="es-ES_tradnl" smtClean="0"/>
              <a:pPr/>
              <a:t>29/06/2011</a:t>
            </a:fld>
            <a:endParaRPr lang="es-ES_tradnl"/>
          </a:p>
        </p:txBody>
      </p:sp>
      <p:sp>
        <p:nvSpPr>
          <p:cNvPr id="3" name="Marcador de pie de página 2"/>
          <p:cNvSpPr>
            <a:spLocks noGrp="1"/>
          </p:cNvSpPr>
          <p:nvPr>
            <p:ph type="ftr" sz="quarter" idx="11"/>
          </p:nvPr>
        </p:nvSpPr>
        <p:spPr/>
        <p:txBody>
          <a:bodyPr/>
          <a:lstStyle/>
          <a:p>
            <a:r>
              <a:rPr lang="es-ES_tradnl" smtClean="0"/>
              <a:t>GRIAL – Universidad de Salamanca</a:t>
            </a:r>
            <a:endParaRPr lang="es-ES_tradnl"/>
          </a:p>
        </p:txBody>
      </p:sp>
      <p:sp>
        <p:nvSpPr>
          <p:cNvPr id="4" name="Marcador de número de diapositiva 3"/>
          <p:cNvSpPr>
            <a:spLocks noGrp="1"/>
          </p:cNvSpPr>
          <p:nvPr>
            <p:ph type="sldNum" sz="quarter" idx="12"/>
          </p:nvPr>
        </p:nvSpPr>
        <p:spPr/>
        <p:txBody>
          <a:bodyPr/>
          <a:lstStyle/>
          <a:p>
            <a:fld id="{F9889935-DC85-4847-9265-CE546BEEBDB1}" type="slidenum">
              <a:rPr lang="es-ES_tradnl" smtClean="0"/>
              <a:pPr/>
              <a:t>‹Nº›</a:t>
            </a:fld>
            <a:endParaRPr lang="es-ES_trad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ctr">
              <a:defRPr sz="2000" b="1"/>
            </a:lvl1pPr>
          </a:lstStyle>
          <a:p>
            <a:r>
              <a:rPr lang="es-ES_tradnl" smtClean="0"/>
              <a:t>Clic para editar título</a:t>
            </a:r>
            <a:endParaRPr lang="es-ES_tradnl" dirty="0"/>
          </a:p>
        </p:txBody>
      </p:sp>
      <p:sp>
        <p:nvSpPr>
          <p:cNvPr id="3" name="Marcador de contenido 2"/>
          <p:cNvSpPr>
            <a:spLocks noGrp="1"/>
          </p:cNvSpPr>
          <p:nvPr>
            <p:ph idx="1"/>
          </p:nvPr>
        </p:nvSpPr>
        <p:spPr>
          <a:xfrm>
            <a:off x="3575050" y="1435100"/>
            <a:ext cx="5111750" cy="4691063"/>
          </a:xfrm>
        </p:spPr>
        <p:txBody>
          <a:bodyPr/>
          <a:lstStyle>
            <a:lvl1pPr>
              <a:defRPr sz="2600"/>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dirty="0"/>
          </a:p>
        </p:txBody>
      </p:sp>
      <p:sp>
        <p:nvSpPr>
          <p:cNvPr id="4" name="Marcador de texto 3"/>
          <p:cNvSpPr>
            <a:spLocks noGrp="1"/>
          </p:cNvSpPr>
          <p:nvPr>
            <p:ph type="body" sz="half" idx="2"/>
          </p:nvPr>
        </p:nvSpPr>
        <p:spPr>
          <a:xfrm>
            <a:off x="457200" y="1435100"/>
            <a:ext cx="3008313" cy="4691063"/>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E3C50C70-6B23-E64B-9C61-D796746B8AAB}" type="datetime1">
              <a:rPr lang="es-ES_tradnl" smtClean="0"/>
              <a:pPr/>
              <a:t>29/06/2011</a:t>
            </a:fld>
            <a:endParaRPr lang="es-ES_tradnl"/>
          </a:p>
        </p:txBody>
      </p:sp>
      <p:sp>
        <p:nvSpPr>
          <p:cNvPr id="6" name="Marcador de pie de página 5"/>
          <p:cNvSpPr>
            <a:spLocks noGrp="1"/>
          </p:cNvSpPr>
          <p:nvPr>
            <p:ph type="ftr" sz="quarter" idx="11"/>
          </p:nvPr>
        </p:nvSpPr>
        <p:spPr/>
        <p:txBody>
          <a:bodyPr/>
          <a:lstStyle/>
          <a:p>
            <a:r>
              <a:rPr lang="es-ES_tradnl" smtClean="0"/>
              <a:t>GRIAL – Universidad de Salamanca</a:t>
            </a:r>
            <a:endParaRPr lang="es-ES_tradnl"/>
          </a:p>
        </p:txBody>
      </p:sp>
      <p:sp>
        <p:nvSpPr>
          <p:cNvPr id="7" name="Marcador de número de diapositiva 6"/>
          <p:cNvSpPr>
            <a:spLocks noGrp="1"/>
          </p:cNvSpPr>
          <p:nvPr>
            <p:ph type="sldNum" sz="quarter" idx="12"/>
          </p:nvPr>
        </p:nvSpPr>
        <p:spPr/>
        <p:txBody>
          <a:bodyPr/>
          <a:lstStyle/>
          <a:p>
            <a:fld id="{F9889935-DC85-4847-9265-CE546BEEBDB1}" type="slidenum">
              <a:rPr lang="es-ES_tradnl" smtClean="0"/>
              <a:pPr/>
              <a:t>‹Nº›</a:t>
            </a:fld>
            <a:endParaRPr lang="es-ES_trad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5003800"/>
            <a:ext cx="5486400" cy="566738"/>
          </a:xfrm>
        </p:spPr>
        <p:txBody>
          <a:bodyPr anchor="b"/>
          <a:lstStyle>
            <a:lvl1pPr algn="ctr">
              <a:defRPr sz="2000" b="1"/>
            </a:lvl1pPr>
          </a:lstStyle>
          <a:p>
            <a:r>
              <a:rPr lang="es-ES_tradnl" smtClean="0"/>
              <a:t>Clic para editar título</a:t>
            </a:r>
            <a:endParaRPr lang="es-ES_tradnl" dirty="0"/>
          </a:p>
        </p:txBody>
      </p:sp>
      <p:sp>
        <p:nvSpPr>
          <p:cNvPr id="3" name="Marcador de posición de imagen 2"/>
          <p:cNvSpPr>
            <a:spLocks noGrp="1"/>
          </p:cNvSpPr>
          <p:nvPr>
            <p:ph type="pic" idx="1"/>
          </p:nvPr>
        </p:nvSpPr>
        <p:spPr>
          <a:xfrm>
            <a:off x="1792288" y="1252538"/>
            <a:ext cx="5486400" cy="36750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Arrastre la imagen al marcador de posición o haga clic en el icono para agregar</a:t>
            </a:r>
            <a:endParaRPr lang="es-ES_tradnl" dirty="0"/>
          </a:p>
        </p:txBody>
      </p:sp>
      <p:sp>
        <p:nvSpPr>
          <p:cNvPr id="4" name="Marcador de texto 3"/>
          <p:cNvSpPr>
            <a:spLocks noGrp="1"/>
          </p:cNvSpPr>
          <p:nvPr>
            <p:ph type="body" sz="half" idx="2"/>
          </p:nvPr>
        </p:nvSpPr>
        <p:spPr>
          <a:xfrm>
            <a:off x="1792288" y="5570538"/>
            <a:ext cx="5486400" cy="6143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311CE431-27AB-3244-9C93-5DA974C97A08}" type="datetime1">
              <a:rPr lang="es-ES_tradnl" smtClean="0"/>
              <a:pPr/>
              <a:t>29/06/2011</a:t>
            </a:fld>
            <a:endParaRPr lang="es-ES_tradnl"/>
          </a:p>
        </p:txBody>
      </p:sp>
      <p:sp>
        <p:nvSpPr>
          <p:cNvPr id="6" name="Marcador de pie de página 5"/>
          <p:cNvSpPr>
            <a:spLocks noGrp="1"/>
          </p:cNvSpPr>
          <p:nvPr>
            <p:ph type="ftr" sz="quarter" idx="11"/>
          </p:nvPr>
        </p:nvSpPr>
        <p:spPr/>
        <p:txBody>
          <a:bodyPr/>
          <a:lstStyle/>
          <a:p>
            <a:r>
              <a:rPr lang="es-ES_tradnl" smtClean="0"/>
              <a:t>GRIAL – Universidad de Salamanca</a:t>
            </a:r>
            <a:endParaRPr lang="es-ES_tradnl"/>
          </a:p>
        </p:txBody>
      </p:sp>
      <p:sp>
        <p:nvSpPr>
          <p:cNvPr id="7" name="Marcador de número de diapositiva 6"/>
          <p:cNvSpPr>
            <a:spLocks noGrp="1"/>
          </p:cNvSpPr>
          <p:nvPr>
            <p:ph type="sldNum" sz="quarter" idx="12"/>
          </p:nvPr>
        </p:nvSpPr>
        <p:spPr/>
        <p:txBody>
          <a:bodyPr/>
          <a:lstStyle/>
          <a:p>
            <a:fld id="{F9889935-DC85-4847-9265-CE546BEEBDB1}" type="slidenum">
              <a:rPr lang="es-ES_tradnl" smtClean="0"/>
              <a:pPr/>
              <a:t>‹Nº›</a:t>
            </a:fld>
            <a:endParaRPr lang="es-ES_trad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DDDDDD"/>
            </a:gs>
          </a:gsLst>
          <a:lin ang="5400000" scaled="0"/>
          <a:tileRect/>
        </a:gra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127000"/>
            <a:ext cx="5880100" cy="1143000"/>
          </a:xfrm>
          <a:prstGeom prst="rect">
            <a:avLst/>
          </a:prstGeom>
        </p:spPr>
        <p:txBody>
          <a:bodyPr vert="horz" lIns="91440" tIns="45720" rIns="91440" bIns="45720" rtlCol="0" anchor="ctr">
            <a:normAutofit/>
          </a:bodyPr>
          <a:lstStyle/>
          <a:p>
            <a:r>
              <a:rPr lang="es-ES_tradnl" dirty="0" smtClean="0"/>
              <a:t>Clic para editar título</a:t>
            </a:r>
            <a:endParaRPr lang="es-ES_tradnl" dirty="0"/>
          </a:p>
        </p:txBody>
      </p:sp>
      <p:sp>
        <p:nvSpPr>
          <p:cNvPr id="3" name="Marcador de texto 2"/>
          <p:cNvSpPr>
            <a:spLocks noGrp="1"/>
          </p:cNvSpPr>
          <p:nvPr>
            <p:ph type="body" idx="1"/>
          </p:nvPr>
        </p:nvSpPr>
        <p:spPr>
          <a:xfrm>
            <a:off x="457200" y="1600200"/>
            <a:ext cx="8229600" cy="4525963"/>
          </a:xfrm>
          <a:prstGeom prst="rect">
            <a:avLst/>
          </a:prstGeom>
          <a:solidFill>
            <a:schemeClr val="bg1"/>
          </a:solidFill>
          <a:ln cap="rnd">
            <a:solidFill>
              <a:srgbClr val="DDDDDD"/>
            </a:solidFill>
          </a:ln>
        </p:spPr>
        <p:txBody>
          <a:bodyPr vert="horz" lIns="91440" tIns="45720" rIns="91440" bIns="45720" rtlCol="0">
            <a:normAutofit/>
          </a:body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_tradnl" dirty="0"/>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defRPr>
            </a:lvl1pPr>
          </a:lstStyle>
          <a:p>
            <a:fld id="{A1689597-3944-A04F-B993-49B937F282FA}" type="datetime1">
              <a:rPr lang="es-ES_tradnl" smtClean="0"/>
              <a:pPr/>
              <a:t>29/06/2011</a:t>
            </a:fld>
            <a:endParaRPr lang="es-ES_tradnl" dirty="0"/>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00">
                <a:solidFill>
                  <a:srgbClr val="666666"/>
                </a:solidFill>
                <a:latin typeface="Tahoma"/>
                <a:cs typeface="Tahoma"/>
              </a:defRPr>
            </a:lvl1pPr>
          </a:lstStyle>
          <a:p>
            <a:r>
              <a:rPr lang="es-ES_tradnl" smtClean="0"/>
              <a:t>GRIAL – Universidad de Salamanca</a:t>
            </a:r>
            <a:endParaRPr lang="es-ES_tradnl" dirty="0"/>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defRPr>
            </a:lvl1pPr>
          </a:lstStyle>
          <a:p>
            <a:fld id="{F9889935-DC85-4847-9265-CE546BEEBDB1}" type="slidenum">
              <a:rPr lang="es-ES_tradnl" smtClean="0"/>
              <a:pPr/>
              <a:t>‹Nº›</a:t>
            </a:fld>
            <a:endParaRPr lang="es-ES_tradnl" dirty="0"/>
          </a:p>
        </p:txBody>
      </p:sp>
      <p:pic>
        <p:nvPicPr>
          <p:cNvPr id="7" name="Imagen 6" descr="Grial ingleÌs 120 transparente.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337300" y="0"/>
            <a:ext cx="2806700" cy="127095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457200" rtl="0" eaLnBrk="1" latinLnBrk="0" hangingPunct="1">
        <a:spcBef>
          <a:spcPct val="0"/>
        </a:spcBef>
        <a:buNone/>
        <a:defRPr sz="4000" kern="1200">
          <a:solidFill>
            <a:schemeClr val="tx1"/>
          </a:solidFill>
          <a:effectLst>
            <a:outerShdw blurRad="63500" dist="50800" dir="2700000">
              <a:srgbClr val="666666"/>
            </a:outerShdw>
          </a:effectLst>
          <a:latin typeface="Arial"/>
          <a:ea typeface="+mj-ea"/>
          <a:cs typeface="+mj-cs"/>
        </a:defRPr>
      </a:lvl1pPr>
    </p:titleStyle>
    <p:bodyStyle>
      <a:lvl1pPr marL="342900" indent="-342900" algn="l" defTabSz="457200" rtl="0" eaLnBrk="1" latinLnBrk="0" hangingPunct="1">
        <a:spcBef>
          <a:spcPct val="20000"/>
        </a:spcBef>
        <a:buFont typeface="Arial"/>
        <a:buChar char="•"/>
        <a:defRPr sz="2600" kern="1200">
          <a:solidFill>
            <a:schemeClr val="tx1"/>
          </a:solidFill>
          <a:latin typeface="Tahoma"/>
          <a:ea typeface="+mn-ea"/>
          <a:cs typeface="Tahoma"/>
        </a:defRPr>
      </a:lvl1pPr>
      <a:lvl2pPr marL="742950" indent="-285750" algn="l" defTabSz="457200" rtl="0" eaLnBrk="1" latinLnBrk="0" hangingPunct="1">
        <a:spcBef>
          <a:spcPct val="20000"/>
        </a:spcBef>
        <a:buFont typeface="Wingdings" charset="2"/>
        <a:buChar char="ü"/>
        <a:defRPr sz="2400" kern="1200">
          <a:solidFill>
            <a:schemeClr val="tx1"/>
          </a:solidFill>
          <a:latin typeface="Tahoma"/>
          <a:ea typeface="+mn-ea"/>
          <a:cs typeface="Tahoma"/>
        </a:defRPr>
      </a:lvl2pPr>
      <a:lvl3pPr marL="1143000" indent="-228600" algn="l" defTabSz="457200" rtl="0" eaLnBrk="1" latinLnBrk="0" hangingPunct="1">
        <a:spcBef>
          <a:spcPct val="20000"/>
        </a:spcBef>
        <a:buFont typeface="Arial"/>
        <a:buChar char="•"/>
        <a:defRPr sz="2000" kern="1200">
          <a:solidFill>
            <a:schemeClr val="tx1"/>
          </a:solidFill>
          <a:latin typeface="Tahoma"/>
          <a:ea typeface="+mn-ea"/>
          <a:cs typeface="Tahoma"/>
        </a:defRPr>
      </a:lvl3pPr>
      <a:lvl4pPr marL="1600200" indent="-228600" algn="l" defTabSz="457200" rtl="0" eaLnBrk="1" latinLnBrk="0" hangingPunct="1">
        <a:spcBef>
          <a:spcPct val="20000"/>
        </a:spcBef>
        <a:buFont typeface="Arial"/>
        <a:buChar char="–"/>
        <a:defRPr sz="1800" kern="1200">
          <a:solidFill>
            <a:schemeClr val="tx1"/>
          </a:solidFill>
          <a:latin typeface="Tahoma"/>
          <a:ea typeface="+mn-ea"/>
          <a:cs typeface="Tahoma"/>
        </a:defRPr>
      </a:lvl4pPr>
      <a:lvl5pPr marL="2057400" indent="-228600" algn="l" defTabSz="457200" rtl="0" eaLnBrk="1" latinLnBrk="0" hangingPunct="1">
        <a:spcBef>
          <a:spcPct val="20000"/>
        </a:spcBef>
        <a:buFont typeface="Lucida Grande"/>
        <a:buChar char="⊳"/>
        <a:defRPr sz="1600" kern="1200">
          <a:solidFill>
            <a:schemeClr val="tx1"/>
          </a:solidFill>
          <a:latin typeface="Tahoma"/>
          <a:ea typeface="+mn-ea"/>
          <a:cs typeface="Tahom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esi.uclm.es/spdece2011" TargetMode="External"/><Relationship Id="rId3" Type="http://schemas.openxmlformats.org/officeDocument/2006/relationships/hyperlink" Target="mailto:fgarcia@usal.es" TargetMode="External"/><Relationship Id="rId7" Type="http://schemas.openxmlformats.org/officeDocument/2006/relationships/hyperlink" Target="mailto:theron@usal.e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mailto:dialgoag@usal.es" TargetMode="External"/><Relationship Id="rId5" Type="http://schemas.openxmlformats.org/officeDocument/2006/relationships/hyperlink" Target="mailto:ser@usal.es" TargetMode="External"/><Relationship Id="rId4" Type="http://schemas.openxmlformats.org/officeDocument/2006/relationships/hyperlink" Target="mailto:mconde@usal.es" TargetMode="External"/><Relationship Id="rId9"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3.pn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hyperlink" Target="http://grial.usal.es/"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hyperlink" Target="http://twitter.com/grial_usal" TargetMode="External"/><Relationship Id="rId4" Type="http://schemas.openxmlformats.org/officeDocument/2006/relationships/hyperlink" Target="http://www.facebook.com/grialusal"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8" Type="http://schemas.openxmlformats.org/officeDocument/2006/relationships/hyperlink" Target="http://www.esi.uclm.es/spdece2011" TargetMode="External"/><Relationship Id="rId3" Type="http://schemas.openxmlformats.org/officeDocument/2006/relationships/hyperlink" Target="mailto:fgarcia@usal.es" TargetMode="External"/><Relationship Id="rId7" Type="http://schemas.openxmlformats.org/officeDocument/2006/relationships/hyperlink" Target="mailto:theron@usal.es"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hyperlink" Target="mailto:dialgoag@usal.es" TargetMode="External"/><Relationship Id="rId5" Type="http://schemas.openxmlformats.org/officeDocument/2006/relationships/hyperlink" Target="mailto:ser@usal.es" TargetMode="External"/><Relationship Id="rId4" Type="http://schemas.openxmlformats.org/officeDocument/2006/relationships/hyperlink" Target="mailto:mconde@usal.es" TargetMode="External"/><Relationship Id="rId9"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799" y="1552911"/>
            <a:ext cx="7772400" cy="1470025"/>
          </a:xfrm>
        </p:spPr>
        <p:txBody>
          <a:bodyPr>
            <a:normAutofit fontScale="90000"/>
          </a:bodyPr>
          <a:lstStyle/>
          <a:p>
            <a:r>
              <a:rPr lang="en-US" dirty="0"/>
              <a:t>Visual Analysis of a Moodle-based Software Engineering Course</a:t>
            </a:r>
            <a:endParaRPr lang="es-ES" dirty="0"/>
          </a:p>
        </p:txBody>
      </p:sp>
      <p:sp>
        <p:nvSpPr>
          <p:cNvPr id="3" name="Subtítulo 2"/>
          <p:cNvSpPr>
            <a:spLocks noGrp="1"/>
          </p:cNvSpPr>
          <p:nvPr>
            <p:ph type="subTitle" idx="1"/>
          </p:nvPr>
        </p:nvSpPr>
        <p:spPr>
          <a:xfrm>
            <a:off x="1371600" y="3013917"/>
            <a:ext cx="6400800" cy="2424354"/>
          </a:xfrm>
        </p:spPr>
        <p:txBody>
          <a:bodyPr>
            <a:normAutofit fontScale="85000" lnSpcReduction="20000"/>
          </a:bodyPr>
          <a:lstStyle/>
          <a:p>
            <a:r>
              <a:rPr lang="es-ES" b="1" dirty="0"/>
              <a:t>Francisco J. </a:t>
            </a:r>
            <a:r>
              <a:rPr lang="es-ES" b="1" dirty="0" smtClean="0"/>
              <a:t>García (</a:t>
            </a:r>
            <a:r>
              <a:rPr lang="es-ES" b="1" dirty="0">
                <a:hlinkClick r:id="rId3"/>
              </a:rPr>
              <a:t>fgarcia@usal.es</a:t>
            </a:r>
            <a:r>
              <a:rPr lang="es-ES" b="1" dirty="0"/>
              <a:t>)</a:t>
            </a:r>
          </a:p>
          <a:p>
            <a:r>
              <a:rPr lang="es-ES" dirty="0"/>
              <a:t>Miguel Á. Conde (</a:t>
            </a:r>
            <a:r>
              <a:rPr lang="es-ES" dirty="0" smtClean="0">
                <a:hlinkClick r:id="rId4"/>
              </a:rPr>
              <a:t>mconde@usal.es</a:t>
            </a:r>
            <a:r>
              <a:rPr lang="es-ES" dirty="0" smtClean="0"/>
              <a:t>)</a:t>
            </a:r>
          </a:p>
          <a:p>
            <a:r>
              <a:rPr lang="es-ES" dirty="0" smtClean="0"/>
              <a:t>Sergio Bravo (</a:t>
            </a:r>
            <a:r>
              <a:rPr lang="es-ES" dirty="0" smtClean="0">
                <a:hlinkClick r:id="rId5"/>
              </a:rPr>
              <a:t>ser@usal.es</a:t>
            </a:r>
            <a:r>
              <a:rPr lang="es-ES" dirty="0" smtClean="0"/>
              <a:t>) </a:t>
            </a:r>
            <a:endParaRPr lang="es-ES" dirty="0"/>
          </a:p>
          <a:p>
            <a:r>
              <a:rPr lang="es-ES" dirty="0" smtClean="0"/>
              <a:t>Diego A. Gómez (</a:t>
            </a:r>
            <a:r>
              <a:rPr lang="es-ES" dirty="0" smtClean="0">
                <a:hlinkClick r:id="rId6"/>
              </a:rPr>
              <a:t>dialgoag@usal.es</a:t>
            </a:r>
            <a:r>
              <a:rPr lang="es-ES" dirty="0" smtClean="0"/>
              <a:t>)</a:t>
            </a:r>
          </a:p>
          <a:p>
            <a:r>
              <a:rPr lang="es-ES" dirty="0" smtClean="0"/>
              <a:t>Roberto Therón (</a:t>
            </a:r>
            <a:r>
              <a:rPr lang="es-ES" dirty="0" smtClean="0">
                <a:hlinkClick r:id="rId7"/>
              </a:rPr>
              <a:t>theron@usal.es</a:t>
            </a:r>
            <a:r>
              <a:rPr lang="es-ES" dirty="0" smtClean="0"/>
              <a:t>) </a:t>
            </a:r>
          </a:p>
          <a:p>
            <a:endParaRPr lang="es-ES" dirty="0"/>
          </a:p>
          <a:p>
            <a:r>
              <a:rPr lang="es-ES" sz="2400" dirty="0" err="1" smtClean="0"/>
              <a:t>University</a:t>
            </a:r>
            <a:r>
              <a:rPr lang="es-ES" sz="2400" dirty="0" smtClean="0"/>
              <a:t> of Salamanca – GRIAL </a:t>
            </a:r>
            <a:r>
              <a:rPr lang="es-ES" sz="2400" dirty="0" err="1" smtClean="0"/>
              <a:t>Research</a:t>
            </a:r>
            <a:r>
              <a:rPr lang="es-ES" sz="2400" dirty="0" smtClean="0"/>
              <a:t> Group</a:t>
            </a:r>
            <a:endParaRPr lang="es-ES" sz="2400" dirty="0"/>
          </a:p>
          <a:p>
            <a:endParaRPr lang="es-ES" dirty="0"/>
          </a:p>
        </p:txBody>
      </p:sp>
      <p:sp>
        <p:nvSpPr>
          <p:cNvPr id="4" name="3 CuadroTexto"/>
          <p:cNvSpPr txBox="1"/>
          <p:nvPr/>
        </p:nvSpPr>
        <p:spPr>
          <a:xfrm>
            <a:off x="1006055" y="5614737"/>
            <a:ext cx="7131888" cy="1323439"/>
          </a:xfrm>
          <a:prstGeom prst="rect">
            <a:avLst/>
          </a:prstGeom>
          <a:noFill/>
        </p:spPr>
        <p:txBody>
          <a:bodyPr wrap="none" rtlCol="0">
            <a:spAutoFit/>
          </a:bodyPr>
          <a:lstStyle/>
          <a:p>
            <a:pPr algn="ctr"/>
            <a:r>
              <a:rPr lang="en-US" sz="1600" dirty="0"/>
              <a:t>Methods and Cases in Computing Education </a:t>
            </a:r>
            <a:r>
              <a:rPr lang="en-US" sz="1600" dirty="0" smtClean="0"/>
              <a:t>(</a:t>
            </a:r>
            <a:r>
              <a:rPr lang="es-ES" sz="1600" dirty="0" smtClean="0"/>
              <a:t>MCCE-2011)</a:t>
            </a:r>
          </a:p>
          <a:p>
            <a:pPr algn="ctr"/>
            <a:r>
              <a:rPr lang="es-ES" sz="1600" dirty="0" smtClean="0"/>
              <a:t>Ciudad Real, June 16</a:t>
            </a:r>
            <a:r>
              <a:rPr lang="es-ES" sz="1600" baseline="30000" dirty="0" smtClean="0"/>
              <a:t>th</a:t>
            </a:r>
            <a:r>
              <a:rPr lang="es-ES" sz="1600" dirty="0" smtClean="0"/>
              <a:t>, 2011</a:t>
            </a:r>
          </a:p>
          <a:p>
            <a:pPr algn="ctr"/>
            <a:r>
              <a:rPr lang="es-ES" sz="1600" dirty="0" err="1" smtClean="0"/>
              <a:t>Held</a:t>
            </a:r>
            <a:r>
              <a:rPr lang="es-ES" sz="1600" dirty="0" smtClean="0"/>
              <a:t> at </a:t>
            </a:r>
            <a:r>
              <a:rPr lang="en-US" sz="1600" dirty="0"/>
              <a:t>SPDECE-2011. Multidisciplinary symposium on the design and evaluation of </a:t>
            </a:r>
            <a:r>
              <a:rPr lang="en-US" sz="1600" dirty="0" smtClean="0"/>
              <a:t/>
            </a:r>
            <a:br>
              <a:rPr lang="en-US" sz="1600" dirty="0" smtClean="0"/>
            </a:br>
            <a:r>
              <a:rPr lang="en-US" sz="1600" dirty="0" smtClean="0"/>
              <a:t>digital </a:t>
            </a:r>
            <a:r>
              <a:rPr lang="en-US" sz="1600" dirty="0"/>
              <a:t>content for </a:t>
            </a:r>
            <a:r>
              <a:rPr lang="en-US" sz="1600" dirty="0" smtClean="0"/>
              <a:t>education - </a:t>
            </a:r>
            <a:r>
              <a:rPr lang="es-ES" sz="1600" dirty="0"/>
              <a:t>Ciudad Real, June </a:t>
            </a:r>
            <a:r>
              <a:rPr lang="es-ES" sz="1600" dirty="0" smtClean="0"/>
              <a:t>15</a:t>
            </a:r>
            <a:r>
              <a:rPr lang="es-ES" sz="1600" baseline="30000" dirty="0"/>
              <a:t>th </a:t>
            </a:r>
            <a:r>
              <a:rPr lang="es-ES" sz="1600" dirty="0" smtClean="0"/>
              <a:t>-17</a:t>
            </a:r>
            <a:r>
              <a:rPr lang="es-ES" sz="1600" baseline="30000" dirty="0"/>
              <a:t>th</a:t>
            </a:r>
            <a:r>
              <a:rPr lang="es-ES" sz="1600" dirty="0"/>
              <a:t>, 2011</a:t>
            </a:r>
          </a:p>
          <a:p>
            <a:pPr algn="ctr"/>
            <a:endParaRPr lang="es-ES" sz="1600" dirty="0"/>
          </a:p>
        </p:txBody>
      </p:sp>
      <p:pic>
        <p:nvPicPr>
          <p:cNvPr id="1026" name="Picture 2" descr="SPDECE 2011">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1"/>
            <a:ext cx="4609902" cy="1267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38585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t>The</a:t>
            </a:r>
            <a:r>
              <a:rPr lang="es-ES" dirty="0" smtClean="0"/>
              <a:t> </a:t>
            </a:r>
            <a:r>
              <a:rPr lang="es-ES" dirty="0" err="1"/>
              <a:t>P</a:t>
            </a:r>
            <a:r>
              <a:rPr lang="es-ES" dirty="0" err="1" smtClean="0"/>
              <a:t>roblem</a:t>
            </a:r>
            <a:r>
              <a:rPr lang="es-ES" dirty="0" smtClean="0"/>
              <a:t> (IV)</a:t>
            </a:r>
            <a:endParaRPr lang="es-ES" dirty="0"/>
          </a:p>
        </p:txBody>
      </p:sp>
      <p:sp>
        <p:nvSpPr>
          <p:cNvPr id="3" name="Marcador de contenido 2"/>
          <p:cNvSpPr>
            <a:spLocks noGrp="1"/>
          </p:cNvSpPr>
          <p:nvPr>
            <p:ph idx="1"/>
          </p:nvPr>
        </p:nvSpPr>
        <p:spPr/>
        <p:txBody>
          <a:bodyPr>
            <a:normAutofit/>
          </a:bodyPr>
          <a:lstStyle/>
          <a:p>
            <a:r>
              <a:rPr lang="en-GB" dirty="0" smtClean="0"/>
              <a:t>Extract information</a:t>
            </a:r>
          </a:p>
          <a:p>
            <a:pPr lvl="1"/>
            <a:r>
              <a:rPr lang="en-GB" dirty="0" smtClean="0"/>
              <a:t>There are several ways to extract information about a LMS</a:t>
            </a:r>
          </a:p>
          <a:p>
            <a:pPr lvl="2"/>
            <a:r>
              <a:rPr lang="en-GB" dirty="0" smtClean="0"/>
              <a:t>Direct access to database</a:t>
            </a:r>
          </a:p>
          <a:p>
            <a:pPr lvl="2"/>
            <a:r>
              <a:rPr lang="en-GB" dirty="0" smtClean="0"/>
              <a:t>Functions definition to obtain information (hacking the system)</a:t>
            </a:r>
          </a:p>
          <a:p>
            <a:pPr lvl="2"/>
            <a:r>
              <a:rPr lang="en-GB" dirty="0" smtClean="0"/>
              <a:t>Standard ways to obtain information (i.e.: Web Services)</a:t>
            </a:r>
          </a:p>
          <a:p>
            <a:r>
              <a:rPr lang="en-GB" dirty="0" smtClean="0"/>
              <a:t>Exploit information</a:t>
            </a:r>
          </a:p>
          <a:p>
            <a:pPr lvl="1"/>
            <a:r>
              <a:rPr lang="en-GB" dirty="0" smtClean="0"/>
              <a:t>Data mining</a:t>
            </a:r>
          </a:p>
          <a:p>
            <a:pPr lvl="1"/>
            <a:r>
              <a:rPr lang="en-GB" dirty="0" smtClean="0"/>
              <a:t>Semantic analysis</a:t>
            </a:r>
          </a:p>
          <a:p>
            <a:pPr lvl="1"/>
            <a:r>
              <a:rPr lang="en-GB" dirty="0" smtClean="0"/>
              <a:t>Visual analytics</a:t>
            </a:r>
          </a:p>
          <a:p>
            <a:pPr lvl="2"/>
            <a:endParaRPr lang="es-ES_tradnl" dirty="0" smtClean="0"/>
          </a:p>
          <a:p>
            <a:pPr lvl="3"/>
            <a:endParaRPr lang="es-ES_tradnl" dirty="0" smtClean="0"/>
          </a:p>
          <a:p>
            <a:pPr lvl="3"/>
            <a:endParaRPr lang="es-ES" dirty="0"/>
          </a:p>
        </p:txBody>
      </p:sp>
      <p:sp>
        <p:nvSpPr>
          <p:cNvPr id="4" name="Marcador de pie de página 3"/>
          <p:cNvSpPr>
            <a:spLocks noGrp="1"/>
          </p:cNvSpPr>
          <p:nvPr>
            <p:ph type="ftr" sz="quarter" idx="11"/>
          </p:nvPr>
        </p:nvSpPr>
        <p:spPr/>
        <p:txBody>
          <a:bodyPr/>
          <a:lstStyle/>
          <a:p>
            <a:r>
              <a:rPr lang="es-ES_tradnl" smtClean="0"/>
              <a:t>GRIAL – Universidad de Salamanca</a:t>
            </a:r>
            <a:endParaRPr lang="es-ES_tradnl"/>
          </a:p>
        </p:txBody>
      </p:sp>
    </p:spTree>
    <p:extLst>
      <p:ext uri="{BB962C8B-B14F-4D97-AF65-F5344CB8AC3E}">
        <p14:creationId xmlns:p14="http://schemas.microsoft.com/office/powerpoint/2010/main" val="26338984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t>The</a:t>
            </a:r>
            <a:r>
              <a:rPr lang="es-ES" dirty="0" smtClean="0"/>
              <a:t> </a:t>
            </a:r>
            <a:r>
              <a:rPr lang="es-ES" dirty="0" err="1"/>
              <a:t>P</a:t>
            </a:r>
            <a:r>
              <a:rPr lang="es-ES" dirty="0" err="1" smtClean="0"/>
              <a:t>roblem</a:t>
            </a:r>
            <a:r>
              <a:rPr lang="es-ES" dirty="0" smtClean="0"/>
              <a:t> (V)</a:t>
            </a:r>
            <a:endParaRPr lang="es-ES" dirty="0"/>
          </a:p>
        </p:txBody>
      </p:sp>
      <p:sp>
        <p:nvSpPr>
          <p:cNvPr id="3" name="Marcador de contenido 2"/>
          <p:cNvSpPr>
            <a:spLocks noGrp="1"/>
          </p:cNvSpPr>
          <p:nvPr>
            <p:ph idx="1"/>
          </p:nvPr>
        </p:nvSpPr>
        <p:spPr/>
        <p:txBody>
          <a:bodyPr>
            <a:normAutofit fontScale="92500"/>
          </a:bodyPr>
          <a:lstStyle/>
          <a:p>
            <a:r>
              <a:rPr lang="es-ES" dirty="0" smtClean="0"/>
              <a:t>Software </a:t>
            </a:r>
            <a:r>
              <a:rPr lang="es-ES" dirty="0" err="1" smtClean="0"/>
              <a:t>Engineering</a:t>
            </a:r>
            <a:r>
              <a:rPr lang="es-ES" dirty="0" smtClean="0"/>
              <a:t> </a:t>
            </a:r>
            <a:r>
              <a:rPr lang="es-ES" dirty="0" err="1" smtClean="0"/>
              <a:t>Subject</a:t>
            </a:r>
            <a:endParaRPr lang="es-ES" dirty="0" smtClean="0"/>
          </a:p>
          <a:p>
            <a:pPr lvl="1"/>
            <a:r>
              <a:rPr lang="en-US" dirty="0" smtClean="0"/>
              <a:t>Tries to explain a set of principles that are regularly and systematically applied to the development of viable software</a:t>
            </a:r>
          </a:p>
          <a:p>
            <a:pPr lvl="1"/>
            <a:r>
              <a:rPr lang="es-ES" dirty="0"/>
              <a:t>General </a:t>
            </a:r>
            <a:r>
              <a:rPr lang="es-ES" dirty="0" err="1"/>
              <a:t>Concepts</a:t>
            </a:r>
            <a:endParaRPr lang="es-ES" dirty="0"/>
          </a:p>
          <a:p>
            <a:pPr lvl="2"/>
            <a:r>
              <a:rPr lang="en-US" dirty="0"/>
              <a:t>60 hours (45 theoretical hours and 15 lab hours</a:t>
            </a:r>
            <a:r>
              <a:rPr lang="es-ES_tradnl" dirty="0"/>
              <a:t>)</a:t>
            </a:r>
          </a:p>
          <a:p>
            <a:pPr lvl="2"/>
            <a:r>
              <a:rPr lang="es-ES_tradnl" dirty="0" err="1"/>
              <a:t>Focus</a:t>
            </a:r>
            <a:r>
              <a:rPr lang="es-ES_tradnl" dirty="0"/>
              <a:t> </a:t>
            </a:r>
            <a:r>
              <a:rPr lang="es-ES_tradnl" dirty="0" err="1"/>
              <a:t>on</a:t>
            </a:r>
            <a:endParaRPr lang="es-ES_tradnl" dirty="0"/>
          </a:p>
          <a:p>
            <a:pPr lvl="3"/>
            <a:r>
              <a:rPr lang="en-US" dirty="0"/>
              <a:t>Lifecycle and process requirement elicitation and documentation</a:t>
            </a:r>
            <a:endParaRPr lang="es-ES_tradnl" dirty="0"/>
          </a:p>
          <a:p>
            <a:pPr lvl="3"/>
            <a:r>
              <a:rPr lang="en-US" dirty="0"/>
              <a:t>Analysis and design methods and notation</a:t>
            </a:r>
          </a:p>
          <a:p>
            <a:pPr lvl="3"/>
            <a:r>
              <a:rPr lang="en-US" dirty="0"/>
              <a:t>Modularity, software architecture, and software reuse principles</a:t>
            </a:r>
          </a:p>
          <a:p>
            <a:pPr lvl="2"/>
            <a:r>
              <a:rPr lang="en-US" dirty="0"/>
              <a:t>Practical part </a:t>
            </a:r>
          </a:p>
          <a:p>
            <a:pPr lvl="3"/>
            <a:r>
              <a:rPr lang="en-US" dirty="0" smtClean="0"/>
              <a:t>Small </a:t>
            </a:r>
            <a:r>
              <a:rPr lang="en-US" dirty="0"/>
              <a:t>project and 10 hours of workshops to solve different model problems</a:t>
            </a:r>
          </a:p>
          <a:p>
            <a:pPr marL="457200" lvl="1" indent="0">
              <a:buNone/>
            </a:pPr>
            <a:endParaRPr lang="en-US" dirty="0" smtClean="0"/>
          </a:p>
        </p:txBody>
      </p:sp>
      <p:sp>
        <p:nvSpPr>
          <p:cNvPr id="4" name="Marcador de pie de página 3"/>
          <p:cNvSpPr>
            <a:spLocks noGrp="1"/>
          </p:cNvSpPr>
          <p:nvPr>
            <p:ph type="ftr" sz="quarter" idx="11"/>
          </p:nvPr>
        </p:nvSpPr>
        <p:spPr/>
        <p:txBody>
          <a:bodyPr/>
          <a:lstStyle/>
          <a:p>
            <a:r>
              <a:rPr lang="es-ES_tradnl" smtClean="0"/>
              <a:t>GRIAL – Universidad de Salamanca</a:t>
            </a:r>
            <a:endParaRPr lang="es-ES_tradnl"/>
          </a:p>
        </p:txBody>
      </p:sp>
    </p:spTree>
    <p:extLst>
      <p:ext uri="{BB962C8B-B14F-4D97-AF65-F5344CB8AC3E}">
        <p14:creationId xmlns:p14="http://schemas.microsoft.com/office/powerpoint/2010/main" val="41491310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t>The</a:t>
            </a:r>
            <a:r>
              <a:rPr lang="es-ES" dirty="0" smtClean="0"/>
              <a:t> </a:t>
            </a:r>
            <a:r>
              <a:rPr lang="es-ES" dirty="0" err="1"/>
              <a:t>P</a:t>
            </a:r>
            <a:r>
              <a:rPr lang="es-ES" dirty="0" err="1" smtClean="0"/>
              <a:t>roblem</a:t>
            </a:r>
            <a:r>
              <a:rPr lang="es-ES" dirty="0" smtClean="0"/>
              <a:t> (VI)</a:t>
            </a:r>
            <a:endParaRPr lang="es-ES" dirty="0"/>
          </a:p>
        </p:txBody>
      </p:sp>
      <p:sp>
        <p:nvSpPr>
          <p:cNvPr id="3" name="Marcador de contenido 2"/>
          <p:cNvSpPr>
            <a:spLocks noGrp="1"/>
          </p:cNvSpPr>
          <p:nvPr>
            <p:ph idx="1"/>
          </p:nvPr>
        </p:nvSpPr>
        <p:spPr>
          <a:xfrm>
            <a:off x="457200" y="1270000"/>
            <a:ext cx="8229600" cy="4856163"/>
          </a:xfrm>
        </p:spPr>
        <p:txBody>
          <a:bodyPr>
            <a:normAutofit/>
          </a:bodyPr>
          <a:lstStyle/>
          <a:p>
            <a:r>
              <a:rPr lang="en-GB" dirty="0" smtClean="0"/>
              <a:t>Software Engineering Subject</a:t>
            </a:r>
          </a:p>
          <a:p>
            <a:pPr lvl="1"/>
            <a:r>
              <a:rPr lang="en-GB" dirty="0" smtClean="0"/>
              <a:t>Technological features</a:t>
            </a:r>
          </a:p>
          <a:p>
            <a:pPr lvl="2"/>
            <a:r>
              <a:rPr lang="en-GB" dirty="0" smtClean="0"/>
              <a:t>Institutional LMS of the University of Salamanca (</a:t>
            </a:r>
            <a:r>
              <a:rPr lang="en-GB" dirty="0" err="1" smtClean="0"/>
              <a:t>Studium</a:t>
            </a:r>
            <a:r>
              <a:rPr lang="en-GB" dirty="0" smtClean="0"/>
              <a:t>)</a:t>
            </a:r>
          </a:p>
          <a:p>
            <a:pPr lvl="3"/>
            <a:endParaRPr lang="es-ES_tradnl" dirty="0" smtClean="0"/>
          </a:p>
          <a:p>
            <a:pPr lvl="2"/>
            <a:endParaRPr lang="es-ES_tradnl" dirty="0" smtClean="0"/>
          </a:p>
          <a:p>
            <a:pPr lvl="3"/>
            <a:endParaRPr lang="es-ES_tradnl" dirty="0" smtClean="0"/>
          </a:p>
          <a:p>
            <a:pPr lvl="3"/>
            <a:endParaRPr lang="es-ES" dirty="0"/>
          </a:p>
        </p:txBody>
      </p:sp>
      <p:sp>
        <p:nvSpPr>
          <p:cNvPr id="4" name="Marcador de pie de página 3"/>
          <p:cNvSpPr>
            <a:spLocks noGrp="1"/>
          </p:cNvSpPr>
          <p:nvPr>
            <p:ph type="ftr" sz="quarter" idx="11"/>
          </p:nvPr>
        </p:nvSpPr>
        <p:spPr/>
        <p:txBody>
          <a:bodyPr/>
          <a:lstStyle/>
          <a:p>
            <a:r>
              <a:rPr lang="es-ES_tradnl" smtClean="0"/>
              <a:t>GRIAL – Universidad de Salamanca</a:t>
            </a:r>
            <a:endParaRPr lang="es-ES_tradnl"/>
          </a:p>
        </p:txBody>
      </p:sp>
      <p:pic>
        <p:nvPicPr>
          <p:cNvPr id="5" name="Imagen 4"/>
          <p:cNvPicPr>
            <a:picLocks noChangeAspect="1"/>
          </p:cNvPicPr>
          <p:nvPr/>
        </p:nvPicPr>
        <p:blipFill>
          <a:blip r:embed="rId3"/>
          <a:stretch>
            <a:fillRect/>
          </a:stretch>
        </p:blipFill>
        <p:spPr>
          <a:xfrm>
            <a:off x="3513875" y="2711549"/>
            <a:ext cx="5011849" cy="3347836"/>
          </a:xfrm>
          <a:prstGeom prst="rect">
            <a:avLst/>
          </a:prstGeom>
        </p:spPr>
      </p:pic>
      <p:pic>
        <p:nvPicPr>
          <p:cNvPr id="6" name="Imagen 5"/>
          <p:cNvPicPr>
            <a:picLocks noChangeAspect="1"/>
          </p:cNvPicPr>
          <p:nvPr/>
        </p:nvPicPr>
        <p:blipFill>
          <a:blip r:embed="rId4"/>
          <a:stretch>
            <a:fillRect/>
          </a:stretch>
        </p:blipFill>
        <p:spPr>
          <a:xfrm>
            <a:off x="501316" y="3763755"/>
            <a:ext cx="3383112" cy="2028282"/>
          </a:xfrm>
          <a:prstGeom prst="rect">
            <a:avLst/>
          </a:prstGeom>
        </p:spPr>
      </p:pic>
      <p:pic>
        <p:nvPicPr>
          <p:cNvPr id="7" name="Imagen 6" descr="Captura de pantalla 2011-04-04 a las 18.59.02.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9947" y="3092789"/>
            <a:ext cx="4488356" cy="670966"/>
          </a:xfrm>
          <a:prstGeom prst="rect">
            <a:avLst/>
          </a:prstGeom>
        </p:spPr>
      </p:pic>
      <p:sp>
        <p:nvSpPr>
          <p:cNvPr id="8" name="Rectángulo 7"/>
          <p:cNvSpPr/>
          <p:nvPr/>
        </p:nvSpPr>
        <p:spPr>
          <a:xfrm>
            <a:off x="3040511" y="3354400"/>
            <a:ext cx="1059847" cy="27473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9" name="Imagen 8" descr="Captura de pantalla 2011-04-04 a las 19.05.00.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07506" y="3579198"/>
            <a:ext cx="3534894" cy="2113831"/>
          </a:xfrm>
          <a:prstGeom prst="rect">
            <a:avLst/>
          </a:prstGeom>
        </p:spPr>
      </p:pic>
    </p:spTree>
    <p:extLst>
      <p:ext uri="{BB962C8B-B14F-4D97-AF65-F5344CB8AC3E}">
        <p14:creationId xmlns:p14="http://schemas.microsoft.com/office/powerpoint/2010/main" val="31524923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t>The</a:t>
            </a:r>
            <a:r>
              <a:rPr lang="es-ES" dirty="0" smtClean="0"/>
              <a:t> </a:t>
            </a:r>
            <a:r>
              <a:rPr lang="es-ES" dirty="0" err="1"/>
              <a:t>P</a:t>
            </a:r>
            <a:r>
              <a:rPr lang="es-ES" dirty="0" err="1" smtClean="0"/>
              <a:t>roblem</a:t>
            </a:r>
            <a:r>
              <a:rPr lang="es-ES" dirty="0" smtClean="0"/>
              <a:t> (and VII)</a:t>
            </a:r>
            <a:endParaRPr lang="es-ES" dirty="0"/>
          </a:p>
        </p:txBody>
      </p:sp>
      <p:sp>
        <p:nvSpPr>
          <p:cNvPr id="3" name="Marcador de contenido 2"/>
          <p:cNvSpPr>
            <a:spLocks noGrp="1"/>
          </p:cNvSpPr>
          <p:nvPr>
            <p:ph idx="1"/>
          </p:nvPr>
        </p:nvSpPr>
        <p:spPr/>
        <p:txBody>
          <a:bodyPr>
            <a:normAutofit/>
          </a:bodyPr>
          <a:lstStyle/>
          <a:p>
            <a:r>
              <a:rPr lang="en-GB" dirty="0" smtClean="0"/>
              <a:t>Software Engineering Subject</a:t>
            </a:r>
          </a:p>
          <a:p>
            <a:pPr lvl="1"/>
            <a:r>
              <a:rPr lang="en-GB" dirty="0" smtClean="0"/>
              <a:t>88100 log entries in two academic years</a:t>
            </a:r>
          </a:p>
          <a:p>
            <a:pPr lvl="1"/>
            <a:r>
              <a:rPr lang="en-GB" dirty="0" smtClean="0"/>
              <a:t>It is needed to know</a:t>
            </a:r>
          </a:p>
          <a:p>
            <a:pPr lvl="2"/>
            <a:r>
              <a:rPr lang="es-ES_tradnl" dirty="0" err="1"/>
              <a:t>P</a:t>
            </a:r>
            <a:r>
              <a:rPr lang="es-ES_tradnl" dirty="0" err="1" smtClean="0"/>
              <a:t>latform</a:t>
            </a:r>
            <a:r>
              <a:rPr lang="es-ES_tradnl" dirty="0" smtClean="0"/>
              <a:t> </a:t>
            </a:r>
            <a:r>
              <a:rPr lang="es-ES_tradnl" dirty="0" err="1" smtClean="0"/>
              <a:t>activity</a:t>
            </a:r>
            <a:r>
              <a:rPr lang="es-ES_tradnl" dirty="0" smtClean="0"/>
              <a:t> </a:t>
            </a:r>
            <a:r>
              <a:rPr lang="es-ES_tradnl" dirty="0" err="1" smtClean="0"/>
              <a:t>level</a:t>
            </a:r>
            <a:r>
              <a:rPr lang="es-ES_tradnl" dirty="0" smtClean="0"/>
              <a:t> </a:t>
            </a:r>
            <a:r>
              <a:rPr lang="es-ES_tradnl" dirty="0" err="1" smtClean="0"/>
              <a:t>during</a:t>
            </a:r>
            <a:r>
              <a:rPr lang="es-ES_tradnl" dirty="0" smtClean="0"/>
              <a:t> </a:t>
            </a:r>
            <a:r>
              <a:rPr lang="es-ES_tradnl" dirty="0" err="1" smtClean="0"/>
              <a:t>the</a:t>
            </a:r>
            <a:r>
              <a:rPr lang="es-ES_tradnl" dirty="0" smtClean="0"/>
              <a:t> </a:t>
            </a:r>
            <a:r>
              <a:rPr lang="es-ES_tradnl" dirty="0" err="1" smtClean="0"/>
              <a:t>academic</a:t>
            </a:r>
            <a:r>
              <a:rPr lang="es-ES_tradnl" dirty="0" smtClean="0"/>
              <a:t> </a:t>
            </a:r>
            <a:r>
              <a:rPr lang="es-ES_tradnl" dirty="0" err="1" smtClean="0"/>
              <a:t>year</a:t>
            </a:r>
            <a:endParaRPr lang="es-ES_tradnl" dirty="0" smtClean="0"/>
          </a:p>
          <a:p>
            <a:pPr lvl="2"/>
            <a:r>
              <a:rPr lang="es-ES_tradnl" dirty="0" smtClean="0"/>
              <a:t>At </a:t>
            </a:r>
            <a:r>
              <a:rPr lang="es-ES_tradnl" dirty="0" err="1"/>
              <a:t>w</a:t>
            </a:r>
            <a:r>
              <a:rPr lang="es-ES_tradnl" dirty="0" err="1" smtClean="0"/>
              <a:t>hat</a:t>
            </a:r>
            <a:r>
              <a:rPr lang="es-ES_tradnl" dirty="0" smtClean="0"/>
              <a:t> time </a:t>
            </a:r>
            <a:r>
              <a:rPr lang="es-ES_tradnl" dirty="0" err="1" smtClean="0"/>
              <a:t>learners</a:t>
            </a:r>
            <a:r>
              <a:rPr lang="es-ES_tradnl" dirty="0" smtClean="0"/>
              <a:t> are </a:t>
            </a:r>
            <a:r>
              <a:rPr lang="es-ES_tradnl" dirty="0" err="1" smtClean="0"/>
              <a:t>conected</a:t>
            </a:r>
            <a:r>
              <a:rPr lang="es-ES_tradnl" dirty="0" smtClean="0"/>
              <a:t> </a:t>
            </a:r>
            <a:r>
              <a:rPr lang="es-ES_tradnl" dirty="0" err="1" smtClean="0"/>
              <a:t>to</a:t>
            </a:r>
            <a:r>
              <a:rPr lang="es-ES_tradnl" dirty="0" smtClean="0"/>
              <a:t> </a:t>
            </a:r>
            <a:r>
              <a:rPr lang="es-ES_tradnl" dirty="0" err="1" smtClean="0"/>
              <a:t>the</a:t>
            </a:r>
            <a:r>
              <a:rPr lang="es-ES_tradnl" dirty="0" smtClean="0"/>
              <a:t> </a:t>
            </a:r>
            <a:r>
              <a:rPr lang="es-ES_tradnl" dirty="0" err="1" smtClean="0"/>
              <a:t>platform</a:t>
            </a:r>
            <a:endParaRPr lang="es-ES_tradnl" dirty="0" smtClean="0"/>
          </a:p>
          <a:p>
            <a:pPr lvl="2"/>
            <a:r>
              <a:rPr lang="es-ES_tradnl" dirty="0" err="1" smtClean="0"/>
              <a:t>Activity</a:t>
            </a:r>
            <a:r>
              <a:rPr lang="es-ES_tradnl" dirty="0" smtClean="0"/>
              <a:t> in </a:t>
            </a:r>
            <a:r>
              <a:rPr lang="es-ES_tradnl" dirty="0" err="1" smtClean="0"/>
              <a:t>the</a:t>
            </a:r>
            <a:r>
              <a:rPr lang="es-ES_tradnl" dirty="0" smtClean="0"/>
              <a:t> </a:t>
            </a:r>
            <a:r>
              <a:rPr lang="es-ES_tradnl" dirty="0" err="1" smtClean="0"/>
              <a:t>forums</a:t>
            </a:r>
            <a:endParaRPr lang="es-ES_tradnl" dirty="0" smtClean="0"/>
          </a:p>
          <a:p>
            <a:pPr lvl="2"/>
            <a:r>
              <a:rPr lang="es-ES_tradnl" dirty="0" err="1" smtClean="0"/>
              <a:t>Take</a:t>
            </a:r>
            <a:r>
              <a:rPr lang="es-ES_tradnl" dirty="0" smtClean="0"/>
              <a:t> </a:t>
            </a:r>
            <a:r>
              <a:rPr lang="es-ES_tradnl" dirty="0" err="1" smtClean="0"/>
              <a:t>into</a:t>
            </a:r>
            <a:r>
              <a:rPr lang="es-ES_tradnl" dirty="0" smtClean="0"/>
              <a:t> </a:t>
            </a:r>
            <a:r>
              <a:rPr lang="es-ES_tradnl" dirty="0" err="1" smtClean="0"/>
              <a:t>acount</a:t>
            </a:r>
            <a:r>
              <a:rPr lang="es-ES_tradnl" dirty="0" smtClean="0"/>
              <a:t> </a:t>
            </a:r>
            <a:r>
              <a:rPr lang="es-ES_tradnl" dirty="0" err="1" smtClean="0"/>
              <a:t>learners</a:t>
            </a:r>
            <a:r>
              <a:rPr lang="es-ES_tradnl" dirty="0" smtClean="0"/>
              <a:t> </a:t>
            </a:r>
            <a:r>
              <a:rPr lang="es-ES_tradnl" dirty="0" err="1" smtClean="0"/>
              <a:t>participation</a:t>
            </a:r>
            <a:r>
              <a:rPr lang="es-ES_tradnl" dirty="0" smtClean="0"/>
              <a:t> </a:t>
            </a:r>
            <a:r>
              <a:rPr lang="es-ES_tradnl" dirty="0" err="1" smtClean="0"/>
              <a:t>during</a:t>
            </a:r>
            <a:r>
              <a:rPr lang="es-ES_tradnl" dirty="0" smtClean="0"/>
              <a:t> </a:t>
            </a:r>
            <a:r>
              <a:rPr lang="es-ES_tradnl" dirty="0" err="1" smtClean="0"/>
              <a:t>evaluation</a:t>
            </a:r>
            <a:r>
              <a:rPr lang="es-ES_tradnl" dirty="0" smtClean="0"/>
              <a:t> </a:t>
            </a:r>
            <a:r>
              <a:rPr lang="es-ES_tradnl" dirty="0" err="1" smtClean="0"/>
              <a:t>processes</a:t>
            </a:r>
            <a:endParaRPr lang="es-ES_tradnl" dirty="0" smtClean="0"/>
          </a:p>
          <a:p>
            <a:pPr lvl="2"/>
            <a:r>
              <a:rPr lang="es-ES_tradnl" dirty="0" smtClean="0"/>
              <a:t>…</a:t>
            </a:r>
          </a:p>
          <a:p>
            <a:pPr marL="914400" lvl="2" indent="0">
              <a:buNone/>
            </a:pPr>
            <a:endParaRPr lang="es-ES_tradnl" dirty="0" smtClean="0"/>
          </a:p>
          <a:p>
            <a:pPr lvl="2"/>
            <a:endParaRPr lang="es-ES_tradnl" dirty="0" smtClean="0"/>
          </a:p>
          <a:p>
            <a:pPr lvl="2"/>
            <a:endParaRPr lang="es-ES_tradnl" dirty="0" smtClean="0"/>
          </a:p>
          <a:p>
            <a:pPr lvl="2"/>
            <a:endParaRPr lang="es-ES_tradnl" dirty="0" smtClean="0"/>
          </a:p>
          <a:p>
            <a:pPr lvl="3"/>
            <a:endParaRPr lang="es-ES_tradnl" dirty="0" smtClean="0"/>
          </a:p>
          <a:p>
            <a:pPr lvl="3"/>
            <a:endParaRPr lang="es-ES" dirty="0"/>
          </a:p>
        </p:txBody>
      </p:sp>
      <p:sp>
        <p:nvSpPr>
          <p:cNvPr id="4" name="Marcador de pie de página 3"/>
          <p:cNvSpPr>
            <a:spLocks noGrp="1"/>
          </p:cNvSpPr>
          <p:nvPr>
            <p:ph type="ftr" sz="quarter" idx="11"/>
          </p:nvPr>
        </p:nvSpPr>
        <p:spPr/>
        <p:txBody>
          <a:bodyPr/>
          <a:lstStyle/>
          <a:p>
            <a:r>
              <a:rPr lang="es-ES_tradnl" smtClean="0"/>
              <a:t>GRIAL – Universidad de Salamanca</a:t>
            </a:r>
            <a:endParaRPr lang="es-ES_tradnl"/>
          </a:p>
        </p:txBody>
      </p:sp>
    </p:spTree>
    <p:extLst>
      <p:ext uri="{BB962C8B-B14F-4D97-AF65-F5344CB8AC3E}">
        <p14:creationId xmlns:p14="http://schemas.microsoft.com/office/powerpoint/2010/main" val="39624208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t>Outline</a:t>
            </a:r>
            <a:endParaRPr lang="es-ES" dirty="0"/>
          </a:p>
        </p:txBody>
      </p:sp>
      <p:sp>
        <p:nvSpPr>
          <p:cNvPr id="3" name="Marcador de contenido 2"/>
          <p:cNvSpPr>
            <a:spLocks noGrp="1"/>
          </p:cNvSpPr>
          <p:nvPr>
            <p:ph idx="1"/>
          </p:nvPr>
        </p:nvSpPr>
        <p:spPr/>
        <p:txBody>
          <a:bodyPr/>
          <a:lstStyle/>
          <a:p>
            <a:r>
              <a:rPr lang="en-GB" dirty="0" smtClean="0"/>
              <a:t>Introduction</a:t>
            </a:r>
          </a:p>
          <a:p>
            <a:r>
              <a:rPr lang="en-GB" dirty="0" smtClean="0"/>
              <a:t>The Problem</a:t>
            </a:r>
          </a:p>
          <a:p>
            <a:r>
              <a:rPr lang="en-GB" dirty="0" smtClean="0">
                <a:solidFill>
                  <a:schemeClr val="tx2"/>
                </a:solidFill>
              </a:rPr>
              <a:t>Visual analytics</a:t>
            </a:r>
          </a:p>
          <a:p>
            <a:r>
              <a:rPr lang="en-GB" dirty="0"/>
              <a:t>Case study results </a:t>
            </a:r>
          </a:p>
          <a:p>
            <a:r>
              <a:rPr lang="en-GB" dirty="0" smtClean="0"/>
              <a:t>Conclusions</a:t>
            </a:r>
          </a:p>
          <a:p>
            <a:endParaRPr lang="es-ES" dirty="0"/>
          </a:p>
        </p:txBody>
      </p:sp>
      <p:sp>
        <p:nvSpPr>
          <p:cNvPr id="4" name="Marcador de pie de página 3"/>
          <p:cNvSpPr>
            <a:spLocks noGrp="1"/>
          </p:cNvSpPr>
          <p:nvPr>
            <p:ph type="ftr" sz="quarter" idx="11"/>
          </p:nvPr>
        </p:nvSpPr>
        <p:spPr/>
        <p:txBody>
          <a:bodyPr/>
          <a:lstStyle/>
          <a:p>
            <a:r>
              <a:rPr lang="es-ES_tradnl" smtClean="0"/>
              <a:t>GRIAL – Universidad de Salamanca</a:t>
            </a:r>
            <a:endParaRPr lang="es-ES_tradnl"/>
          </a:p>
        </p:txBody>
      </p:sp>
    </p:spTree>
    <p:extLst>
      <p:ext uri="{BB962C8B-B14F-4D97-AF65-F5344CB8AC3E}">
        <p14:creationId xmlns:p14="http://schemas.microsoft.com/office/powerpoint/2010/main" val="19749677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Visual </a:t>
            </a:r>
            <a:r>
              <a:rPr lang="es-ES" dirty="0" err="1" smtClean="0"/>
              <a:t>analytics</a:t>
            </a:r>
            <a:r>
              <a:rPr lang="es-ES" dirty="0" smtClean="0"/>
              <a:t> (I)</a:t>
            </a:r>
            <a:endParaRPr lang="es-ES" dirty="0"/>
          </a:p>
        </p:txBody>
      </p:sp>
      <p:sp>
        <p:nvSpPr>
          <p:cNvPr id="3" name="Marcador de contenido 2"/>
          <p:cNvSpPr>
            <a:spLocks noGrp="1"/>
          </p:cNvSpPr>
          <p:nvPr>
            <p:ph idx="1"/>
          </p:nvPr>
        </p:nvSpPr>
        <p:spPr/>
        <p:txBody>
          <a:bodyPr>
            <a:normAutofit/>
          </a:bodyPr>
          <a:lstStyle/>
          <a:p>
            <a:r>
              <a:rPr lang="en-GB" dirty="0" smtClean="0"/>
              <a:t>Visual analytics</a:t>
            </a:r>
          </a:p>
          <a:p>
            <a:pPr lvl="1"/>
            <a:r>
              <a:rPr lang="en-GB" dirty="0" smtClean="0"/>
              <a:t>Emerging area for supporting analytical reasoning by interactive visual interfaces</a:t>
            </a:r>
          </a:p>
          <a:p>
            <a:pPr lvl="1"/>
            <a:r>
              <a:rPr lang="en-GB" dirty="0" smtClean="0"/>
              <a:t>More that only visualization</a:t>
            </a:r>
          </a:p>
          <a:p>
            <a:pPr lvl="2"/>
            <a:r>
              <a:rPr lang="en-GB" dirty="0" smtClean="0"/>
              <a:t>Visualization, Human Factors and Data Analysis </a:t>
            </a:r>
          </a:p>
          <a:p>
            <a:pPr lvl="1"/>
            <a:r>
              <a:rPr lang="en-GB" dirty="0" smtClean="0"/>
              <a:t>It allows users to detect expected events and also help them to discover the unexpected</a:t>
            </a:r>
          </a:p>
          <a:p>
            <a:pPr lvl="2"/>
            <a:r>
              <a:rPr lang="en-GB" dirty="0"/>
              <a:t>S</a:t>
            </a:r>
            <a:r>
              <a:rPr lang="en-GB" dirty="0" smtClean="0"/>
              <a:t>urprising anomalies, changes, patterns, relationships …</a:t>
            </a:r>
          </a:p>
          <a:p>
            <a:pPr lvl="2"/>
            <a:endParaRPr lang="es-ES_tradnl" dirty="0" smtClean="0"/>
          </a:p>
          <a:p>
            <a:pPr lvl="2"/>
            <a:endParaRPr lang="es-ES_tradnl" dirty="0" smtClean="0"/>
          </a:p>
          <a:p>
            <a:pPr lvl="3"/>
            <a:endParaRPr lang="es-ES_tradnl" dirty="0" smtClean="0"/>
          </a:p>
          <a:p>
            <a:pPr lvl="3"/>
            <a:endParaRPr lang="es-ES" dirty="0"/>
          </a:p>
        </p:txBody>
      </p:sp>
      <p:sp>
        <p:nvSpPr>
          <p:cNvPr id="4" name="Marcador de pie de página 3"/>
          <p:cNvSpPr>
            <a:spLocks noGrp="1"/>
          </p:cNvSpPr>
          <p:nvPr>
            <p:ph type="ftr" sz="quarter" idx="11"/>
          </p:nvPr>
        </p:nvSpPr>
        <p:spPr/>
        <p:txBody>
          <a:bodyPr/>
          <a:lstStyle/>
          <a:p>
            <a:r>
              <a:rPr lang="es-ES_tradnl" smtClean="0"/>
              <a:t>GRIAL – Universidad de Salamanca</a:t>
            </a:r>
            <a:endParaRPr lang="es-ES_tradnl"/>
          </a:p>
        </p:txBody>
      </p:sp>
    </p:spTree>
    <p:extLst>
      <p:ext uri="{BB962C8B-B14F-4D97-AF65-F5344CB8AC3E}">
        <p14:creationId xmlns:p14="http://schemas.microsoft.com/office/powerpoint/2010/main" val="6681888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27000"/>
            <a:ext cx="5880100" cy="1143000"/>
          </a:xfrm>
        </p:spPr>
        <p:txBody>
          <a:bodyPr/>
          <a:lstStyle/>
          <a:p>
            <a:r>
              <a:rPr lang="es-ES" dirty="0" smtClean="0"/>
              <a:t>Visual </a:t>
            </a:r>
            <a:r>
              <a:rPr lang="es-ES" dirty="0" err="1" smtClean="0"/>
              <a:t>analytics</a:t>
            </a:r>
            <a:r>
              <a:rPr lang="es-ES" dirty="0" smtClean="0"/>
              <a:t> (II)</a:t>
            </a:r>
            <a:endParaRPr lang="es-ES" dirty="0"/>
          </a:p>
        </p:txBody>
      </p:sp>
      <p:sp>
        <p:nvSpPr>
          <p:cNvPr id="4" name="Marcador de pie de página 3"/>
          <p:cNvSpPr>
            <a:spLocks noGrp="1"/>
          </p:cNvSpPr>
          <p:nvPr>
            <p:ph type="ftr" sz="quarter" idx="11"/>
          </p:nvPr>
        </p:nvSpPr>
        <p:spPr/>
        <p:txBody>
          <a:bodyPr/>
          <a:lstStyle/>
          <a:p>
            <a:r>
              <a:rPr lang="es-ES_tradnl" smtClean="0"/>
              <a:t>GRIAL – Universidad de Salamanca</a:t>
            </a:r>
            <a:endParaRPr lang="es-ES_tradnl"/>
          </a:p>
        </p:txBody>
      </p:sp>
      <p:sp>
        <p:nvSpPr>
          <p:cNvPr id="5" name="Marcador de contenido 4"/>
          <p:cNvSpPr>
            <a:spLocks noGrp="1"/>
          </p:cNvSpPr>
          <p:nvPr>
            <p:ph idx="1"/>
          </p:nvPr>
        </p:nvSpPr>
        <p:spPr/>
        <p:txBody>
          <a:bodyPr/>
          <a:lstStyle/>
          <a:p>
            <a:r>
              <a:rPr lang="en-GB" dirty="0" smtClean="0"/>
              <a:t>Tools to analyse information</a:t>
            </a:r>
          </a:p>
          <a:p>
            <a:pPr lvl="1"/>
            <a:r>
              <a:rPr lang="en-GB" dirty="0" smtClean="0"/>
              <a:t>Semantic Spiral Timeline</a:t>
            </a:r>
          </a:p>
          <a:p>
            <a:pPr lvl="2"/>
            <a:r>
              <a:rPr lang="en-GB" dirty="0" smtClean="0"/>
              <a:t>Considers time dimension</a:t>
            </a:r>
          </a:p>
          <a:p>
            <a:pPr lvl="2"/>
            <a:r>
              <a:rPr lang="en-GB" dirty="0" smtClean="0"/>
              <a:t>Representing the overall use of the LMS</a:t>
            </a:r>
          </a:p>
          <a:p>
            <a:pPr lvl="2"/>
            <a:r>
              <a:rPr lang="en-GB" dirty="0" smtClean="0"/>
              <a:t>From a global to a specific perspective</a:t>
            </a:r>
          </a:p>
          <a:p>
            <a:pPr lvl="3"/>
            <a:r>
              <a:rPr lang="en-GB" dirty="0" smtClean="0"/>
              <a:t>Course, time, person, activity</a:t>
            </a:r>
          </a:p>
          <a:p>
            <a:pPr lvl="2"/>
            <a:r>
              <a:rPr lang="en-GB" dirty="0" smtClean="0"/>
              <a:t>Patterns of activity</a:t>
            </a:r>
          </a:p>
          <a:p>
            <a:pPr lvl="2"/>
            <a:endParaRPr lang="es-ES" dirty="0"/>
          </a:p>
        </p:txBody>
      </p:sp>
      <p:pic>
        <p:nvPicPr>
          <p:cNvPr id="6" name="10 Imagen" descr="princ-SST-ND-.png"/>
          <p:cNvPicPr/>
          <p:nvPr/>
        </p:nvPicPr>
        <p:blipFill>
          <a:blip r:embed="rId3"/>
          <a:srcRect/>
          <a:stretch>
            <a:fillRect/>
          </a:stretch>
        </p:blipFill>
        <p:spPr bwMode="auto">
          <a:xfrm>
            <a:off x="144378" y="942474"/>
            <a:ext cx="8750968" cy="5413876"/>
          </a:xfrm>
          <a:prstGeom prst="rect">
            <a:avLst/>
          </a:prstGeom>
          <a:noFill/>
          <a:ln w="9525">
            <a:noFill/>
            <a:miter lim="800000"/>
            <a:headEnd/>
            <a:tailEnd/>
          </a:ln>
        </p:spPr>
      </p:pic>
    </p:spTree>
    <p:extLst>
      <p:ext uri="{BB962C8B-B14F-4D97-AF65-F5344CB8AC3E}">
        <p14:creationId xmlns:p14="http://schemas.microsoft.com/office/powerpoint/2010/main" val="2184740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Visual </a:t>
            </a:r>
            <a:r>
              <a:rPr lang="es-ES" dirty="0" err="1" smtClean="0"/>
              <a:t>analytics</a:t>
            </a:r>
            <a:r>
              <a:rPr lang="es-ES" dirty="0" smtClean="0"/>
              <a:t> (III)</a:t>
            </a:r>
            <a:endParaRPr lang="es-ES" dirty="0"/>
          </a:p>
        </p:txBody>
      </p:sp>
      <p:sp>
        <p:nvSpPr>
          <p:cNvPr id="4" name="Marcador de pie de página 3"/>
          <p:cNvSpPr>
            <a:spLocks noGrp="1"/>
          </p:cNvSpPr>
          <p:nvPr>
            <p:ph type="ftr" sz="quarter" idx="11"/>
          </p:nvPr>
        </p:nvSpPr>
        <p:spPr/>
        <p:txBody>
          <a:bodyPr/>
          <a:lstStyle/>
          <a:p>
            <a:r>
              <a:rPr lang="es-ES_tradnl" smtClean="0"/>
              <a:t>GRIAL – Universidad de Salamanca</a:t>
            </a:r>
            <a:endParaRPr lang="es-ES_tradnl"/>
          </a:p>
        </p:txBody>
      </p:sp>
      <p:sp>
        <p:nvSpPr>
          <p:cNvPr id="5" name="Marcador de contenido 4"/>
          <p:cNvSpPr>
            <a:spLocks noGrp="1"/>
          </p:cNvSpPr>
          <p:nvPr>
            <p:ph idx="1"/>
          </p:nvPr>
        </p:nvSpPr>
        <p:spPr/>
        <p:txBody>
          <a:bodyPr/>
          <a:lstStyle/>
          <a:p>
            <a:r>
              <a:rPr lang="en-GB" dirty="0" smtClean="0"/>
              <a:t>Tools to analyse information</a:t>
            </a:r>
          </a:p>
          <a:p>
            <a:pPr lvl="1"/>
            <a:r>
              <a:rPr lang="en-GB" dirty="0" smtClean="0"/>
              <a:t>Temporal tag-cloud</a:t>
            </a:r>
          </a:p>
          <a:p>
            <a:pPr lvl="2"/>
            <a:r>
              <a:rPr lang="en-GB" dirty="0" smtClean="0"/>
              <a:t>Most popular tags in alphabetical order, and visually weighted by font size </a:t>
            </a:r>
          </a:p>
          <a:p>
            <a:pPr lvl="2"/>
            <a:r>
              <a:rPr lang="en-GB" dirty="0" smtClean="0"/>
              <a:t>Perceiving importance of data</a:t>
            </a:r>
          </a:p>
          <a:p>
            <a:pPr lvl="2"/>
            <a:r>
              <a:rPr lang="en-GB" dirty="0" smtClean="0"/>
              <a:t>Evolution of each tag during the time</a:t>
            </a:r>
          </a:p>
          <a:p>
            <a:pPr lvl="2"/>
            <a:r>
              <a:rPr lang="en-GB" dirty="0" smtClean="0"/>
              <a:t>It can be used at different levels</a:t>
            </a:r>
          </a:p>
          <a:p>
            <a:pPr lvl="2"/>
            <a:r>
              <a:rPr lang="en-GB" dirty="0" smtClean="0"/>
              <a:t>Other functionalities</a:t>
            </a:r>
          </a:p>
          <a:p>
            <a:pPr lvl="3"/>
            <a:r>
              <a:rPr lang="en-GB" dirty="0" smtClean="0"/>
              <a:t>Exclusion of words</a:t>
            </a:r>
          </a:p>
          <a:p>
            <a:pPr lvl="3"/>
            <a:r>
              <a:rPr lang="en-GB" dirty="0" smtClean="0"/>
              <a:t>Synonyms</a:t>
            </a:r>
          </a:p>
          <a:p>
            <a:pPr lvl="3"/>
            <a:r>
              <a:rPr lang="en-GB" dirty="0" smtClean="0"/>
              <a:t>Exportation of forbidden words</a:t>
            </a:r>
          </a:p>
        </p:txBody>
      </p:sp>
      <p:pic>
        <p:nvPicPr>
          <p:cNvPr id="7" name="Picture 1"/>
          <p:cNvPicPr/>
          <p:nvPr/>
        </p:nvPicPr>
        <p:blipFill>
          <a:blip r:embed="rId3">
            <a:extLst>
              <a:ext uri="{28A0092B-C50C-407E-A947-70E740481C1C}">
                <a14:useLocalDpi xmlns:a14="http://schemas.microsoft.com/office/drawing/2010/main" val="0"/>
              </a:ext>
            </a:extLst>
          </a:blip>
          <a:stretch>
            <a:fillRect/>
          </a:stretch>
        </p:blipFill>
        <p:spPr>
          <a:xfrm>
            <a:off x="597567" y="1600200"/>
            <a:ext cx="7948863" cy="4437541"/>
          </a:xfrm>
          <a:prstGeom prst="rect">
            <a:avLst/>
          </a:prstGeom>
        </p:spPr>
      </p:pic>
    </p:spTree>
    <p:extLst>
      <p:ext uri="{BB962C8B-B14F-4D97-AF65-F5344CB8AC3E}">
        <p14:creationId xmlns:p14="http://schemas.microsoft.com/office/powerpoint/2010/main" val="788895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Visual </a:t>
            </a:r>
            <a:r>
              <a:rPr lang="es-ES" dirty="0" err="1" smtClean="0"/>
              <a:t>analytics</a:t>
            </a:r>
            <a:r>
              <a:rPr lang="es-ES" dirty="0" smtClean="0"/>
              <a:t> (and IV)</a:t>
            </a:r>
            <a:endParaRPr lang="es-ES" dirty="0"/>
          </a:p>
        </p:txBody>
      </p:sp>
      <p:sp>
        <p:nvSpPr>
          <p:cNvPr id="4" name="Marcador de pie de página 3"/>
          <p:cNvSpPr>
            <a:spLocks noGrp="1"/>
          </p:cNvSpPr>
          <p:nvPr>
            <p:ph type="ftr" sz="quarter" idx="11"/>
          </p:nvPr>
        </p:nvSpPr>
        <p:spPr/>
        <p:txBody>
          <a:bodyPr/>
          <a:lstStyle/>
          <a:p>
            <a:r>
              <a:rPr lang="es-ES_tradnl" smtClean="0"/>
              <a:t>GRIAL – Universidad de Salamanca</a:t>
            </a:r>
            <a:endParaRPr lang="es-ES_tradnl"/>
          </a:p>
        </p:txBody>
      </p:sp>
      <p:sp>
        <p:nvSpPr>
          <p:cNvPr id="5" name="Marcador de contenido 4"/>
          <p:cNvSpPr>
            <a:spLocks noGrp="1"/>
          </p:cNvSpPr>
          <p:nvPr>
            <p:ph idx="1"/>
          </p:nvPr>
        </p:nvSpPr>
        <p:spPr/>
        <p:txBody>
          <a:bodyPr/>
          <a:lstStyle/>
          <a:p>
            <a:r>
              <a:rPr lang="en-GB" dirty="0" smtClean="0"/>
              <a:t>Tools to analyse information</a:t>
            </a:r>
          </a:p>
          <a:p>
            <a:pPr lvl="1"/>
            <a:r>
              <a:rPr lang="en-GB" dirty="0" smtClean="0"/>
              <a:t>Social Network Graph</a:t>
            </a:r>
          </a:p>
          <a:p>
            <a:pPr lvl="2"/>
            <a:r>
              <a:rPr lang="en-GB" dirty="0" smtClean="0"/>
              <a:t>Massive graph structures of social connectivity</a:t>
            </a:r>
          </a:p>
          <a:p>
            <a:pPr lvl="2"/>
            <a:r>
              <a:rPr lang="en-GB" dirty="0" smtClean="0"/>
              <a:t>Represents relationships, links and and frequency of activities of students and teachers</a:t>
            </a:r>
          </a:p>
          <a:p>
            <a:pPr lvl="2"/>
            <a:r>
              <a:rPr lang="en-GB" dirty="0" smtClean="0"/>
              <a:t>Icon size depends on the quantity of activity users perform</a:t>
            </a:r>
          </a:p>
          <a:p>
            <a:pPr lvl="2"/>
            <a:r>
              <a:rPr lang="en-GB" dirty="0"/>
              <a:t>A</a:t>
            </a:r>
            <a:r>
              <a:rPr lang="en-GB" dirty="0" smtClean="0"/>
              <a:t>llows exploring participation in </a:t>
            </a:r>
            <a:r>
              <a:rPr lang="en-US" dirty="0" smtClean="0"/>
              <a:t>the learning system</a:t>
            </a:r>
            <a:endParaRPr lang="es-ES_tradnl" dirty="0" smtClean="0"/>
          </a:p>
        </p:txBody>
      </p:sp>
      <p:pic>
        <p:nvPicPr>
          <p:cNvPr id="3" name="Imagen 2" descr="Captura de pantalla 2011-04-12 a las 20.45.2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4200" y="1270000"/>
            <a:ext cx="5435600" cy="5058130"/>
          </a:xfrm>
          <a:prstGeom prst="rect">
            <a:avLst/>
          </a:prstGeom>
        </p:spPr>
      </p:pic>
    </p:spTree>
    <p:extLst>
      <p:ext uri="{BB962C8B-B14F-4D97-AF65-F5344CB8AC3E}">
        <p14:creationId xmlns:p14="http://schemas.microsoft.com/office/powerpoint/2010/main" val="356104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t>Outline</a:t>
            </a:r>
            <a:endParaRPr lang="es-ES" dirty="0"/>
          </a:p>
        </p:txBody>
      </p:sp>
      <p:sp>
        <p:nvSpPr>
          <p:cNvPr id="3" name="Marcador de contenido 2"/>
          <p:cNvSpPr>
            <a:spLocks noGrp="1"/>
          </p:cNvSpPr>
          <p:nvPr>
            <p:ph idx="1"/>
          </p:nvPr>
        </p:nvSpPr>
        <p:spPr/>
        <p:txBody>
          <a:bodyPr/>
          <a:lstStyle/>
          <a:p>
            <a:r>
              <a:rPr lang="en-GB" dirty="0" smtClean="0"/>
              <a:t>Introduction</a:t>
            </a:r>
          </a:p>
          <a:p>
            <a:r>
              <a:rPr lang="en-GB" dirty="0" smtClean="0"/>
              <a:t>The problem</a:t>
            </a:r>
          </a:p>
          <a:p>
            <a:r>
              <a:rPr lang="en-GB" dirty="0" smtClean="0">
                <a:solidFill>
                  <a:srgbClr val="000000"/>
                </a:solidFill>
              </a:rPr>
              <a:t>The Solution</a:t>
            </a:r>
          </a:p>
          <a:p>
            <a:r>
              <a:rPr lang="en-GB" dirty="0">
                <a:solidFill>
                  <a:srgbClr val="800000"/>
                </a:solidFill>
              </a:rPr>
              <a:t>Case study results </a:t>
            </a:r>
          </a:p>
          <a:p>
            <a:r>
              <a:rPr lang="en-GB" dirty="0" smtClean="0"/>
              <a:t>Conclusions</a:t>
            </a:r>
          </a:p>
          <a:p>
            <a:endParaRPr lang="es-ES" dirty="0"/>
          </a:p>
        </p:txBody>
      </p:sp>
      <p:sp>
        <p:nvSpPr>
          <p:cNvPr id="4" name="Marcador de pie de página 3"/>
          <p:cNvSpPr>
            <a:spLocks noGrp="1"/>
          </p:cNvSpPr>
          <p:nvPr>
            <p:ph type="ftr" sz="quarter" idx="11"/>
          </p:nvPr>
        </p:nvSpPr>
        <p:spPr/>
        <p:txBody>
          <a:bodyPr/>
          <a:lstStyle/>
          <a:p>
            <a:r>
              <a:rPr lang="es-ES_tradnl" smtClean="0"/>
              <a:t>GRIAL – Universidad de Salamanca</a:t>
            </a:r>
            <a:endParaRPr lang="es-ES_tradnl"/>
          </a:p>
        </p:txBody>
      </p:sp>
    </p:spTree>
    <p:extLst>
      <p:ext uri="{BB962C8B-B14F-4D97-AF65-F5344CB8AC3E}">
        <p14:creationId xmlns:p14="http://schemas.microsoft.com/office/powerpoint/2010/main" val="30989264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t>Outline</a:t>
            </a:r>
            <a:endParaRPr lang="es-ES" dirty="0"/>
          </a:p>
        </p:txBody>
      </p:sp>
      <p:sp>
        <p:nvSpPr>
          <p:cNvPr id="3" name="Marcador de contenido 2"/>
          <p:cNvSpPr>
            <a:spLocks noGrp="1"/>
          </p:cNvSpPr>
          <p:nvPr>
            <p:ph idx="1"/>
          </p:nvPr>
        </p:nvSpPr>
        <p:spPr/>
        <p:txBody>
          <a:bodyPr/>
          <a:lstStyle/>
          <a:p>
            <a:r>
              <a:rPr lang="en-GB" dirty="0" smtClean="0">
                <a:solidFill>
                  <a:srgbClr val="800000"/>
                </a:solidFill>
              </a:rPr>
              <a:t>Introduction</a:t>
            </a:r>
          </a:p>
          <a:p>
            <a:r>
              <a:rPr lang="en-GB" dirty="0" smtClean="0"/>
              <a:t>The Problem</a:t>
            </a:r>
          </a:p>
          <a:p>
            <a:r>
              <a:rPr lang="en-GB" dirty="0" smtClean="0"/>
              <a:t>Visual analytics</a:t>
            </a:r>
          </a:p>
          <a:p>
            <a:r>
              <a:rPr lang="en-GB" dirty="0"/>
              <a:t>Case study results </a:t>
            </a:r>
          </a:p>
          <a:p>
            <a:r>
              <a:rPr lang="en-GB" dirty="0" smtClean="0"/>
              <a:t>Conclusions</a:t>
            </a:r>
          </a:p>
          <a:p>
            <a:endParaRPr lang="es-ES" dirty="0"/>
          </a:p>
        </p:txBody>
      </p:sp>
      <p:sp>
        <p:nvSpPr>
          <p:cNvPr id="4" name="Marcador de pie de página 3"/>
          <p:cNvSpPr>
            <a:spLocks noGrp="1"/>
          </p:cNvSpPr>
          <p:nvPr>
            <p:ph type="ftr" sz="quarter" idx="11"/>
          </p:nvPr>
        </p:nvSpPr>
        <p:spPr/>
        <p:txBody>
          <a:bodyPr/>
          <a:lstStyle/>
          <a:p>
            <a:r>
              <a:rPr lang="es-ES_tradnl" smtClean="0"/>
              <a:t>GRIAL – Universidad de Salamanca</a:t>
            </a:r>
            <a:endParaRPr lang="es-ES_tradnl"/>
          </a:p>
        </p:txBody>
      </p:sp>
    </p:spTree>
    <p:extLst>
      <p:ext uri="{BB962C8B-B14F-4D97-AF65-F5344CB8AC3E}">
        <p14:creationId xmlns:p14="http://schemas.microsoft.com/office/powerpoint/2010/main" val="7905640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Case </a:t>
            </a:r>
            <a:r>
              <a:rPr lang="es-ES" dirty="0" err="1" smtClean="0"/>
              <a:t>Study</a:t>
            </a:r>
            <a:r>
              <a:rPr lang="es-ES" dirty="0" smtClean="0"/>
              <a:t> </a:t>
            </a:r>
            <a:r>
              <a:rPr lang="es-ES" dirty="0" err="1" smtClean="0"/>
              <a:t>Results</a:t>
            </a:r>
            <a:r>
              <a:rPr lang="es-ES" dirty="0" smtClean="0"/>
              <a:t> (I)</a:t>
            </a:r>
            <a:endParaRPr lang="es-ES" dirty="0"/>
          </a:p>
        </p:txBody>
      </p:sp>
      <p:sp>
        <p:nvSpPr>
          <p:cNvPr id="4" name="Marcador de pie de página 3"/>
          <p:cNvSpPr>
            <a:spLocks noGrp="1"/>
          </p:cNvSpPr>
          <p:nvPr>
            <p:ph type="ftr" sz="quarter" idx="11"/>
          </p:nvPr>
        </p:nvSpPr>
        <p:spPr/>
        <p:txBody>
          <a:bodyPr/>
          <a:lstStyle/>
          <a:p>
            <a:r>
              <a:rPr lang="es-ES_tradnl" smtClean="0"/>
              <a:t>GRIAL – Universidad de Salamanca</a:t>
            </a:r>
            <a:endParaRPr lang="es-ES_tradnl"/>
          </a:p>
        </p:txBody>
      </p:sp>
      <p:sp>
        <p:nvSpPr>
          <p:cNvPr id="5" name="Marcador de contenido 4"/>
          <p:cNvSpPr>
            <a:spLocks noGrp="1"/>
          </p:cNvSpPr>
          <p:nvPr>
            <p:ph idx="1"/>
          </p:nvPr>
        </p:nvSpPr>
        <p:spPr/>
        <p:txBody>
          <a:bodyPr>
            <a:normAutofit/>
          </a:bodyPr>
          <a:lstStyle/>
          <a:p>
            <a:r>
              <a:rPr lang="en-GB" dirty="0" smtClean="0"/>
              <a:t>Case study</a:t>
            </a:r>
          </a:p>
          <a:p>
            <a:pPr lvl="1"/>
            <a:r>
              <a:rPr lang="en-GB" dirty="0" smtClean="0"/>
              <a:t>Academic year 2008-2009 and 2009-2010</a:t>
            </a:r>
          </a:p>
          <a:p>
            <a:pPr lvl="2"/>
            <a:r>
              <a:rPr lang="en-GB" dirty="0" smtClean="0"/>
              <a:t>88100 log entries</a:t>
            </a:r>
          </a:p>
          <a:p>
            <a:pPr lvl="2"/>
            <a:r>
              <a:rPr lang="en-GB" dirty="0" smtClean="0"/>
              <a:t>160 students average</a:t>
            </a:r>
          </a:p>
          <a:p>
            <a:pPr lvl="2"/>
            <a:r>
              <a:rPr lang="en-GB" dirty="0" smtClean="0"/>
              <a:t>Four possible sceneries</a:t>
            </a:r>
          </a:p>
          <a:p>
            <a:pPr lvl="3"/>
            <a:r>
              <a:rPr lang="en-GB" dirty="0" smtClean="0"/>
              <a:t>Monitoring the activity on the platform</a:t>
            </a:r>
          </a:p>
          <a:p>
            <a:pPr lvl="3"/>
            <a:r>
              <a:rPr lang="en-GB" dirty="0" smtClean="0"/>
              <a:t>Tag-cloud application over subject information</a:t>
            </a:r>
          </a:p>
          <a:p>
            <a:pPr lvl="3"/>
            <a:r>
              <a:rPr lang="en-GB" dirty="0"/>
              <a:t>Monitoring a specific theme, forum, discussion or </a:t>
            </a:r>
            <a:r>
              <a:rPr lang="en-GB" dirty="0" smtClean="0"/>
              <a:t>course</a:t>
            </a:r>
          </a:p>
          <a:p>
            <a:pPr lvl="3"/>
            <a:r>
              <a:rPr lang="en-GB" dirty="0"/>
              <a:t>Tracking learners’ participation in the subject</a:t>
            </a:r>
          </a:p>
          <a:p>
            <a:pPr marL="1371600" lvl="3" indent="0">
              <a:buNone/>
            </a:pPr>
            <a:endParaRPr lang="en-GB" dirty="0"/>
          </a:p>
          <a:p>
            <a:pPr lvl="3"/>
            <a:endParaRPr lang="en-GB" dirty="0" smtClean="0"/>
          </a:p>
          <a:p>
            <a:pPr lvl="3"/>
            <a:endParaRPr lang="en-GB" dirty="0" smtClean="0"/>
          </a:p>
          <a:p>
            <a:pPr lvl="4"/>
            <a:endParaRPr lang="en-GB" dirty="0" smtClean="0"/>
          </a:p>
        </p:txBody>
      </p:sp>
    </p:spTree>
    <p:extLst>
      <p:ext uri="{BB962C8B-B14F-4D97-AF65-F5344CB8AC3E}">
        <p14:creationId xmlns:p14="http://schemas.microsoft.com/office/powerpoint/2010/main" val="30637600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Case </a:t>
            </a:r>
            <a:r>
              <a:rPr lang="es-ES" dirty="0" err="1" smtClean="0"/>
              <a:t>Study</a:t>
            </a:r>
            <a:r>
              <a:rPr lang="es-ES" dirty="0" smtClean="0"/>
              <a:t> </a:t>
            </a:r>
            <a:r>
              <a:rPr lang="es-ES" dirty="0" err="1" smtClean="0"/>
              <a:t>Results</a:t>
            </a:r>
            <a:r>
              <a:rPr lang="es-ES" dirty="0" smtClean="0"/>
              <a:t> (II)</a:t>
            </a:r>
            <a:endParaRPr lang="es-ES" dirty="0"/>
          </a:p>
        </p:txBody>
      </p:sp>
      <p:sp>
        <p:nvSpPr>
          <p:cNvPr id="4" name="Marcador de pie de página 3"/>
          <p:cNvSpPr>
            <a:spLocks noGrp="1"/>
          </p:cNvSpPr>
          <p:nvPr>
            <p:ph type="ftr" sz="quarter" idx="11"/>
          </p:nvPr>
        </p:nvSpPr>
        <p:spPr/>
        <p:txBody>
          <a:bodyPr/>
          <a:lstStyle/>
          <a:p>
            <a:r>
              <a:rPr lang="es-ES_tradnl" smtClean="0"/>
              <a:t>GRIAL – Universidad de Salamanca</a:t>
            </a:r>
            <a:endParaRPr lang="es-ES_tradnl"/>
          </a:p>
        </p:txBody>
      </p:sp>
      <p:sp>
        <p:nvSpPr>
          <p:cNvPr id="5" name="Marcador de contenido 4"/>
          <p:cNvSpPr>
            <a:spLocks noGrp="1"/>
          </p:cNvSpPr>
          <p:nvPr>
            <p:ph idx="1"/>
          </p:nvPr>
        </p:nvSpPr>
        <p:spPr>
          <a:xfrm>
            <a:off x="457200" y="1587500"/>
            <a:ext cx="8229600" cy="4525963"/>
          </a:xfrm>
        </p:spPr>
        <p:txBody>
          <a:bodyPr>
            <a:normAutofit fontScale="92500" lnSpcReduction="20000"/>
          </a:bodyPr>
          <a:lstStyle/>
          <a:p>
            <a:r>
              <a:rPr lang="es-ES" dirty="0" smtClean="0"/>
              <a:t>Case </a:t>
            </a:r>
            <a:r>
              <a:rPr lang="es-ES" dirty="0" err="1" smtClean="0"/>
              <a:t>study</a:t>
            </a:r>
            <a:endParaRPr lang="es-ES" dirty="0" smtClean="0"/>
          </a:p>
          <a:p>
            <a:pPr lvl="1"/>
            <a:r>
              <a:rPr lang="es-ES" dirty="0" err="1" smtClean="0"/>
              <a:t>Monitoring</a:t>
            </a:r>
            <a:r>
              <a:rPr lang="es-ES" dirty="0" smtClean="0"/>
              <a:t> </a:t>
            </a:r>
            <a:r>
              <a:rPr lang="es-ES" dirty="0" err="1" smtClean="0"/>
              <a:t>the</a:t>
            </a:r>
            <a:r>
              <a:rPr lang="es-ES" dirty="0" smtClean="0"/>
              <a:t> </a:t>
            </a:r>
            <a:r>
              <a:rPr lang="es-ES" dirty="0" err="1" smtClean="0"/>
              <a:t>activity</a:t>
            </a:r>
            <a:r>
              <a:rPr lang="es-ES" dirty="0" smtClean="0"/>
              <a:t> of </a:t>
            </a:r>
            <a:r>
              <a:rPr lang="es-ES" dirty="0" err="1" smtClean="0"/>
              <a:t>the</a:t>
            </a:r>
            <a:r>
              <a:rPr lang="es-ES" dirty="0" smtClean="0"/>
              <a:t> </a:t>
            </a:r>
            <a:r>
              <a:rPr lang="es-ES" dirty="0" err="1" smtClean="0"/>
              <a:t>platform</a:t>
            </a:r>
            <a:endParaRPr lang="es-ES" dirty="0" smtClean="0"/>
          </a:p>
          <a:p>
            <a:pPr lvl="2"/>
            <a:r>
              <a:rPr lang="en-GB" dirty="0"/>
              <a:t>SST to check the months greater activity (October, November)</a:t>
            </a:r>
          </a:p>
          <a:p>
            <a:pPr lvl="2"/>
            <a:r>
              <a:rPr lang="en-GB" dirty="0"/>
              <a:t>Incorporation of support staff during this time</a:t>
            </a:r>
          </a:p>
          <a:p>
            <a:pPr lvl="2"/>
            <a:r>
              <a:rPr lang="en-GB" dirty="0"/>
              <a:t>New tools to provide help to </a:t>
            </a:r>
            <a:r>
              <a:rPr lang="en-GB" dirty="0" smtClean="0"/>
              <a:t>users</a:t>
            </a:r>
            <a:endParaRPr lang="es-ES" dirty="0" smtClean="0"/>
          </a:p>
          <a:p>
            <a:pPr lvl="1"/>
            <a:r>
              <a:rPr lang="es-ES" dirty="0" err="1" smtClean="0"/>
              <a:t>Tagcloud</a:t>
            </a:r>
            <a:r>
              <a:rPr lang="es-ES" dirty="0" smtClean="0"/>
              <a:t> </a:t>
            </a:r>
            <a:r>
              <a:rPr lang="es-ES" dirty="0" err="1" smtClean="0"/>
              <a:t>application</a:t>
            </a:r>
            <a:r>
              <a:rPr lang="es-ES" dirty="0" smtClean="0"/>
              <a:t> </a:t>
            </a:r>
            <a:r>
              <a:rPr lang="es-ES" dirty="0" err="1" smtClean="0"/>
              <a:t>over</a:t>
            </a:r>
            <a:r>
              <a:rPr lang="es-ES" dirty="0" smtClean="0"/>
              <a:t> </a:t>
            </a:r>
            <a:r>
              <a:rPr lang="es-ES" dirty="0" err="1" smtClean="0"/>
              <a:t>course</a:t>
            </a:r>
            <a:r>
              <a:rPr lang="es-ES" dirty="0" smtClean="0"/>
              <a:t> </a:t>
            </a:r>
            <a:r>
              <a:rPr lang="es-ES" dirty="0" err="1" smtClean="0"/>
              <a:t>information</a:t>
            </a:r>
            <a:endParaRPr lang="es-ES" dirty="0" smtClean="0"/>
          </a:p>
          <a:p>
            <a:pPr lvl="2"/>
            <a:r>
              <a:rPr lang="en-GB" dirty="0"/>
              <a:t>51 forums, </a:t>
            </a:r>
            <a:r>
              <a:rPr lang="en-GB" dirty="0" smtClean="0"/>
              <a:t>114 </a:t>
            </a:r>
            <a:r>
              <a:rPr lang="en-GB" dirty="0"/>
              <a:t>discussion threads, 172 </a:t>
            </a:r>
            <a:r>
              <a:rPr lang="en-GB" dirty="0" smtClean="0"/>
              <a:t>posts, 26979 </a:t>
            </a:r>
            <a:r>
              <a:rPr lang="en-GB" dirty="0"/>
              <a:t>forum </a:t>
            </a:r>
            <a:r>
              <a:rPr lang="en-GB" dirty="0" smtClean="0"/>
              <a:t>accesses</a:t>
            </a:r>
          </a:p>
          <a:p>
            <a:pPr lvl="2"/>
            <a:r>
              <a:rPr lang="en-GB" dirty="0" smtClean="0"/>
              <a:t>2907/9332 different words</a:t>
            </a:r>
          </a:p>
          <a:p>
            <a:pPr lvl="2"/>
            <a:r>
              <a:rPr lang="en-GB" dirty="0" smtClean="0"/>
              <a:t>Uses of forum </a:t>
            </a:r>
          </a:p>
          <a:p>
            <a:pPr lvl="3"/>
            <a:r>
              <a:rPr lang="en-GB" dirty="0" smtClean="0"/>
              <a:t>Informative use (</a:t>
            </a:r>
            <a:r>
              <a:rPr lang="en-GB" dirty="0"/>
              <a:t>News, Notice, Defence, Summons, Review, </a:t>
            </a:r>
            <a:r>
              <a:rPr lang="en-GB" dirty="0" smtClean="0"/>
              <a:t>Time)</a:t>
            </a:r>
          </a:p>
          <a:p>
            <a:pPr lvl="3"/>
            <a:r>
              <a:rPr lang="en-GB" dirty="0" smtClean="0"/>
              <a:t>Modelling discussions (</a:t>
            </a:r>
            <a:r>
              <a:rPr lang="en-GB" dirty="0"/>
              <a:t>Discussion, Entity, Relation, Base, Data, Diagram, Attribute, Model, </a:t>
            </a:r>
            <a:r>
              <a:rPr lang="en-GB" dirty="0" smtClean="0"/>
              <a:t>SET</a:t>
            </a:r>
            <a:r>
              <a:rPr lang="es-ES_tradnl" dirty="0" smtClean="0"/>
              <a:t>)</a:t>
            </a:r>
          </a:p>
          <a:p>
            <a:pPr lvl="3"/>
            <a:r>
              <a:rPr lang="es-ES_tradnl" dirty="0" err="1" smtClean="0"/>
              <a:t>Question</a:t>
            </a:r>
            <a:r>
              <a:rPr lang="es-ES_tradnl" dirty="0" smtClean="0"/>
              <a:t> </a:t>
            </a:r>
            <a:r>
              <a:rPr lang="es-ES_tradnl" dirty="0" err="1" smtClean="0"/>
              <a:t>solving</a:t>
            </a:r>
            <a:r>
              <a:rPr lang="es-ES_tradnl" dirty="0" smtClean="0"/>
              <a:t> (</a:t>
            </a:r>
            <a:r>
              <a:rPr lang="en-GB" dirty="0" smtClean="0"/>
              <a:t>USAL, </a:t>
            </a:r>
            <a:r>
              <a:rPr lang="en-GB" dirty="0"/>
              <a:t>week, problems, practices, doubt, form, Web, Office, Delivery </a:t>
            </a:r>
            <a:r>
              <a:rPr lang="en-GB" dirty="0" smtClean="0"/>
              <a:t>Solution</a:t>
            </a:r>
            <a:r>
              <a:rPr lang="es-ES_tradnl" dirty="0" smtClean="0"/>
              <a:t>)</a:t>
            </a:r>
          </a:p>
          <a:p>
            <a:pPr lvl="4"/>
            <a:endParaRPr lang="en-GB" dirty="0" smtClean="0"/>
          </a:p>
          <a:p>
            <a:pPr lvl="4"/>
            <a:endParaRPr lang="en-GB" dirty="0" smtClean="0"/>
          </a:p>
          <a:p>
            <a:pPr lvl="5"/>
            <a:endParaRPr lang="en-GB" dirty="0" smtClean="0"/>
          </a:p>
          <a:p>
            <a:pPr lvl="4"/>
            <a:endParaRPr lang="es-ES" dirty="0" smtClean="0"/>
          </a:p>
        </p:txBody>
      </p:sp>
    </p:spTree>
    <p:extLst>
      <p:ext uri="{BB962C8B-B14F-4D97-AF65-F5344CB8AC3E}">
        <p14:creationId xmlns:p14="http://schemas.microsoft.com/office/powerpoint/2010/main" val="753931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199" y="127000"/>
            <a:ext cx="6136105" cy="1143000"/>
          </a:xfrm>
        </p:spPr>
        <p:txBody>
          <a:bodyPr>
            <a:normAutofit fontScale="90000"/>
          </a:bodyPr>
          <a:lstStyle/>
          <a:p>
            <a:r>
              <a:rPr lang="es-ES" dirty="0"/>
              <a:t>Case </a:t>
            </a:r>
            <a:r>
              <a:rPr lang="es-ES" dirty="0" err="1"/>
              <a:t>Study</a:t>
            </a:r>
            <a:r>
              <a:rPr lang="es-ES" dirty="0"/>
              <a:t> </a:t>
            </a:r>
            <a:r>
              <a:rPr lang="es-ES" dirty="0" err="1"/>
              <a:t>Results</a:t>
            </a:r>
            <a:r>
              <a:rPr lang="es-ES" dirty="0"/>
              <a:t> </a:t>
            </a:r>
            <a:r>
              <a:rPr lang="es-ES" dirty="0" smtClean="0"/>
              <a:t>(and  III)</a:t>
            </a:r>
            <a:endParaRPr lang="es-ES_tradnl" dirty="0"/>
          </a:p>
        </p:txBody>
      </p:sp>
      <p:sp>
        <p:nvSpPr>
          <p:cNvPr id="3" name="Marcador de contenido 2"/>
          <p:cNvSpPr>
            <a:spLocks noGrp="1"/>
          </p:cNvSpPr>
          <p:nvPr>
            <p:ph idx="1"/>
          </p:nvPr>
        </p:nvSpPr>
        <p:spPr/>
        <p:txBody>
          <a:bodyPr>
            <a:normAutofit/>
          </a:bodyPr>
          <a:lstStyle/>
          <a:p>
            <a:r>
              <a:rPr lang="en-GB" dirty="0" smtClean="0"/>
              <a:t>Case study</a:t>
            </a:r>
          </a:p>
          <a:p>
            <a:pPr lvl="1"/>
            <a:r>
              <a:rPr lang="en-GB" dirty="0" smtClean="0"/>
              <a:t>Monitoring a specific theme, forum, discussion or course</a:t>
            </a:r>
          </a:p>
          <a:p>
            <a:pPr lvl="2"/>
            <a:r>
              <a:rPr lang="en-GB" dirty="0" smtClean="0"/>
              <a:t>Most relevant words</a:t>
            </a:r>
          </a:p>
          <a:p>
            <a:pPr lvl="3"/>
            <a:r>
              <a:rPr lang="en-GB" dirty="0" smtClean="0"/>
              <a:t>When are used</a:t>
            </a:r>
          </a:p>
          <a:p>
            <a:pPr lvl="3"/>
            <a:r>
              <a:rPr lang="en-GB" dirty="0" smtClean="0"/>
              <a:t>What kind of action (create, read, update)</a:t>
            </a:r>
          </a:p>
          <a:p>
            <a:pPr lvl="2"/>
            <a:r>
              <a:rPr lang="en-GB" dirty="0" smtClean="0"/>
              <a:t>Most relevant forums and threads by using semantic zoom</a:t>
            </a:r>
          </a:p>
          <a:p>
            <a:pPr lvl="1"/>
            <a:r>
              <a:rPr lang="en-GB" dirty="0" smtClean="0"/>
              <a:t>Tracking learners’ participation in the subject</a:t>
            </a:r>
          </a:p>
          <a:p>
            <a:pPr lvl="2"/>
            <a:r>
              <a:rPr lang="en-GB" dirty="0" smtClean="0"/>
              <a:t>SNG</a:t>
            </a:r>
          </a:p>
          <a:p>
            <a:pPr lvl="2"/>
            <a:r>
              <a:rPr lang="en-GB" dirty="0" smtClean="0"/>
              <a:t>What users are participating more</a:t>
            </a:r>
          </a:p>
          <a:p>
            <a:pPr lvl="2"/>
            <a:r>
              <a:rPr lang="en-GB" dirty="0" smtClean="0"/>
              <a:t>What discussions are more relevant</a:t>
            </a:r>
          </a:p>
        </p:txBody>
      </p:sp>
      <p:sp>
        <p:nvSpPr>
          <p:cNvPr id="4" name="Marcador de pie de página 3"/>
          <p:cNvSpPr>
            <a:spLocks noGrp="1"/>
          </p:cNvSpPr>
          <p:nvPr>
            <p:ph type="ftr" sz="quarter" idx="11"/>
          </p:nvPr>
        </p:nvSpPr>
        <p:spPr/>
        <p:txBody>
          <a:bodyPr/>
          <a:lstStyle/>
          <a:p>
            <a:r>
              <a:rPr lang="es-ES_tradnl" smtClean="0"/>
              <a:t>GRIAL – Universidad de Salamanca</a:t>
            </a:r>
            <a:endParaRPr lang="es-ES_tradnl"/>
          </a:p>
        </p:txBody>
      </p:sp>
    </p:spTree>
    <p:extLst>
      <p:ext uri="{BB962C8B-B14F-4D97-AF65-F5344CB8AC3E}">
        <p14:creationId xmlns:p14="http://schemas.microsoft.com/office/powerpoint/2010/main" val="15808253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t>Outline</a:t>
            </a:r>
            <a:endParaRPr lang="es-ES" dirty="0"/>
          </a:p>
        </p:txBody>
      </p:sp>
      <p:sp>
        <p:nvSpPr>
          <p:cNvPr id="3" name="Marcador de contenido 2"/>
          <p:cNvSpPr>
            <a:spLocks noGrp="1"/>
          </p:cNvSpPr>
          <p:nvPr>
            <p:ph idx="1"/>
          </p:nvPr>
        </p:nvSpPr>
        <p:spPr/>
        <p:txBody>
          <a:bodyPr/>
          <a:lstStyle/>
          <a:p>
            <a:r>
              <a:rPr lang="en-GB" dirty="0" smtClean="0"/>
              <a:t>Introduction</a:t>
            </a:r>
          </a:p>
          <a:p>
            <a:r>
              <a:rPr lang="en-GB" dirty="0" smtClean="0"/>
              <a:t>The problem</a:t>
            </a:r>
          </a:p>
          <a:p>
            <a:r>
              <a:rPr lang="en-GB" dirty="0" smtClean="0">
                <a:solidFill>
                  <a:srgbClr val="000000"/>
                </a:solidFill>
              </a:rPr>
              <a:t>The Solution</a:t>
            </a:r>
          </a:p>
          <a:p>
            <a:r>
              <a:rPr lang="en-GB" dirty="0"/>
              <a:t>Case study results </a:t>
            </a:r>
          </a:p>
          <a:p>
            <a:r>
              <a:rPr lang="en-GB" dirty="0" smtClean="0">
                <a:solidFill>
                  <a:srgbClr val="800000"/>
                </a:solidFill>
              </a:rPr>
              <a:t>Conclusions</a:t>
            </a:r>
          </a:p>
          <a:p>
            <a:endParaRPr lang="es-ES" dirty="0"/>
          </a:p>
        </p:txBody>
      </p:sp>
      <p:sp>
        <p:nvSpPr>
          <p:cNvPr id="4" name="Marcador de pie de página 3"/>
          <p:cNvSpPr>
            <a:spLocks noGrp="1"/>
          </p:cNvSpPr>
          <p:nvPr>
            <p:ph type="ftr" sz="quarter" idx="11"/>
          </p:nvPr>
        </p:nvSpPr>
        <p:spPr/>
        <p:txBody>
          <a:bodyPr/>
          <a:lstStyle/>
          <a:p>
            <a:r>
              <a:rPr lang="es-ES_tradnl" smtClean="0"/>
              <a:t>GRIAL – Universidad de Salamanca</a:t>
            </a:r>
            <a:endParaRPr lang="es-ES_tradnl"/>
          </a:p>
        </p:txBody>
      </p:sp>
    </p:spTree>
    <p:extLst>
      <p:ext uri="{BB962C8B-B14F-4D97-AF65-F5344CB8AC3E}">
        <p14:creationId xmlns:p14="http://schemas.microsoft.com/office/powerpoint/2010/main" val="11529319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_tradnl" dirty="0" err="1" smtClean="0"/>
              <a:t>Conclusions</a:t>
            </a:r>
            <a:endParaRPr lang="es-ES_tradnl" dirty="0"/>
          </a:p>
        </p:txBody>
      </p:sp>
      <p:sp>
        <p:nvSpPr>
          <p:cNvPr id="3" name="Marcador de contenido 2"/>
          <p:cNvSpPr>
            <a:spLocks noGrp="1"/>
          </p:cNvSpPr>
          <p:nvPr>
            <p:ph idx="1"/>
          </p:nvPr>
        </p:nvSpPr>
        <p:spPr/>
        <p:txBody>
          <a:bodyPr>
            <a:normAutofit lnSpcReduction="10000"/>
          </a:bodyPr>
          <a:lstStyle/>
          <a:p>
            <a:r>
              <a:rPr lang="en-GB" dirty="0" smtClean="0"/>
              <a:t>Technology can improve learning </a:t>
            </a:r>
            <a:r>
              <a:rPr lang="en-GB" dirty="0"/>
              <a:t>processes </a:t>
            </a:r>
            <a:r>
              <a:rPr lang="en-GB" dirty="0" smtClean="0"/>
              <a:t>but is necessary to know what to include and when to do it</a:t>
            </a:r>
            <a:endParaRPr lang="es-ES_tradnl" dirty="0"/>
          </a:p>
          <a:p>
            <a:r>
              <a:rPr lang="en-GB" dirty="0" smtClean="0"/>
              <a:t>Visual analytics will provide this information </a:t>
            </a:r>
            <a:endParaRPr lang="es-ES_tradnl" dirty="0"/>
          </a:p>
          <a:p>
            <a:r>
              <a:rPr lang="en-GB" dirty="0" smtClean="0"/>
              <a:t>In this way decision taking is easier</a:t>
            </a:r>
          </a:p>
          <a:p>
            <a:pPr lvl="1"/>
            <a:r>
              <a:rPr lang="en-GB" dirty="0" smtClean="0"/>
              <a:t>What tools to use</a:t>
            </a:r>
          </a:p>
          <a:p>
            <a:pPr lvl="1"/>
            <a:r>
              <a:rPr lang="en-GB" dirty="0" smtClean="0"/>
              <a:t>When to include more staff</a:t>
            </a:r>
          </a:p>
          <a:p>
            <a:pPr lvl="1"/>
            <a:r>
              <a:rPr lang="en-GB" dirty="0" smtClean="0"/>
              <a:t>Which issues requires more time or extensive description</a:t>
            </a:r>
          </a:p>
          <a:p>
            <a:pPr lvl="1"/>
            <a:r>
              <a:rPr lang="en-GB" dirty="0" smtClean="0"/>
              <a:t>Take into account user participation in her evaluation</a:t>
            </a:r>
          </a:p>
          <a:p>
            <a:r>
              <a:rPr lang="en-GB" dirty="0" smtClean="0"/>
              <a:t>Improve the way in which we teach and learn</a:t>
            </a:r>
            <a:endParaRPr lang="es-ES_tradnl" dirty="0"/>
          </a:p>
          <a:p>
            <a:pPr lvl="1"/>
            <a:endParaRPr lang="es-ES_tradnl" dirty="0" smtClean="0"/>
          </a:p>
          <a:p>
            <a:pPr lvl="1"/>
            <a:endParaRPr lang="es-ES_tradnl" dirty="0" smtClean="0"/>
          </a:p>
          <a:p>
            <a:pPr marL="457200" lvl="1" indent="0">
              <a:buNone/>
            </a:pPr>
            <a:endParaRPr lang="es-ES_tradnl" dirty="0"/>
          </a:p>
        </p:txBody>
      </p:sp>
      <p:sp>
        <p:nvSpPr>
          <p:cNvPr id="4" name="Marcador de pie de página 3"/>
          <p:cNvSpPr>
            <a:spLocks noGrp="1"/>
          </p:cNvSpPr>
          <p:nvPr>
            <p:ph type="ftr" sz="quarter" idx="11"/>
          </p:nvPr>
        </p:nvSpPr>
        <p:spPr/>
        <p:txBody>
          <a:bodyPr/>
          <a:lstStyle/>
          <a:p>
            <a:r>
              <a:rPr lang="es-ES_tradnl" smtClean="0"/>
              <a:t>GRIAL – Universidad de Salamanca</a:t>
            </a:r>
            <a:endParaRPr lang="es-ES_tradnl"/>
          </a:p>
        </p:txBody>
      </p:sp>
      <p:grpSp>
        <p:nvGrpSpPr>
          <p:cNvPr id="7" name="Agrupar 6"/>
          <p:cNvGrpSpPr/>
          <p:nvPr/>
        </p:nvGrpSpPr>
        <p:grpSpPr>
          <a:xfrm>
            <a:off x="152400" y="1626079"/>
            <a:ext cx="6921499" cy="4730271"/>
            <a:chOff x="1231900" y="2049462"/>
            <a:chExt cx="6921499" cy="4730271"/>
          </a:xfrm>
        </p:grpSpPr>
        <p:pic>
          <p:nvPicPr>
            <p:cNvPr id="5" name="Imagen 4" descr="Captura de pantalla 2011-04-12 a las 18.31.4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1900" y="2049462"/>
              <a:ext cx="6921499" cy="4730271"/>
            </a:xfrm>
            <a:prstGeom prst="rect">
              <a:avLst/>
            </a:prstGeom>
          </p:spPr>
        </p:pic>
        <p:sp>
          <p:nvSpPr>
            <p:cNvPr id="6" name="Rectángulo 5"/>
            <p:cNvSpPr/>
            <p:nvPr/>
          </p:nvSpPr>
          <p:spPr>
            <a:xfrm>
              <a:off x="3263900" y="2247900"/>
              <a:ext cx="1422400" cy="453183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grpSp>
      <p:grpSp>
        <p:nvGrpSpPr>
          <p:cNvPr id="11" name="Agrupar 10"/>
          <p:cNvGrpSpPr/>
          <p:nvPr/>
        </p:nvGrpSpPr>
        <p:grpSpPr>
          <a:xfrm>
            <a:off x="2305144" y="1824517"/>
            <a:ext cx="6838856" cy="5033483"/>
            <a:chOff x="2305144" y="1824517"/>
            <a:chExt cx="6838856" cy="5033483"/>
          </a:xfrm>
        </p:grpSpPr>
        <p:pic>
          <p:nvPicPr>
            <p:cNvPr id="9" name="10 Imagen" descr="princ-SST-ND-.png"/>
            <p:cNvPicPr/>
            <p:nvPr/>
          </p:nvPicPr>
          <p:blipFill>
            <a:blip r:embed="rId4"/>
            <a:srcRect/>
            <a:stretch>
              <a:fillRect/>
            </a:stretch>
          </p:blipFill>
          <p:spPr bwMode="auto">
            <a:xfrm>
              <a:off x="3924300" y="1824517"/>
              <a:ext cx="4191000" cy="2806700"/>
            </a:xfrm>
            <a:prstGeom prst="rect">
              <a:avLst/>
            </a:prstGeom>
            <a:noFill/>
            <a:ln w="9525">
              <a:noFill/>
              <a:miter lim="800000"/>
              <a:headEnd/>
              <a:tailEnd/>
            </a:ln>
          </p:spPr>
        </p:pic>
        <p:pic>
          <p:nvPicPr>
            <p:cNvPr id="10" name="Imagen 9" descr="Captura de pantalla 2011-04-12 a las 20.45.25.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05144" y="3527070"/>
              <a:ext cx="3238311" cy="3013430"/>
            </a:xfrm>
            <a:prstGeom prst="rect">
              <a:avLst/>
            </a:prstGeom>
          </p:spPr>
        </p:pic>
        <p:pic>
          <p:nvPicPr>
            <p:cNvPr id="8" name="Picture 1"/>
            <p:cNvPicPr/>
            <p:nvPr/>
          </p:nvPicPr>
          <p:blipFill>
            <a:blip r:embed="rId6">
              <a:extLst>
                <a:ext uri="{28A0092B-C50C-407E-A947-70E740481C1C}">
                  <a14:useLocalDpi xmlns:a14="http://schemas.microsoft.com/office/drawing/2010/main" val="0"/>
                </a:ext>
              </a:extLst>
            </a:blip>
            <a:stretch>
              <a:fillRect/>
            </a:stretch>
          </p:blipFill>
          <p:spPr>
            <a:xfrm>
              <a:off x="5270500" y="4130254"/>
              <a:ext cx="3873500" cy="2727746"/>
            </a:xfrm>
            <a:prstGeom prst="rect">
              <a:avLst/>
            </a:prstGeom>
          </p:spPr>
        </p:pic>
      </p:grpSp>
    </p:spTree>
    <p:extLst>
      <p:ext uri="{BB962C8B-B14F-4D97-AF65-F5344CB8AC3E}">
        <p14:creationId xmlns:p14="http://schemas.microsoft.com/office/powerpoint/2010/main" val="1854564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Box 1"/>
          <p:cNvSpPr txBox="1">
            <a:spLocks noChangeArrowheads="1"/>
          </p:cNvSpPr>
          <p:nvPr/>
        </p:nvSpPr>
        <p:spPr bwMode="auto">
          <a:xfrm>
            <a:off x="457200" y="127000"/>
            <a:ext cx="5880100" cy="1143000"/>
          </a:xfrm>
          <a:prstGeom prst="rect">
            <a:avLst/>
          </a:prstGeom>
        </p:spPr>
        <p:txBody>
          <a:bodyPr vert="horz" lIns="91440" tIns="45720" rIns="91440" bIns="45720" rtlCol="0" anchor="ctr">
            <a:normAutofit/>
          </a:bodyPr>
          <a:lstStyle>
            <a:lvl1pPr>
              <a:spcBef>
                <a:spcPct val="0"/>
              </a:spcBef>
              <a:buNone/>
              <a:defRPr sz="3600">
                <a:effectLst>
                  <a:outerShdw blurRad="63500" dist="50800" dir="2700000">
                    <a:srgbClr val="666666"/>
                  </a:outerShdw>
                </a:effectLst>
                <a:latin typeface="Arial"/>
                <a:ea typeface="+mj-ea"/>
                <a:cs typeface="+mj-cs"/>
              </a:defRPr>
            </a:lvl1pPr>
          </a:lstStyle>
          <a:p>
            <a:r>
              <a:rPr lang="en-US" dirty="0"/>
              <a:t>GRIAL contact</a:t>
            </a:r>
          </a:p>
        </p:txBody>
      </p:sp>
      <p:sp>
        <p:nvSpPr>
          <p:cNvPr id="33795" name="Text Box 2"/>
          <p:cNvSpPr txBox="1">
            <a:spLocks noChangeArrowheads="1"/>
          </p:cNvSpPr>
          <p:nvPr/>
        </p:nvSpPr>
        <p:spPr bwMode="auto">
          <a:xfrm>
            <a:off x="457200" y="1600200"/>
            <a:ext cx="8229600" cy="4525963"/>
          </a:xfrm>
          <a:prstGeom prst="rect">
            <a:avLst/>
          </a:prstGeom>
          <a:solidFill>
            <a:srgbClr val="FFFFFF"/>
          </a:solidFill>
          <a:ln w="9360">
            <a:solidFill>
              <a:srgbClr val="DDDDDD"/>
            </a:solidFill>
            <a:miter lim="800000"/>
            <a:headEnd/>
            <a:tailEnd/>
          </a:ln>
        </p:spPr>
        <p:txBody>
          <a:bodyPr lIns="90000" tIns="46800" rIns="90000" bIns="46800"/>
          <a:lstStyle>
            <a:lvl1pPr marL="338138"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chemeClr val="bg1"/>
                </a:solidFill>
                <a:latin typeface="Arial" charset="0"/>
                <a:ea typeface="ＭＳ Ｐゴシック" pitchFamily="-111" charset="-128"/>
              </a:defRPr>
            </a:lvl1pPr>
            <a:lvl2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chemeClr val="bg1"/>
                </a:solidFill>
                <a:latin typeface="Arial" charset="0"/>
                <a:ea typeface="ＭＳ Ｐゴシック" pitchFamily="-111" charset="-128"/>
              </a:defRPr>
            </a:lvl2pPr>
            <a:lvl3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chemeClr val="bg1"/>
                </a:solidFill>
                <a:latin typeface="Arial" charset="0"/>
                <a:ea typeface="ＭＳ Ｐゴシック" pitchFamily="-111" charset="-128"/>
              </a:defRPr>
            </a:lvl3pPr>
            <a:lvl4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chemeClr val="bg1"/>
                </a:solidFill>
                <a:latin typeface="Arial" charset="0"/>
                <a:ea typeface="ＭＳ Ｐゴシック" pitchFamily="-111" charset="-128"/>
              </a:defRPr>
            </a:lvl4pPr>
            <a:lvl5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chemeClr val="bg1"/>
                </a:solidFill>
                <a:latin typeface="Arial" charset="0"/>
                <a:ea typeface="ＭＳ Ｐゴシック" pitchFamily="-111"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chemeClr val="bg1"/>
                </a:solidFill>
                <a:latin typeface="Arial" charset="0"/>
                <a:ea typeface="ＭＳ Ｐゴシック" pitchFamily="-111"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chemeClr val="bg1"/>
                </a:solidFill>
                <a:latin typeface="Arial" charset="0"/>
                <a:ea typeface="ＭＳ Ｐゴシック" pitchFamily="-111"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chemeClr val="bg1"/>
                </a:solidFill>
                <a:latin typeface="Arial" charset="0"/>
                <a:ea typeface="ＭＳ Ｐゴシック" pitchFamily="-111"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chemeClr val="bg1"/>
                </a:solidFill>
                <a:latin typeface="Arial" charset="0"/>
                <a:ea typeface="ＭＳ Ｐゴシック" pitchFamily="-111" charset="-128"/>
              </a:defRPr>
            </a:lvl9pPr>
          </a:lstStyle>
          <a:p>
            <a:pPr eaLnBrk="1" hangingPunct="1">
              <a:spcBef>
                <a:spcPts val="650"/>
              </a:spcBef>
              <a:buFont typeface="Arial" charset="0"/>
              <a:buChar char="•"/>
            </a:pPr>
            <a:r>
              <a:rPr lang="en-US">
                <a:solidFill>
                  <a:srgbClr val="800000"/>
                </a:solidFill>
                <a:latin typeface="Tahoma" pitchFamily="-111" charset="0"/>
                <a:hlinkClick r:id="rId3"/>
              </a:rPr>
              <a:t>http://grial.usal.es</a:t>
            </a:r>
            <a:r>
              <a:rPr lang="en-US">
                <a:solidFill>
                  <a:srgbClr val="800000"/>
                </a:solidFill>
                <a:latin typeface="Tahoma" pitchFamily="-111" charset="0"/>
              </a:rPr>
              <a:t> </a:t>
            </a:r>
          </a:p>
          <a:p>
            <a:pPr eaLnBrk="1" hangingPunct="1">
              <a:spcBef>
                <a:spcPts val="650"/>
              </a:spcBef>
              <a:buFont typeface="Arial" charset="0"/>
              <a:buChar char="•"/>
            </a:pPr>
            <a:r>
              <a:rPr lang="en-US">
                <a:solidFill>
                  <a:srgbClr val="800000"/>
                </a:solidFill>
                <a:latin typeface="Tahoma" pitchFamily="-111" charset="0"/>
                <a:hlinkClick r:id="rId4"/>
              </a:rPr>
              <a:t>http://www.facebook.com/grialusal</a:t>
            </a:r>
            <a:r>
              <a:rPr lang="en-US">
                <a:solidFill>
                  <a:srgbClr val="800000"/>
                </a:solidFill>
                <a:latin typeface="Tahoma" pitchFamily="-111" charset="0"/>
              </a:rPr>
              <a:t> </a:t>
            </a:r>
          </a:p>
          <a:p>
            <a:pPr eaLnBrk="1" hangingPunct="1">
              <a:spcBef>
                <a:spcPts val="650"/>
              </a:spcBef>
              <a:buFont typeface="Arial" charset="0"/>
              <a:buChar char="•"/>
            </a:pPr>
            <a:r>
              <a:rPr lang="en-US">
                <a:solidFill>
                  <a:srgbClr val="800000"/>
                </a:solidFill>
                <a:latin typeface="Tahoma" pitchFamily="-111" charset="0"/>
                <a:hlinkClick r:id="rId5"/>
              </a:rPr>
              <a:t>http://twitter.com/grial_usal</a:t>
            </a:r>
            <a:r>
              <a:rPr lang="en-US">
                <a:solidFill>
                  <a:srgbClr val="800000"/>
                </a:solidFill>
                <a:latin typeface="Tahoma" pitchFamily="-111" charset="0"/>
              </a:rPr>
              <a:t> </a:t>
            </a:r>
          </a:p>
        </p:txBody>
      </p:sp>
      <p:sp>
        <p:nvSpPr>
          <p:cNvPr id="33796" name="Text Box 3"/>
          <p:cNvSpPr txBox="1">
            <a:spLocks noChangeArrowheads="1"/>
          </p:cNvSpPr>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pitchFamily="-111"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pitchFamily="-111"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pitchFamily="-111"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pitchFamily="-111"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pitchFamily="-111"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pitchFamily="-111"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pitchFamily="-111"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pitchFamily="-111"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pitchFamily="-111" charset="-128"/>
              </a:defRPr>
            </a:lvl9pPr>
          </a:lstStyle>
          <a:p>
            <a:pPr algn="ctr">
              <a:buClrTx/>
              <a:buFontTx/>
              <a:buNone/>
            </a:pPr>
            <a:r>
              <a:rPr lang="es-ES" sz="1000">
                <a:solidFill>
                  <a:srgbClr val="666666"/>
                </a:solidFill>
                <a:latin typeface="Tahoma" pitchFamily="-111" charset="0"/>
                <a:cs typeface="Tahoma" pitchFamily="-111" charset="0"/>
              </a:rPr>
              <a:t>http://grial.usal.es</a:t>
            </a:r>
          </a:p>
        </p:txBody>
      </p:sp>
      <p:pic>
        <p:nvPicPr>
          <p:cNvPr id="33797"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19825" y="1704975"/>
            <a:ext cx="2362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4201259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dirty="0" smtClean="0"/>
              <a:t>Acknowledgments</a:t>
            </a:r>
            <a:endParaRPr lang="en-US" dirty="0"/>
          </a:p>
        </p:txBody>
      </p:sp>
      <p:sp>
        <p:nvSpPr>
          <p:cNvPr id="3" name="Marcador de contenido 2"/>
          <p:cNvSpPr>
            <a:spLocks noGrp="1"/>
          </p:cNvSpPr>
          <p:nvPr>
            <p:ph idx="1"/>
          </p:nvPr>
        </p:nvSpPr>
        <p:spPr/>
        <p:txBody>
          <a:bodyPr>
            <a:normAutofit/>
          </a:bodyPr>
          <a:lstStyle/>
          <a:p>
            <a:r>
              <a:rPr lang="es-ES" sz="2800" dirty="0" err="1"/>
              <a:t>This</a:t>
            </a:r>
            <a:r>
              <a:rPr lang="es-ES" sz="2800" dirty="0"/>
              <a:t> </a:t>
            </a:r>
            <a:r>
              <a:rPr lang="es-ES" sz="2800" dirty="0" err="1"/>
              <a:t>work</a:t>
            </a:r>
            <a:r>
              <a:rPr lang="es-ES" sz="2800" dirty="0"/>
              <a:t> </a:t>
            </a:r>
            <a:r>
              <a:rPr lang="es-ES" sz="2800" dirty="0" err="1"/>
              <a:t>is</a:t>
            </a:r>
            <a:r>
              <a:rPr lang="es-ES" sz="2800" dirty="0"/>
              <a:t> </a:t>
            </a:r>
            <a:r>
              <a:rPr lang="es-ES" sz="2800" dirty="0" err="1"/>
              <a:t>partially</a:t>
            </a:r>
            <a:r>
              <a:rPr lang="es-ES" sz="2800" dirty="0"/>
              <a:t> </a:t>
            </a:r>
            <a:r>
              <a:rPr lang="es-ES" sz="2800" dirty="0" err="1"/>
              <a:t>supported</a:t>
            </a:r>
            <a:r>
              <a:rPr lang="es-ES" sz="2800" dirty="0"/>
              <a:t> </a:t>
            </a:r>
            <a:r>
              <a:rPr lang="es-ES" sz="2800" dirty="0" err="1" smtClean="0"/>
              <a:t>by</a:t>
            </a:r>
            <a:r>
              <a:rPr lang="es-ES" sz="2800" dirty="0"/>
              <a:t> </a:t>
            </a:r>
            <a:r>
              <a:rPr lang="es-ES" sz="2800" dirty="0" err="1" smtClean="0"/>
              <a:t>the</a:t>
            </a:r>
            <a:r>
              <a:rPr lang="es-ES" sz="2800" dirty="0" smtClean="0"/>
              <a:t> </a:t>
            </a:r>
            <a:r>
              <a:rPr lang="es-ES" sz="2800" dirty="0" err="1"/>
              <a:t>Ministry</a:t>
            </a:r>
            <a:r>
              <a:rPr lang="es-ES" sz="2800" dirty="0"/>
              <a:t> of </a:t>
            </a:r>
            <a:r>
              <a:rPr lang="es-ES" sz="2800" dirty="0" err="1"/>
              <a:t>Industry</a:t>
            </a:r>
            <a:r>
              <a:rPr lang="es-ES" sz="2800" dirty="0"/>
              <a:t>, </a:t>
            </a:r>
            <a:r>
              <a:rPr lang="es-ES" sz="2800" dirty="0" err="1"/>
              <a:t>Tourism</a:t>
            </a:r>
            <a:r>
              <a:rPr lang="es-ES" sz="2800" dirty="0"/>
              <a:t> and </a:t>
            </a:r>
            <a:r>
              <a:rPr lang="es-ES" sz="2800" dirty="0" err="1"/>
              <a:t>Trade</a:t>
            </a:r>
            <a:r>
              <a:rPr lang="es-ES" sz="2800" dirty="0"/>
              <a:t> of </a:t>
            </a:r>
            <a:r>
              <a:rPr lang="es-ES" sz="2800" dirty="0" err="1"/>
              <a:t>Spain</a:t>
            </a:r>
            <a:r>
              <a:rPr lang="es-ES" sz="2800" dirty="0"/>
              <a:t> (</a:t>
            </a:r>
            <a:r>
              <a:rPr lang="es-ES" sz="2800" dirty="0" err="1" smtClean="0"/>
              <a:t>project</a:t>
            </a:r>
            <a:r>
              <a:rPr lang="es-ES" sz="2800" dirty="0"/>
              <a:t> </a:t>
            </a:r>
            <a:r>
              <a:rPr lang="es-ES" sz="2800" dirty="0" smtClean="0"/>
              <a:t>IST</a:t>
            </a:r>
            <a:r>
              <a:rPr lang="es-ES" sz="2800" dirty="0"/>
              <a:t>-020302-2009-35), </a:t>
            </a:r>
            <a:r>
              <a:rPr lang="es-ES" sz="2800" dirty="0" err="1"/>
              <a:t>the</a:t>
            </a:r>
            <a:r>
              <a:rPr lang="es-ES" sz="2800" dirty="0"/>
              <a:t> </a:t>
            </a:r>
            <a:r>
              <a:rPr lang="es-ES" sz="2800" dirty="0" err="1"/>
              <a:t>Ministry</a:t>
            </a:r>
            <a:r>
              <a:rPr lang="es-ES" sz="2800" dirty="0"/>
              <a:t> of </a:t>
            </a:r>
            <a:r>
              <a:rPr lang="es-ES" sz="2800" dirty="0" err="1"/>
              <a:t>Education</a:t>
            </a:r>
            <a:r>
              <a:rPr lang="es-ES" sz="2800" dirty="0"/>
              <a:t> and </a:t>
            </a:r>
            <a:r>
              <a:rPr lang="es-ES" sz="2800" dirty="0" err="1" smtClean="0"/>
              <a:t>Science</a:t>
            </a:r>
            <a:r>
              <a:rPr lang="es-ES" sz="2800" dirty="0"/>
              <a:t> </a:t>
            </a:r>
            <a:r>
              <a:rPr lang="es-ES" sz="2800" dirty="0" smtClean="0"/>
              <a:t>of </a:t>
            </a:r>
            <a:r>
              <a:rPr lang="es-ES" sz="2800" dirty="0" err="1"/>
              <a:t>Spain</a:t>
            </a:r>
            <a:r>
              <a:rPr lang="es-ES" sz="2800" dirty="0"/>
              <a:t> (</a:t>
            </a:r>
            <a:r>
              <a:rPr lang="es-ES" sz="2800" dirty="0" err="1"/>
              <a:t>project</a:t>
            </a:r>
            <a:r>
              <a:rPr lang="es-ES" sz="2800" dirty="0"/>
              <a:t> TIN2010-21 695-C02) and </a:t>
            </a:r>
            <a:r>
              <a:rPr lang="es-ES" sz="2800" dirty="0" err="1"/>
              <a:t>the</a:t>
            </a:r>
            <a:r>
              <a:rPr lang="es-ES" sz="2800" dirty="0"/>
              <a:t> </a:t>
            </a:r>
            <a:r>
              <a:rPr lang="es-ES" sz="2800" dirty="0" err="1"/>
              <a:t>Department</a:t>
            </a:r>
            <a:r>
              <a:rPr lang="es-ES" sz="2800" dirty="0"/>
              <a:t> </a:t>
            </a:r>
            <a:r>
              <a:rPr lang="es-ES" sz="2800" dirty="0" smtClean="0"/>
              <a:t>of </a:t>
            </a:r>
            <a:r>
              <a:rPr lang="es-ES" sz="2800" dirty="0" err="1" smtClean="0"/>
              <a:t>Education</a:t>
            </a:r>
            <a:r>
              <a:rPr lang="es-ES" sz="2800" dirty="0" smtClean="0"/>
              <a:t> </a:t>
            </a:r>
            <a:r>
              <a:rPr lang="es-ES" sz="2800" dirty="0"/>
              <a:t>of Junta de Castilla y León </a:t>
            </a:r>
            <a:r>
              <a:rPr lang="es-ES" sz="2800" dirty="0" err="1"/>
              <a:t>through</a:t>
            </a:r>
            <a:r>
              <a:rPr lang="es-ES" sz="2800" dirty="0"/>
              <a:t> </a:t>
            </a:r>
            <a:r>
              <a:rPr lang="es-ES" sz="2800" dirty="0" err="1"/>
              <a:t>the</a:t>
            </a:r>
            <a:r>
              <a:rPr lang="es-ES" sz="2800" dirty="0"/>
              <a:t> </a:t>
            </a:r>
            <a:r>
              <a:rPr lang="es-ES" sz="2800" dirty="0" err="1" smtClean="0"/>
              <a:t>project</a:t>
            </a:r>
            <a:r>
              <a:rPr lang="es-ES" sz="2800" dirty="0"/>
              <a:t> </a:t>
            </a:r>
            <a:r>
              <a:rPr lang="es-ES" sz="2800" dirty="0" smtClean="0"/>
              <a:t>GR47</a:t>
            </a:r>
            <a:endParaRPr lang="es-ES_tradnl" dirty="0"/>
          </a:p>
        </p:txBody>
      </p:sp>
      <p:sp>
        <p:nvSpPr>
          <p:cNvPr id="4" name="Marcador de pie de página 3"/>
          <p:cNvSpPr>
            <a:spLocks noGrp="1"/>
          </p:cNvSpPr>
          <p:nvPr>
            <p:ph type="ftr" sz="quarter" idx="11"/>
          </p:nvPr>
        </p:nvSpPr>
        <p:spPr/>
        <p:txBody>
          <a:bodyPr/>
          <a:lstStyle/>
          <a:p>
            <a:r>
              <a:rPr lang="es-ES_tradnl" smtClean="0"/>
              <a:t>GRIAL – Universidad de Salamanca</a:t>
            </a:r>
            <a:endParaRPr lang="es-ES_tradnl"/>
          </a:p>
        </p:txBody>
      </p:sp>
      <p:pic>
        <p:nvPicPr>
          <p:cNvPr id="6" name="Imagen 5"/>
          <p:cNvPicPr>
            <a:picLocks noChangeAspect="1"/>
          </p:cNvPicPr>
          <p:nvPr/>
        </p:nvPicPr>
        <p:blipFill>
          <a:blip r:embed="rId3"/>
          <a:stretch>
            <a:fillRect/>
          </a:stretch>
        </p:blipFill>
        <p:spPr>
          <a:xfrm>
            <a:off x="457200" y="4610100"/>
            <a:ext cx="1875078" cy="1085571"/>
          </a:xfrm>
          <a:prstGeom prst="rect">
            <a:avLst/>
          </a:prstGeom>
        </p:spPr>
      </p:pic>
      <p:pic>
        <p:nvPicPr>
          <p:cNvPr id="9" name="Imagen 8"/>
          <p:cNvPicPr>
            <a:picLocks noChangeAspect="1"/>
          </p:cNvPicPr>
          <p:nvPr/>
        </p:nvPicPr>
        <p:blipFill>
          <a:blip r:embed="rId4"/>
          <a:stretch>
            <a:fillRect/>
          </a:stretch>
        </p:blipFill>
        <p:spPr>
          <a:xfrm>
            <a:off x="5857198" y="4610100"/>
            <a:ext cx="2829602" cy="1085571"/>
          </a:xfrm>
          <a:prstGeom prst="rect">
            <a:avLst/>
          </a:prstGeom>
        </p:spPr>
      </p:pic>
      <p:pic>
        <p:nvPicPr>
          <p:cNvPr id="10" name="Imagen 9"/>
          <p:cNvPicPr>
            <a:picLocks noChangeAspect="1"/>
          </p:cNvPicPr>
          <p:nvPr/>
        </p:nvPicPr>
        <p:blipFill>
          <a:blip r:embed="rId5"/>
          <a:stretch>
            <a:fillRect/>
          </a:stretch>
        </p:blipFill>
        <p:spPr>
          <a:xfrm>
            <a:off x="3314700" y="4610100"/>
            <a:ext cx="1809285" cy="1085571"/>
          </a:xfrm>
          <a:prstGeom prst="rect">
            <a:avLst/>
          </a:prstGeom>
        </p:spPr>
      </p:pic>
    </p:spTree>
    <p:extLst>
      <p:ext uri="{BB962C8B-B14F-4D97-AF65-F5344CB8AC3E}">
        <p14:creationId xmlns:p14="http://schemas.microsoft.com/office/powerpoint/2010/main" val="34672133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799" y="1552911"/>
            <a:ext cx="7772400" cy="1470025"/>
          </a:xfrm>
        </p:spPr>
        <p:txBody>
          <a:bodyPr>
            <a:normAutofit fontScale="90000"/>
          </a:bodyPr>
          <a:lstStyle/>
          <a:p>
            <a:r>
              <a:rPr lang="en-US" dirty="0"/>
              <a:t>Visual Analysis of a Moodle-based Software Engineering Course</a:t>
            </a:r>
            <a:endParaRPr lang="es-ES" dirty="0"/>
          </a:p>
        </p:txBody>
      </p:sp>
      <p:sp>
        <p:nvSpPr>
          <p:cNvPr id="3" name="Subtítulo 2"/>
          <p:cNvSpPr>
            <a:spLocks noGrp="1"/>
          </p:cNvSpPr>
          <p:nvPr>
            <p:ph type="subTitle" idx="1"/>
          </p:nvPr>
        </p:nvSpPr>
        <p:spPr>
          <a:xfrm>
            <a:off x="1371600" y="3013917"/>
            <a:ext cx="6400800" cy="2424354"/>
          </a:xfrm>
        </p:spPr>
        <p:txBody>
          <a:bodyPr>
            <a:normAutofit fontScale="85000" lnSpcReduction="20000"/>
          </a:bodyPr>
          <a:lstStyle/>
          <a:p>
            <a:r>
              <a:rPr lang="es-ES" b="1" dirty="0"/>
              <a:t>Francisco J. </a:t>
            </a:r>
            <a:r>
              <a:rPr lang="es-ES" b="1" dirty="0" smtClean="0"/>
              <a:t>García (</a:t>
            </a:r>
            <a:r>
              <a:rPr lang="es-ES" b="1" dirty="0">
                <a:hlinkClick r:id="rId3"/>
              </a:rPr>
              <a:t>fgarcia@usal.es</a:t>
            </a:r>
            <a:r>
              <a:rPr lang="es-ES" b="1" dirty="0"/>
              <a:t>)</a:t>
            </a:r>
          </a:p>
          <a:p>
            <a:r>
              <a:rPr lang="es-ES" dirty="0"/>
              <a:t>Miguel Á. Conde (</a:t>
            </a:r>
            <a:r>
              <a:rPr lang="es-ES" dirty="0" smtClean="0">
                <a:hlinkClick r:id="rId4"/>
              </a:rPr>
              <a:t>mconde@usal.es</a:t>
            </a:r>
            <a:r>
              <a:rPr lang="es-ES" dirty="0" smtClean="0"/>
              <a:t>)</a:t>
            </a:r>
          </a:p>
          <a:p>
            <a:r>
              <a:rPr lang="es-ES" dirty="0" smtClean="0"/>
              <a:t>Sergio Bravo (</a:t>
            </a:r>
            <a:r>
              <a:rPr lang="es-ES" dirty="0" smtClean="0">
                <a:hlinkClick r:id="rId5"/>
              </a:rPr>
              <a:t>ser@usal.es</a:t>
            </a:r>
            <a:r>
              <a:rPr lang="es-ES" dirty="0" smtClean="0"/>
              <a:t>) </a:t>
            </a:r>
            <a:endParaRPr lang="es-ES" dirty="0"/>
          </a:p>
          <a:p>
            <a:r>
              <a:rPr lang="es-ES" dirty="0" smtClean="0"/>
              <a:t>Diego A. Gómez (</a:t>
            </a:r>
            <a:r>
              <a:rPr lang="es-ES" dirty="0" smtClean="0">
                <a:hlinkClick r:id="rId6"/>
              </a:rPr>
              <a:t>dialgoag@usal.es</a:t>
            </a:r>
            <a:r>
              <a:rPr lang="es-ES" dirty="0" smtClean="0"/>
              <a:t>)</a:t>
            </a:r>
          </a:p>
          <a:p>
            <a:r>
              <a:rPr lang="es-ES" dirty="0" smtClean="0"/>
              <a:t>Roberto Therón (</a:t>
            </a:r>
            <a:r>
              <a:rPr lang="es-ES" dirty="0" smtClean="0">
                <a:hlinkClick r:id="rId7"/>
              </a:rPr>
              <a:t>theron@usal.es</a:t>
            </a:r>
            <a:r>
              <a:rPr lang="es-ES" dirty="0" smtClean="0"/>
              <a:t>) </a:t>
            </a:r>
          </a:p>
          <a:p>
            <a:endParaRPr lang="es-ES" dirty="0"/>
          </a:p>
          <a:p>
            <a:r>
              <a:rPr lang="es-ES" sz="2400" dirty="0" err="1" smtClean="0"/>
              <a:t>University</a:t>
            </a:r>
            <a:r>
              <a:rPr lang="es-ES" sz="2400" dirty="0" smtClean="0"/>
              <a:t> of Salamanca – GRIAL </a:t>
            </a:r>
            <a:r>
              <a:rPr lang="es-ES" sz="2400" dirty="0" err="1" smtClean="0"/>
              <a:t>Research</a:t>
            </a:r>
            <a:r>
              <a:rPr lang="es-ES" sz="2400" dirty="0" smtClean="0"/>
              <a:t> Group</a:t>
            </a:r>
            <a:endParaRPr lang="es-ES" sz="2400" dirty="0"/>
          </a:p>
          <a:p>
            <a:endParaRPr lang="es-ES" dirty="0"/>
          </a:p>
        </p:txBody>
      </p:sp>
      <p:sp>
        <p:nvSpPr>
          <p:cNvPr id="4" name="3 CuadroTexto"/>
          <p:cNvSpPr txBox="1"/>
          <p:nvPr/>
        </p:nvSpPr>
        <p:spPr>
          <a:xfrm>
            <a:off x="1006055" y="5614737"/>
            <a:ext cx="7131888" cy="1323439"/>
          </a:xfrm>
          <a:prstGeom prst="rect">
            <a:avLst/>
          </a:prstGeom>
          <a:noFill/>
        </p:spPr>
        <p:txBody>
          <a:bodyPr wrap="none" rtlCol="0">
            <a:spAutoFit/>
          </a:bodyPr>
          <a:lstStyle/>
          <a:p>
            <a:pPr algn="ctr"/>
            <a:r>
              <a:rPr lang="en-US" sz="1600" dirty="0"/>
              <a:t>Methods and Cases in Computing Education </a:t>
            </a:r>
            <a:r>
              <a:rPr lang="en-US" sz="1600" dirty="0" smtClean="0"/>
              <a:t>(</a:t>
            </a:r>
            <a:r>
              <a:rPr lang="es-ES" sz="1600" dirty="0" smtClean="0"/>
              <a:t>MCCE-2011)</a:t>
            </a:r>
          </a:p>
          <a:p>
            <a:pPr algn="ctr"/>
            <a:r>
              <a:rPr lang="es-ES" sz="1600" dirty="0" smtClean="0"/>
              <a:t>Ciudad Real, June 16</a:t>
            </a:r>
            <a:r>
              <a:rPr lang="es-ES" sz="1600" baseline="30000" dirty="0" smtClean="0"/>
              <a:t>th</a:t>
            </a:r>
            <a:r>
              <a:rPr lang="es-ES" sz="1600" dirty="0" smtClean="0"/>
              <a:t>, 2011</a:t>
            </a:r>
          </a:p>
          <a:p>
            <a:pPr algn="ctr"/>
            <a:r>
              <a:rPr lang="es-ES" sz="1600" dirty="0" err="1" smtClean="0"/>
              <a:t>Held</a:t>
            </a:r>
            <a:r>
              <a:rPr lang="es-ES" sz="1600" dirty="0" smtClean="0"/>
              <a:t> at </a:t>
            </a:r>
            <a:r>
              <a:rPr lang="en-US" sz="1600" dirty="0"/>
              <a:t>SPDECE-2011. Multidisciplinary symposium on the design and evaluation of </a:t>
            </a:r>
            <a:r>
              <a:rPr lang="en-US" sz="1600" dirty="0" smtClean="0"/>
              <a:t/>
            </a:r>
            <a:br>
              <a:rPr lang="en-US" sz="1600" dirty="0" smtClean="0"/>
            </a:br>
            <a:r>
              <a:rPr lang="en-US" sz="1600" dirty="0" smtClean="0"/>
              <a:t>digital </a:t>
            </a:r>
            <a:r>
              <a:rPr lang="en-US" sz="1600" dirty="0"/>
              <a:t>content for </a:t>
            </a:r>
            <a:r>
              <a:rPr lang="en-US" sz="1600" dirty="0" smtClean="0"/>
              <a:t>education - </a:t>
            </a:r>
            <a:r>
              <a:rPr lang="es-ES" sz="1600" dirty="0"/>
              <a:t>Ciudad Real, June </a:t>
            </a:r>
            <a:r>
              <a:rPr lang="es-ES" sz="1600" dirty="0" smtClean="0"/>
              <a:t>15</a:t>
            </a:r>
            <a:r>
              <a:rPr lang="es-ES" sz="1600" baseline="30000" dirty="0"/>
              <a:t>th </a:t>
            </a:r>
            <a:r>
              <a:rPr lang="es-ES" sz="1600" dirty="0" smtClean="0"/>
              <a:t>-17</a:t>
            </a:r>
            <a:r>
              <a:rPr lang="es-ES" sz="1600" baseline="30000" dirty="0"/>
              <a:t>th</a:t>
            </a:r>
            <a:r>
              <a:rPr lang="es-ES" sz="1600" dirty="0"/>
              <a:t>, 2011</a:t>
            </a:r>
          </a:p>
          <a:p>
            <a:pPr algn="ctr"/>
            <a:endParaRPr lang="es-ES" sz="1600" dirty="0"/>
          </a:p>
        </p:txBody>
      </p:sp>
      <p:pic>
        <p:nvPicPr>
          <p:cNvPr id="1026" name="Picture 2" descr="SPDECE 2011">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1"/>
            <a:ext cx="4609902" cy="1267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62442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t>Introduction</a:t>
            </a:r>
            <a:r>
              <a:rPr lang="es-ES" dirty="0" smtClean="0"/>
              <a:t> (I)</a:t>
            </a:r>
            <a:endParaRPr lang="es-ES" dirty="0"/>
          </a:p>
        </p:txBody>
      </p:sp>
      <p:sp>
        <p:nvSpPr>
          <p:cNvPr id="4" name="Marcador de pie de página 3"/>
          <p:cNvSpPr>
            <a:spLocks noGrp="1"/>
          </p:cNvSpPr>
          <p:nvPr>
            <p:ph type="ftr" sz="quarter" idx="11"/>
          </p:nvPr>
        </p:nvSpPr>
        <p:spPr/>
        <p:txBody>
          <a:bodyPr/>
          <a:lstStyle/>
          <a:p>
            <a:r>
              <a:rPr lang="es-ES_tradnl" smtClean="0"/>
              <a:t>GRIAL – Universidad de Salamanca</a:t>
            </a:r>
            <a:endParaRPr lang="es-ES_tradnl"/>
          </a:p>
        </p:txBody>
      </p:sp>
      <p:sp>
        <p:nvSpPr>
          <p:cNvPr id="6" name="Marcador de pie de página 3"/>
          <p:cNvSpPr txBox="1">
            <a:spLocks/>
          </p:cNvSpPr>
          <p:nvPr/>
        </p:nvSpPr>
        <p:spPr>
          <a:xfrm>
            <a:off x="3124200" y="6356350"/>
            <a:ext cx="2895600" cy="365125"/>
          </a:xfrm>
          <a:prstGeom prst="rect">
            <a:avLst/>
          </a:prstGeom>
        </p:spPr>
        <p:txBody>
          <a:bodyPr vert="horz" lIns="91440" tIns="45720" rIns="91440" bIns="45720" rtlCol="0" anchor="ctr"/>
          <a:lstStyle>
            <a:defPPr>
              <a:defRPr lang="es-ES_tradnl"/>
            </a:defPPr>
            <a:lvl1pPr marL="0" algn="ctr" defTabSz="457200" rtl="0" eaLnBrk="1" latinLnBrk="0" hangingPunct="1">
              <a:defRPr sz="1000" kern="1200">
                <a:solidFill>
                  <a:srgbClr val="666666"/>
                </a:solidFill>
                <a:latin typeface="Tahoma"/>
                <a:ea typeface="+mn-ea"/>
                <a:cs typeface="Tahom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ES_tradnl" smtClean="0"/>
              <a:t>GRIAL – Universidad de Salamanca</a:t>
            </a:r>
            <a:endParaRPr lang="es-ES_tradnl"/>
          </a:p>
        </p:txBody>
      </p:sp>
      <p:pic>
        <p:nvPicPr>
          <p:cNvPr id="8" name="Imagen 7"/>
          <p:cNvPicPr>
            <a:picLocks noChangeAspect="1"/>
          </p:cNvPicPr>
          <p:nvPr/>
        </p:nvPicPr>
        <p:blipFill rotWithShape="1">
          <a:blip r:embed="rId3"/>
          <a:srcRect l="6405" t="25833" r="4688" b="30417"/>
          <a:stretch/>
        </p:blipFill>
        <p:spPr>
          <a:xfrm>
            <a:off x="556449" y="1930332"/>
            <a:ext cx="8181151" cy="3019406"/>
          </a:xfrm>
          <a:prstGeom prst="rect">
            <a:avLst/>
          </a:prstGeom>
        </p:spPr>
      </p:pic>
      <p:pic>
        <p:nvPicPr>
          <p:cNvPr id="9" name="Imagen 8"/>
          <p:cNvPicPr>
            <a:picLocks noChangeAspect="1"/>
          </p:cNvPicPr>
          <p:nvPr/>
        </p:nvPicPr>
        <p:blipFill>
          <a:blip r:embed="rId4"/>
          <a:stretch>
            <a:fillRect/>
          </a:stretch>
        </p:blipFill>
        <p:spPr>
          <a:xfrm>
            <a:off x="1993900" y="1506785"/>
            <a:ext cx="5076182" cy="3821836"/>
          </a:xfrm>
          <a:prstGeom prst="rect">
            <a:avLst/>
          </a:prstGeom>
        </p:spPr>
      </p:pic>
      <p:pic>
        <p:nvPicPr>
          <p:cNvPr id="10" name="Imagen 9"/>
          <p:cNvPicPr>
            <a:picLocks noChangeAspect="1"/>
          </p:cNvPicPr>
          <p:nvPr/>
        </p:nvPicPr>
        <p:blipFill>
          <a:blip r:embed="rId5"/>
          <a:stretch>
            <a:fillRect/>
          </a:stretch>
        </p:blipFill>
        <p:spPr>
          <a:xfrm>
            <a:off x="2616200" y="1414294"/>
            <a:ext cx="3987800" cy="3987800"/>
          </a:xfrm>
          <a:prstGeom prst="rect">
            <a:avLst/>
          </a:prstGeom>
        </p:spPr>
      </p:pic>
    </p:spTree>
    <p:extLst>
      <p:ext uri="{BB962C8B-B14F-4D97-AF65-F5344CB8AC3E}">
        <p14:creationId xmlns:p14="http://schemas.microsoft.com/office/powerpoint/2010/main" val="292789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a:bodyPr>
          <a:lstStyle/>
          <a:p>
            <a:r>
              <a:rPr lang="es-ES" dirty="0" err="1" smtClean="0"/>
              <a:t>This</a:t>
            </a:r>
            <a:r>
              <a:rPr lang="es-ES" dirty="0" smtClean="0"/>
              <a:t> </a:t>
            </a:r>
            <a:r>
              <a:rPr lang="es-ES" dirty="0" err="1" smtClean="0"/>
              <a:t>evolution</a:t>
            </a:r>
            <a:r>
              <a:rPr lang="es-ES" dirty="0" smtClean="0"/>
              <a:t> </a:t>
            </a:r>
            <a:r>
              <a:rPr lang="es-ES" dirty="0" err="1" smtClean="0"/>
              <a:t>involves</a:t>
            </a:r>
            <a:r>
              <a:rPr lang="es-ES" dirty="0" smtClean="0"/>
              <a:t> new </a:t>
            </a:r>
            <a:r>
              <a:rPr lang="es-ES" dirty="0" err="1" smtClean="0"/>
              <a:t>tools</a:t>
            </a:r>
            <a:r>
              <a:rPr lang="es-ES" dirty="0" smtClean="0"/>
              <a:t> and </a:t>
            </a:r>
            <a:r>
              <a:rPr lang="es-ES" dirty="0" err="1" smtClean="0"/>
              <a:t>necesities</a:t>
            </a:r>
            <a:endParaRPr lang="es-ES" dirty="0" smtClean="0"/>
          </a:p>
          <a:p>
            <a:r>
              <a:rPr lang="es-ES" dirty="0" smtClean="0"/>
              <a:t>LMS as a mean to </a:t>
            </a:r>
            <a:r>
              <a:rPr lang="es-ES" dirty="0" err="1" smtClean="0"/>
              <a:t>support</a:t>
            </a:r>
            <a:r>
              <a:rPr lang="es-ES" dirty="0" smtClean="0"/>
              <a:t> and </a:t>
            </a:r>
            <a:r>
              <a:rPr lang="es-ES" dirty="0" err="1" smtClean="0"/>
              <a:t>make</a:t>
            </a:r>
            <a:r>
              <a:rPr lang="es-ES" dirty="0" smtClean="0"/>
              <a:t> </a:t>
            </a:r>
            <a:r>
              <a:rPr lang="es-ES" dirty="0" err="1" smtClean="0"/>
              <a:t>evolve</a:t>
            </a:r>
            <a:r>
              <a:rPr lang="es-ES" dirty="0" smtClean="0"/>
              <a:t> </a:t>
            </a:r>
            <a:r>
              <a:rPr lang="es-ES" dirty="0" err="1" smtClean="0"/>
              <a:t>subjects</a:t>
            </a:r>
            <a:endParaRPr lang="es-ES" dirty="0" smtClean="0"/>
          </a:p>
          <a:p>
            <a:pPr lvl="1"/>
            <a:r>
              <a:rPr lang="es-ES" dirty="0" smtClean="0"/>
              <a:t>100% of the </a:t>
            </a:r>
            <a:r>
              <a:rPr lang="es-ES" dirty="0" err="1" smtClean="0"/>
              <a:t>universities</a:t>
            </a:r>
            <a:r>
              <a:rPr lang="es-ES" dirty="0" smtClean="0"/>
              <a:t> </a:t>
            </a:r>
            <a:r>
              <a:rPr lang="es-ES" dirty="0" err="1" smtClean="0"/>
              <a:t>have</a:t>
            </a:r>
            <a:r>
              <a:rPr lang="es-ES" dirty="0" smtClean="0"/>
              <a:t> a LMS</a:t>
            </a:r>
          </a:p>
          <a:p>
            <a:pPr lvl="1"/>
            <a:r>
              <a:rPr lang="es-ES" dirty="0" smtClean="0"/>
              <a:t>79,5% of the </a:t>
            </a:r>
            <a:r>
              <a:rPr lang="es-ES" dirty="0" err="1" smtClean="0"/>
              <a:t>big</a:t>
            </a:r>
            <a:r>
              <a:rPr lang="es-ES" dirty="0" smtClean="0"/>
              <a:t> </a:t>
            </a:r>
            <a:r>
              <a:rPr lang="es-ES" dirty="0" err="1" smtClean="0"/>
              <a:t>companies</a:t>
            </a:r>
            <a:r>
              <a:rPr lang="es-ES" dirty="0" smtClean="0"/>
              <a:t> use </a:t>
            </a:r>
            <a:r>
              <a:rPr lang="es-ES" dirty="0" err="1" smtClean="0"/>
              <a:t>these</a:t>
            </a:r>
            <a:r>
              <a:rPr lang="es-ES" dirty="0" smtClean="0"/>
              <a:t> </a:t>
            </a:r>
            <a:r>
              <a:rPr lang="es-ES" dirty="0" err="1" smtClean="0"/>
              <a:t>learning</a:t>
            </a:r>
            <a:r>
              <a:rPr lang="es-ES" dirty="0" smtClean="0"/>
              <a:t> </a:t>
            </a:r>
            <a:r>
              <a:rPr lang="es-ES" dirty="0" err="1" smtClean="0"/>
              <a:t>tools</a:t>
            </a:r>
            <a:endParaRPr lang="es-ES" dirty="0" smtClean="0"/>
          </a:p>
          <a:p>
            <a:pPr lvl="1"/>
            <a:r>
              <a:rPr lang="es-ES" dirty="0" smtClean="0"/>
              <a:t>LMS </a:t>
            </a:r>
            <a:r>
              <a:rPr lang="es-ES" dirty="0" err="1" smtClean="0"/>
              <a:t>don’t</a:t>
            </a:r>
            <a:r>
              <a:rPr lang="es-ES" dirty="0" smtClean="0"/>
              <a:t> </a:t>
            </a:r>
            <a:r>
              <a:rPr lang="es-ES" dirty="0" err="1" smtClean="0"/>
              <a:t>provide</a:t>
            </a:r>
            <a:r>
              <a:rPr lang="es-ES" dirty="0" smtClean="0"/>
              <a:t> the </a:t>
            </a:r>
            <a:r>
              <a:rPr lang="es-ES" dirty="0" err="1" smtClean="0"/>
              <a:t>expected</a:t>
            </a:r>
            <a:r>
              <a:rPr lang="es-ES" dirty="0" smtClean="0"/>
              <a:t> </a:t>
            </a:r>
            <a:r>
              <a:rPr lang="es-ES" dirty="0" err="1" smtClean="0"/>
              <a:t>benefits</a:t>
            </a:r>
            <a:endParaRPr lang="es-ES" dirty="0" smtClean="0"/>
          </a:p>
          <a:p>
            <a:pPr lvl="2"/>
            <a:r>
              <a:rPr lang="es-ES" dirty="0" smtClean="0"/>
              <a:t>LMS as </a:t>
            </a:r>
            <a:r>
              <a:rPr lang="es-ES" dirty="0" err="1" smtClean="0"/>
              <a:t>spaces</a:t>
            </a:r>
            <a:r>
              <a:rPr lang="es-ES" dirty="0" smtClean="0"/>
              <a:t> to </a:t>
            </a:r>
            <a:r>
              <a:rPr lang="es-ES" dirty="0" err="1" smtClean="0"/>
              <a:t>publish</a:t>
            </a:r>
            <a:r>
              <a:rPr lang="es-ES" dirty="0" smtClean="0"/>
              <a:t> </a:t>
            </a:r>
            <a:r>
              <a:rPr lang="es-ES" dirty="0" err="1" smtClean="0"/>
              <a:t>courses</a:t>
            </a:r>
            <a:endParaRPr lang="es-ES" dirty="0" smtClean="0"/>
          </a:p>
          <a:p>
            <a:pPr lvl="2"/>
            <a:r>
              <a:rPr lang="es-ES" dirty="0" err="1" smtClean="0"/>
              <a:t>Oriented</a:t>
            </a:r>
            <a:r>
              <a:rPr lang="es-ES" dirty="0" smtClean="0"/>
              <a:t> </a:t>
            </a:r>
            <a:r>
              <a:rPr lang="es-ES" dirty="0" err="1" smtClean="0"/>
              <a:t>to</a:t>
            </a:r>
            <a:r>
              <a:rPr lang="es-ES" dirty="0" smtClean="0"/>
              <a:t> a </a:t>
            </a:r>
            <a:r>
              <a:rPr lang="es-ES" dirty="0" err="1" smtClean="0"/>
              <a:t>specific</a:t>
            </a:r>
            <a:r>
              <a:rPr lang="es-ES" dirty="0" smtClean="0"/>
              <a:t> </a:t>
            </a:r>
            <a:r>
              <a:rPr lang="es-ES" dirty="0" err="1" smtClean="0"/>
              <a:t>period</a:t>
            </a:r>
            <a:r>
              <a:rPr lang="es-ES" dirty="0" smtClean="0"/>
              <a:t> of time</a:t>
            </a:r>
          </a:p>
          <a:p>
            <a:pPr lvl="2"/>
            <a:r>
              <a:rPr lang="es-ES" dirty="0" err="1" smtClean="0"/>
              <a:t>Focused</a:t>
            </a:r>
            <a:r>
              <a:rPr lang="es-ES" dirty="0" smtClean="0"/>
              <a:t> </a:t>
            </a:r>
            <a:r>
              <a:rPr lang="es-ES" dirty="0" err="1" smtClean="0"/>
              <a:t>on</a:t>
            </a:r>
            <a:r>
              <a:rPr lang="es-ES" dirty="0" smtClean="0"/>
              <a:t> </a:t>
            </a:r>
            <a:r>
              <a:rPr lang="es-ES" dirty="0" err="1" smtClean="0"/>
              <a:t>the</a:t>
            </a:r>
            <a:r>
              <a:rPr lang="es-ES" dirty="0" smtClean="0"/>
              <a:t> </a:t>
            </a:r>
            <a:r>
              <a:rPr lang="es-ES" dirty="0" err="1" smtClean="0"/>
              <a:t>course</a:t>
            </a:r>
            <a:r>
              <a:rPr lang="es-ES" dirty="0" smtClean="0"/>
              <a:t> and </a:t>
            </a:r>
            <a:r>
              <a:rPr lang="es-ES" dirty="0" err="1" smtClean="0"/>
              <a:t>institution</a:t>
            </a:r>
            <a:endParaRPr lang="es-ES" dirty="0" smtClean="0"/>
          </a:p>
          <a:p>
            <a:pPr lvl="2"/>
            <a:r>
              <a:rPr lang="es-ES" dirty="0" err="1" smtClean="0"/>
              <a:t>Problems</a:t>
            </a:r>
            <a:r>
              <a:rPr lang="es-ES" dirty="0" smtClean="0"/>
              <a:t> </a:t>
            </a:r>
            <a:r>
              <a:rPr lang="es-ES" dirty="0" err="1" smtClean="0"/>
              <a:t>to</a:t>
            </a:r>
            <a:r>
              <a:rPr lang="es-ES" dirty="0" smtClean="0"/>
              <a:t> </a:t>
            </a:r>
            <a:r>
              <a:rPr lang="es-ES" dirty="0" err="1" smtClean="0"/>
              <a:t>exploit</a:t>
            </a:r>
            <a:r>
              <a:rPr lang="es-ES" dirty="0" smtClean="0"/>
              <a:t> </a:t>
            </a:r>
            <a:r>
              <a:rPr lang="es-ES" dirty="0" err="1" smtClean="0"/>
              <a:t>information</a:t>
            </a:r>
            <a:r>
              <a:rPr lang="es-ES" dirty="0" smtClean="0"/>
              <a:t> of </a:t>
            </a:r>
            <a:r>
              <a:rPr lang="es-ES" dirty="0" err="1" smtClean="0"/>
              <a:t>learner</a:t>
            </a:r>
            <a:r>
              <a:rPr lang="es-ES" dirty="0" smtClean="0"/>
              <a:t> </a:t>
            </a:r>
            <a:r>
              <a:rPr lang="es-ES" dirty="0" err="1" smtClean="0"/>
              <a:t>activity</a:t>
            </a:r>
            <a:endParaRPr lang="es-ES" dirty="0" smtClean="0"/>
          </a:p>
          <a:p>
            <a:pPr lvl="2"/>
            <a:endParaRPr lang="en-GB" dirty="0" smtClean="0"/>
          </a:p>
          <a:p>
            <a:pPr lvl="2"/>
            <a:endParaRPr lang="en-GB" dirty="0" smtClean="0"/>
          </a:p>
          <a:p>
            <a:pPr lvl="2"/>
            <a:endParaRPr lang="en-GB" dirty="0" smtClean="0"/>
          </a:p>
          <a:p>
            <a:pPr lvl="1"/>
            <a:endParaRPr lang="en-GB" dirty="0" smtClean="0"/>
          </a:p>
          <a:p>
            <a:pPr lvl="1"/>
            <a:endParaRPr lang="en-GB" dirty="0" smtClean="0"/>
          </a:p>
          <a:p>
            <a:pPr lvl="1"/>
            <a:endParaRPr lang="en-GB" dirty="0" smtClean="0"/>
          </a:p>
        </p:txBody>
      </p:sp>
      <p:sp>
        <p:nvSpPr>
          <p:cNvPr id="4" name="Marcador de pie de página 3"/>
          <p:cNvSpPr>
            <a:spLocks noGrp="1"/>
          </p:cNvSpPr>
          <p:nvPr>
            <p:ph type="ftr" sz="quarter" idx="11"/>
          </p:nvPr>
        </p:nvSpPr>
        <p:spPr/>
        <p:txBody>
          <a:bodyPr/>
          <a:lstStyle/>
          <a:p>
            <a:r>
              <a:rPr lang="es-ES_tradnl" smtClean="0"/>
              <a:t>GRIAL – Universidad de Salamanca</a:t>
            </a:r>
            <a:endParaRPr lang="es-ES_tradnl"/>
          </a:p>
        </p:txBody>
      </p:sp>
      <p:sp>
        <p:nvSpPr>
          <p:cNvPr id="7" name="Título 1"/>
          <p:cNvSpPr>
            <a:spLocks noGrp="1"/>
          </p:cNvSpPr>
          <p:nvPr>
            <p:ph type="title"/>
          </p:nvPr>
        </p:nvSpPr>
        <p:spPr/>
        <p:txBody>
          <a:bodyPr/>
          <a:lstStyle/>
          <a:p>
            <a:r>
              <a:rPr lang="es-ES" dirty="0" err="1" smtClean="0"/>
              <a:t>Introduction</a:t>
            </a:r>
            <a:r>
              <a:rPr lang="es-ES" dirty="0" smtClean="0"/>
              <a:t> (II)</a:t>
            </a:r>
            <a:endParaRPr lang="es-ES" dirty="0"/>
          </a:p>
        </p:txBody>
      </p:sp>
    </p:spTree>
    <p:extLst>
      <p:ext uri="{BB962C8B-B14F-4D97-AF65-F5344CB8AC3E}">
        <p14:creationId xmlns:p14="http://schemas.microsoft.com/office/powerpoint/2010/main" val="24353854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t>Introduction</a:t>
            </a:r>
            <a:r>
              <a:rPr lang="es-ES" dirty="0" smtClean="0"/>
              <a:t> (and III)</a:t>
            </a:r>
            <a:endParaRPr lang="es-ES" dirty="0"/>
          </a:p>
        </p:txBody>
      </p:sp>
      <p:sp>
        <p:nvSpPr>
          <p:cNvPr id="3" name="Marcador de contenido 2"/>
          <p:cNvSpPr>
            <a:spLocks noGrp="1"/>
          </p:cNvSpPr>
          <p:nvPr>
            <p:ph idx="1"/>
          </p:nvPr>
        </p:nvSpPr>
        <p:spPr/>
        <p:txBody>
          <a:bodyPr>
            <a:normAutofit/>
          </a:bodyPr>
          <a:lstStyle/>
          <a:p>
            <a:r>
              <a:rPr lang="en-GB" dirty="0" smtClean="0"/>
              <a:t>LMS must evolve and be complemented with other tools </a:t>
            </a:r>
          </a:p>
          <a:p>
            <a:r>
              <a:rPr lang="en-GB" dirty="0" smtClean="0"/>
              <a:t>To define what tools are better, learner information activity must be explored</a:t>
            </a:r>
          </a:p>
          <a:p>
            <a:pPr lvl="1"/>
            <a:r>
              <a:rPr lang="en-GB" dirty="0" smtClean="0"/>
              <a:t>Interaction with the LMS</a:t>
            </a:r>
          </a:p>
          <a:p>
            <a:pPr lvl="1"/>
            <a:r>
              <a:rPr lang="en-GB" dirty="0" smtClean="0"/>
              <a:t>Participation in different activities</a:t>
            </a:r>
          </a:p>
          <a:p>
            <a:pPr lvl="1"/>
            <a:r>
              <a:rPr lang="en-GB" dirty="0" smtClean="0"/>
              <a:t>Interaction with other learners and teachers</a:t>
            </a:r>
          </a:p>
          <a:p>
            <a:pPr lvl="1"/>
            <a:r>
              <a:rPr lang="en-GB" dirty="0" smtClean="0"/>
              <a:t>Interest of the learners</a:t>
            </a:r>
          </a:p>
          <a:p>
            <a:r>
              <a:rPr lang="en-GB" dirty="0" smtClean="0"/>
              <a:t>Visual analytics tools as a way to do this</a:t>
            </a:r>
          </a:p>
          <a:p>
            <a:pPr marL="457200" lvl="1" indent="0">
              <a:buNone/>
            </a:pPr>
            <a:endParaRPr lang="es-ES" dirty="0" smtClean="0"/>
          </a:p>
          <a:p>
            <a:pPr lvl="1"/>
            <a:endParaRPr lang="es-ES" dirty="0" smtClean="0"/>
          </a:p>
          <a:p>
            <a:pPr lvl="1"/>
            <a:endParaRPr lang="es-ES" dirty="0" smtClean="0"/>
          </a:p>
          <a:p>
            <a:pPr marL="457200" lvl="1" indent="0">
              <a:buNone/>
            </a:pPr>
            <a:endParaRPr lang="es-ES" dirty="0" smtClean="0"/>
          </a:p>
          <a:p>
            <a:endParaRPr lang="es-ES" dirty="0"/>
          </a:p>
        </p:txBody>
      </p:sp>
      <p:sp>
        <p:nvSpPr>
          <p:cNvPr id="4" name="Marcador de pie de página 3"/>
          <p:cNvSpPr>
            <a:spLocks noGrp="1"/>
          </p:cNvSpPr>
          <p:nvPr>
            <p:ph type="ftr" sz="quarter" idx="11"/>
          </p:nvPr>
        </p:nvSpPr>
        <p:spPr/>
        <p:txBody>
          <a:bodyPr/>
          <a:lstStyle/>
          <a:p>
            <a:r>
              <a:rPr lang="es-ES_tradnl" smtClean="0"/>
              <a:t>GRIAL – Universidad de Salamanca</a:t>
            </a:r>
            <a:endParaRPr lang="es-ES_tradnl"/>
          </a:p>
        </p:txBody>
      </p:sp>
    </p:spTree>
    <p:extLst>
      <p:ext uri="{BB962C8B-B14F-4D97-AF65-F5344CB8AC3E}">
        <p14:creationId xmlns:p14="http://schemas.microsoft.com/office/powerpoint/2010/main" val="31504433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t>Outline</a:t>
            </a:r>
            <a:endParaRPr lang="es-ES" dirty="0"/>
          </a:p>
        </p:txBody>
      </p:sp>
      <p:sp>
        <p:nvSpPr>
          <p:cNvPr id="3" name="Marcador de contenido 2"/>
          <p:cNvSpPr>
            <a:spLocks noGrp="1"/>
          </p:cNvSpPr>
          <p:nvPr>
            <p:ph idx="1"/>
          </p:nvPr>
        </p:nvSpPr>
        <p:spPr/>
        <p:txBody>
          <a:bodyPr/>
          <a:lstStyle/>
          <a:p>
            <a:r>
              <a:rPr lang="en-GB" dirty="0" smtClean="0"/>
              <a:t>Introduction</a:t>
            </a:r>
          </a:p>
          <a:p>
            <a:r>
              <a:rPr lang="en-GB" dirty="0" smtClean="0">
                <a:solidFill>
                  <a:schemeClr val="tx2"/>
                </a:solidFill>
              </a:rPr>
              <a:t>The Problem</a:t>
            </a:r>
          </a:p>
          <a:p>
            <a:r>
              <a:rPr lang="en-GB" dirty="0" smtClean="0"/>
              <a:t>Visual analytics</a:t>
            </a:r>
          </a:p>
          <a:p>
            <a:r>
              <a:rPr lang="en-GB" dirty="0"/>
              <a:t>Case study results </a:t>
            </a:r>
          </a:p>
          <a:p>
            <a:r>
              <a:rPr lang="en-GB" dirty="0" smtClean="0"/>
              <a:t>Conclusions</a:t>
            </a:r>
          </a:p>
          <a:p>
            <a:endParaRPr lang="es-ES" dirty="0"/>
          </a:p>
        </p:txBody>
      </p:sp>
      <p:sp>
        <p:nvSpPr>
          <p:cNvPr id="4" name="Marcador de pie de página 3"/>
          <p:cNvSpPr>
            <a:spLocks noGrp="1"/>
          </p:cNvSpPr>
          <p:nvPr>
            <p:ph type="ftr" sz="quarter" idx="11"/>
          </p:nvPr>
        </p:nvSpPr>
        <p:spPr/>
        <p:txBody>
          <a:bodyPr/>
          <a:lstStyle/>
          <a:p>
            <a:r>
              <a:rPr lang="es-ES_tradnl" smtClean="0"/>
              <a:t>GRIAL – Universidad de Salamanca</a:t>
            </a:r>
            <a:endParaRPr lang="es-ES_tradnl"/>
          </a:p>
        </p:txBody>
      </p:sp>
    </p:spTree>
    <p:extLst>
      <p:ext uri="{BB962C8B-B14F-4D97-AF65-F5344CB8AC3E}">
        <p14:creationId xmlns:p14="http://schemas.microsoft.com/office/powerpoint/2010/main" val="34740642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t>The</a:t>
            </a:r>
            <a:r>
              <a:rPr lang="es-ES" dirty="0" smtClean="0"/>
              <a:t> </a:t>
            </a:r>
            <a:r>
              <a:rPr lang="es-ES" dirty="0" err="1"/>
              <a:t>P</a:t>
            </a:r>
            <a:r>
              <a:rPr lang="es-ES" dirty="0" err="1" smtClean="0"/>
              <a:t>roblem</a:t>
            </a:r>
            <a:r>
              <a:rPr lang="es-ES" dirty="0" smtClean="0"/>
              <a:t> (I)</a:t>
            </a:r>
            <a:endParaRPr lang="es-ES" dirty="0"/>
          </a:p>
        </p:txBody>
      </p:sp>
      <p:sp>
        <p:nvSpPr>
          <p:cNvPr id="3" name="Marcador de contenido 2"/>
          <p:cNvSpPr>
            <a:spLocks noGrp="1"/>
          </p:cNvSpPr>
          <p:nvPr>
            <p:ph idx="1"/>
          </p:nvPr>
        </p:nvSpPr>
        <p:spPr/>
        <p:txBody>
          <a:bodyPr>
            <a:normAutofit/>
          </a:bodyPr>
          <a:lstStyle/>
          <a:p>
            <a:r>
              <a:rPr lang="en-GB" dirty="0" smtClean="0"/>
              <a:t>How to analyse information about what learner does</a:t>
            </a:r>
          </a:p>
          <a:p>
            <a:pPr lvl="1"/>
            <a:r>
              <a:rPr lang="en-GB" dirty="0" smtClean="0"/>
              <a:t>How to know what are her worries and doubts about the subject?</a:t>
            </a:r>
          </a:p>
          <a:p>
            <a:pPr lvl="1"/>
            <a:r>
              <a:rPr lang="en-GB" dirty="0" smtClean="0"/>
              <a:t>What are main important periods of activity?</a:t>
            </a:r>
          </a:p>
          <a:p>
            <a:pPr lvl="1"/>
            <a:r>
              <a:rPr lang="en-GB" dirty="0" smtClean="0"/>
              <a:t>How are participating learners in activities and how to take it into account?</a:t>
            </a:r>
          </a:p>
          <a:p>
            <a:pPr lvl="1"/>
            <a:r>
              <a:rPr lang="en-GB" dirty="0" smtClean="0"/>
              <a:t>What are main important issues of each subject area?</a:t>
            </a:r>
          </a:p>
          <a:p>
            <a:pPr lvl="1"/>
            <a:r>
              <a:rPr lang="en-GB" dirty="0" smtClean="0"/>
              <a:t>And what are those understood worse?</a:t>
            </a:r>
          </a:p>
          <a:p>
            <a:pPr lvl="1"/>
            <a:r>
              <a:rPr lang="en-GB" dirty="0" smtClean="0"/>
              <a:t>Is it working a specific tool to improve the subject?</a:t>
            </a:r>
          </a:p>
          <a:p>
            <a:pPr lvl="1"/>
            <a:endParaRPr lang="en-US" dirty="0" smtClean="0"/>
          </a:p>
          <a:p>
            <a:endParaRPr lang="es-ES" dirty="0"/>
          </a:p>
        </p:txBody>
      </p:sp>
      <p:sp>
        <p:nvSpPr>
          <p:cNvPr id="4" name="Marcador de pie de página 3"/>
          <p:cNvSpPr>
            <a:spLocks noGrp="1"/>
          </p:cNvSpPr>
          <p:nvPr>
            <p:ph type="ftr" sz="quarter" idx="11"/>
          </p:nvPr>
        </p:nvSpPr>
        <p:spPr/>
        <p:txBody>
          <a:bodyPr/>
          <a:lstStyle/>
          <a:p>
            <a:r>
              <a:rPr lang="es-ES_tradnl" smtClean="0"/>
              <a:t>GRIAL – Universidad de Salamanca</a:t>
            </a:r>
            <a:endParaRPr lang="es-ES_tradnl"/>
          </a:p>
        </p:txBody>
      </p:sp>
    </p:spTree>
    <p:extLst>
      <p:ext uri="{BB962C8B-B14F-4D97-AF65-F5344CB8AC3E}">
        <p14:creationId xmlns:p14="http://schemas.microsoft.com/office/powerpoint/2010/main" val="5939656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t>The</a:t>
            </a:r>
            <a:r>
              <a:rPr lang="es-ES" dirty="0" smtClean="0"/>
              <a:t> </a:t>
            </a:r>
            <a:r>
              <a:rPr lang="es-ES" dirty="0" err="1"/>
              <a:t>P</a:t>
            </a:r>
            <a:r>
              <a:rPr lang="es-ES" dirty="0" err="1" smtClean="0"/>
              <a:t>roblem</a:t>
            </a:r>
            <a:r>
              <a:rPr lang="es-ES" dirty="0" smtClean="0"/>
              <a:t> (II)</a:t>
            </a:r>
            <a:endParaRPr lang="es-ES" dirty="0"/>
          </a:p>
        </p:txBody>
      </p:sp>
      <p:sp>
        <p:nvSpPr>
          <p:cNvPr id="3" name="Marcador de contenido 2"/>
          <p:cNvSpPr>
            <a:spLocks noGrp="1"/>
          </p:cNvSpPr>
          <p:nvPr>
            <p:ph idx="1"/>
          </p:nvPr>
        </p:nvSpPr>
        <p:spPr>
          <a:xfrm>
            <a:off x="274054" y="1305312"/>
            <a:ext cx="8686800" cy="4858084"/>
          </a:xfrm>
        </p:spPr>
        <p:txBody>
          <a:bodyPr>
            <a:normAutofit/>
          </a:bodyPr>
          <a:lstStyle/>
          <a:p>
            <a:r>
              <a:rPr lang="en-GB" dirty="0" smtClean="0"/>
              <a:t>To analyse this</a:t>
            </a:r>
          </a:p>
          <a:p>
            <a:pPr lvl="1"/>
            <a:endParaRPr lang="en-US" dirty="0" smtClean="0"/>
          </a:p>
          <a:p>
            <a:endParaRPr lang="es-ES" dirty="0"/>
          </a:p>
        </p:txBody>
      </p:sp>
      <p:sp>
        <p:nvSpPr>
          <p:cNvPr id="4" name="Marcador de pie de página 3"/>
          <p:cNvSpPr>
            <a:spLocks noGrp="1"/>
          </p:cNvSpPr>
          <p:nvPr>
            <p:ph type="ftr" sz="quarter" idx="11"/>
          </p:nvPr>
        </p:nvSpPr>
        <p:spPr/>
        <p:txBody>
          <a:bodyPr/>
          <a:lstStyle/>
          <a:p>
            <a:r>
              <a:rPr lang="es-ES_tradnl" smtClean="0"/>
              <a:t>GRIAL – Universidad de Salamanca</a:t>
            </a:r>
            <a:endParaRPr lang="es-ES_tradnl"/>
          </a:p>
        </p:txBody>
      </p:sp>
      <p:pic>
        <p:nvPicPr>
          <p:cNvPr id="5" name="Imagen 4" descr="Captura de pantalla 2011-04-12 a las 18.31.4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3855" y="1738447"/>
            <a:ext cx="6286952" cy="4296611"/>
          </a:xfrm>
          <a:prstGeom prst="rect">
            <a:avLst/>
          </a:prstGeom>
        </p:spPr>
      </p:pic>
      <p:sp>
        <p:nvSpPr>
          <p:cNvPr id="6" name="Rectángulo 5"/>
          <p:cNvSpPr/>
          <p:nvPr/>
        </p:nvSpPr>
        <p:spPr>
          <a:xfrm>
            <a:off x="4347411" y="1904727"/>
            <a:ext cx="1279920" cy="413033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1185417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err="1" smtClean="0"/>
              <a:t>The</a:t>
            </a:r>
            <a:r>
              <a:rPr lang="es-ES" dirty="0" smtClean="0"/>
              <a:t> </a:t>
            </a:r>
            <a:r>
              <a:rPr lang="es-ES" dirty="0" err="1"/>
              <a:t>P</a:t>
            </a:r>
            <a:r>
              <a:rPr lang="es-ES" dirty="0" err="1" smtClean="0"/>
              <a:t>roblem</a:t>
            </a:r>
            <a:r>
              <a:rPr lang="es-ES" dirty="0" smtClean="0"/>
              <a:t> (III)</a:t>
            </a:r>
            <a:endParaRPr lang="es-ES"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403320096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Marcador de pie de página 3"/>
          <p:cNvSpPr>
            <a:spLocks noGrp="1"/>
          </p:cNvSpPr>
          <p:nvPr>
            <p:ph type="ftr" sz="quarter" idx="11"/>
          </p:nvPr>
        </p:nvSpPr>
        <p:spPr/>
        <p:txBody>
          <a:bodyPr/>
          <a:lstStyle/>
          <a:p>
            <a:r>
              <a:rPr lang="es-ES_tradnl" smtClean="0"/>
              <a:t>GRIAL – Universidad de Salamanca</a:t>
            </a:r>
            <a:endParaRPr lang="es-ES_tradnl"/>
          </a:p>
        </p:txBody>
      </p:sp>
    </p:spTree>
    <p:extLst>
      <p:ext uri="{BB962C8B-B14F-4D97-AF65-F5344CB8AC3E}">
        <p14:creationId xmlns:p14="http://schemas.microsoft.com/office/powerpoint/2010/main" val="4043205534"/>
      </p:ext>
    </p:extLst>
  </p:cSld>
  <p:clrMapOvr>
    <a:masterClrMapping/>
  </p:clrMapOvr>
  <p:timing>
    <p:tnLst>
      <p:par>
        <p:cTn id="1" dur="indefinite" restart="never" nodeType="tmRoot"/>
      </p:par>
    </p:tnLst>
  </p:timing>
</p:sld>
</file>

<file path=ppt/theme/theme1.xml><?xml version="1.0" encoding="utf-8"?>
<a:theme xmlns:a="http://schemas.openxmlformats.org/drawingml/2006/main" name="Plantilla Grial-2">
  <a:themeElements>
    <a:clrScheme name="Personalizar 1">
      <a:dk1>
        <a:sysClr val="windowText" lastClr="000000"/>
      </a:dk1>
      <a:lt1>
        <a:sysClr val="window" lastClr="FFFFFF"/>
      </a:lt1>
      <a:dk2>
        <a:srgbClr val="630000"/>
      </a:dk2>
      <a:lt2>
        <a:srgbClr val="EEECE1"/>
      </a:lt2>
      <a:accent1>
        <a:srgbClr val="D9D9D9"/>
      </a:accent1>
      <a:accent2>
        <a:srgbClr val="C0C0C0"/>
      </a:accent2>
      <a:accent3>
        <a:srgbClr val="A6A6A6"/>
      </a:accent3>
      <a:accent4>
        <a:srgbClr val="808080"/>
      </a:accent4>
      <a:accent5>
        <a:srgbClr val="595959"/>
      </a:accent5>
      <a:accent6>
        <a:srgbClr val="404040"/>
      </a:accent6>
      <a:hlink>
        <a:srgbClr val="630000"/>
      </a:hlink>
      <a:folHlink>
        <a:srgbClr val="63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Plantilla Grial-2.potx</Template>
  <TotalTime>1050</TotalTime>
  <Words>1334</Words>
  <Application>Microsoft Office PowerPoint</Application>
  <PresentationFormat>Presentación en pantalla (4:3)</PresentationFormat>
  <Paragraphs>288</Paragraphs>
  <Slides>27</Slides>
  <Notes>27</Notes>
  <HiddenSlides>0</HiddenSlides>
  <MMClips>0</MMClips>
  <ScaleCrop>false</ScaleCrop>
  <HeadingPairs>
    <vt:vector size="4" baseType="variant">
      <vt:variant>
        <vt:lpstr>Tema</vt:lpstr>
      </vt:variant>
      <vt:variant>
        <vt:i4>1</vt:i4>
      </vt:variant>
      <vt:variant>
        <vt:lpstr>Títulos de diapositiva</vt:lpstr>
      </vt:variant>
      <vt:variant>
        <vt:i4>27</vt:i4>
      </vt:variant>
    </vt:vector>
  </HeadingPairs>
  <TitlesOfParts>
    <vt:vector size="28" baseType="lpstr">
      <vt:lpstr>Plantilla Grial-2</vt:lpstr>
      <vt:lpstr>Visual Analysis of a Moodle-based Software Engineering Course</vt:lpstr>
      <vt:lpstr>Outline</vt:lpstr>
      <vt:lpstr>Introduction (I)</vt:lpstr>
      <vt:lpstr>Introduction (II)</vt:lpstr>
      <vt:lpstr>Introduction (and III)</vt:lpstr>
      <vt:lpstr>Outline</vt:lpstr>
      <vt:lpstr>The Problem (I)</vt:lpstr>
      <vt:lpstr>The Problem (II)</vt:lpstr>
      <vt:lpstr>The Problem (III)</vt:lpstr>
      <vt:lpstr>The Problem (IV)</vt:lpstr>
      <vt:lpstr>The Problem (V)</vt:lpstr>
      <vt:lpstr>The Problem (VI)</vt:lpstr>
      <vt:lpstr>The Problem (and VII)</vt:lpstr>
      <vt:lpstr>Outline</vt:lpstr>
      <vt:lpstr>Visual analytics (I)</vt:lpstr>
      <vt:lpstr>Visual analytics (II)</vt:lpstr>
      <vt:lpstr>Visual analytics (III)</vt:lpstr>
      <vt:lpstr>Visual analytics (and IV)</vt:lpstr>
      <vt:lpstr>Outline</vt:lpstr>
      <vt:lpstr>Case Study Results (I)</vt:lpstr>
      <vt:lpstr>Case Study Results (II)</vt:lpstr>
      <vt:lpstr>Case Study Results (and  III)</vt:lpstr>
      <vt:lpstr>Outline</vt:lpstr>
      <vt:lpstr>Conclusions</vt:lpstr>
      <vt:lpstr>Presentación de PowerPoint</vt:lpstr>
      <vt:lpstr>Acknowledgments</vt:lpstr>
      <vt:lpstr>Visual Analysis of a Moodle-based Software Engineering Course</vt:lpstr>
    </vt:vector>
  </TitlesOfParts>
  <Company>Universidad de Salamanca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Iniciatia mLearning de la ECLAP </dc:title>
  <dc:creator>Alicia García Holgado</dc:creator>
  <cp:lastModifiedBy>Fran</cp:lastModifiedBy>
  <cp:revision>90</cp:revision>
  <dcterms:created xsi:type="dcterms:W3CDTF">2010-05-08T18:21:50Z</dcterms:created>
  <dcterms:modified xsi:type="dcterms:W3CDTF">2011-06-29T15:35:17Z</dcterms:modified>
</cp:coreProperties>
</file>