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8"/>
  </p:notesMasterIdLst>
  <p:handoutMasterIdLst>
    <p:handoutMasterId r:id="rId79"/>
  </p:handoutMasterIdLst>
  <p:sldIdLst>
    <p:sldId id="256" r:id="rId2"/>
    <p:sldId id="262" r:id="rId3"/>
    <p:sldId id="362" r:id="rId4"/>
    <p:sldId id="350" r:id="rId5"/>
    <p:sldId id="438" r:id="rId6"/>
    <p:sldId id="352" r:id="rId7"/>
    <p:sldId id="353" r:id="rId8"/>
    <p:sldId id="354" r:id="rId9"/>
    <p:sldId id="355" r:id="rId10"/>
    <p:sldId id="356" r:id="rId11"/>
    <p:sldId id="357" r:id="rId12"/>
    <p:sldId id="359" r:id="rId13"/>
    <p:sldId id="439" r:id="rId14"/>
    <p:sldId id="358" r:id="rId15"/>
    <p:sldId id="360" r:id="rId16"/>
    <p:sldId id="361" r:id="rId17"/>
    <p:sldId id="363" r:id="rId18"/>
    <p:sldId id="364" r:id="rId19"/>
    <p:sldId id="365" r:id="rId20"/>
    <p:sldId id="366" r:id="rId21"/>
    <p:sldId id="367" r:id="rId22"/>
    <p:sldId id="368" r:id="rId23"/>
    <p:sldId id="369" r:id="rId24"/>
    <p:sldId id="371" r:id="rId25"/>
    <p:sldId id="373" r:id="rId26"/>
    <p:sldId id="375" r:id="rId27"/>
    <p:sldId id="376" r:id="rId28"/>
    <p:sldId id="377" r:id="rId29"/>
    <p:sldId id="378" r:id="rId30"/>
    <p:sldId id="379" r:id="rId31"/>
    <p:sldId id="380" r:id="rId32"/>
    <p:sldId id="381" r:id="rId33"/>
    <p:sldId id="382" r:id="rId34"/>
    <p:sldId id="383" r:id="rId35"/>
    <p:sldId id="384" r:id="rId36"/>
    <p:sldId id="385" r:id="rId37"/>
    <p:sldId id="389" r:id="rId38"/>
    <p:sldId id="390" r:id="rId39"/>
    <p:sldId id="392" r:id="rId40"/>
    <p:sldId id="396" r:id="rId41"/>
    <p:sldId id="397" r:id="rId42"/>
    <p:sldId id="398" r:id="rId43"/>
    <p:sldId id="399" r:id="rId44"/>
    <p:sldId id="400" r:id="rId45"/>
    <p:sldId id="401" r:id="rId46"/>
    <p:sldId id="402" r:id="rId47"/>
    <p:sldId id="403" r:id="rId48"/>
    <p:sldId id="404" r:id="rId49"/>
    <p:sldId id="405" r:id="rId50"/>
    <p:sldId id="406" r:id="rId51"/>
    <p:sldId id="408" r:id="rId52"/>
    <p:sldId id="407" r:id="rId53"/>
    <p:sldId id="409" r:id="rId54"/>
    <p:sldId id="410" r:id="rId55"/>
    <p:sldId id="411" r:id="rId56"/>
    <p:sldId id="414" r:id="rId57"/>
    <p:sldId id="412" r:id="rId58"/>
    <p:sldId id="413" r:id="rId59"/>
    <p:sldId id="415" r:id="rId60"/>
    <p:sldId id="416" r:id="rId61"/>
    <p:sldId id="417" r:id="rId62"/>
    <p:sldId id="418" r:id="rId63"/>
    <p:sldId id="419" r:id="rId64"/>
    <p:sldId id="420" r:id="rId65"/>
    <p:sldId id="422" r:id="rId66"/>
    <p:sldId id="421" r:id="rId67"/>
    <p:sldId id="423" r:id="rId68"/>
    <p:sldId id="424" r:id="rId69"/>
    <p:sldId id="426" r:id="rId70"/>
    <p:sldId id="427" r:id="rId71"/>
    <p:sldId id="428" r:id="rId72"/>
    <p:sldId id="433" r:id="rId73"/>
    <p:sldId id="435" r:id="rId74"/>
    <p:sldId id="436" r:id="rId75"/>
    <p:sldId id="437" r:id="rId76"/>
    <p:sldId id="349" r:id="rId77"/>
  </p:sldIdLst>
  <p:sldSz cx="9144000" cy="6858000" type="screen4x3"/>
  <p:notesSz cx="6858000" cy="9144000"/>
  <p:defaultText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CBD5"/>
    <a:srgbClr val="9DC9D3"/>
    <a:srgbClr val="8EE8FA"/>
    <a:srgbClr val="CCFFFF"/>
    <a:srgbClr val="99FFCC"/>
    <a:srgbClr val="CCCCFF"/>
    <a:srgbClr val="CCECFF"/>
    <a:srgbClr val="99CCFF"/>
    <a:srgbClr val="66FF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0084" autoAdjust="0"/>
  </p:normalViewPr>
  <p:slideViewPr>
    <p:cSldViewPr snapToGrid="0" snapToObjects="1">
      <p:cViewPr>
        <p:scale>
          <a:sx n="100" d="100"/>
          <a:sy n="100" d="100"/>
        </p:scale>
        <p:origin x="-204" y="13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p:scale>
          <a:sx n="100" d="100"/>
          <a:sy n="100" d="100"/>
        </p:scale>
        <p:origin x="-264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6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image" Target="../media/image6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image" Target="../media/image7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image" Target="../media/image7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dirty="0">
              <a:latin typeface="Arial"/>
            </a:endParaRPr>
          </a:p>
        </p:txBody>
      </p:sp>
      <p:sp>
        <p:nvSpPr>
          <p:cNvPr id="3" name="Marcador de fecha 2"/>
          <p:cNvSpPr>
            <a:spLocks noGrp="1"/>
          </p:cNvSpPr>
          <p:nvPr>
            <p:ph type="dt" sz="quarter" idx="1"/>
          </p:nvPr>
        </p:nvSpPr>
        <p:spPr>
          <a:xfrm>
            <a:off x="5372099" y="0"/>
            <a:ext cx="1484313" cy="457200"/>
          </a:xfrm>
          <a:prstGeom prst="rect">
            <a:avLst/>
          </a:prstGeom>
        </p:spPr>
        <p:txBody>
          <a:bodyPr vert="horz" lIns="91440" tIns="45720" rIns="91440" bIns="45720" rtlCol="0"/>
          <a:lstStyle>
            <a:lvl1pPr algn="r">
              <a:defRPr sz="1200"/>
            </a:lvl1pPr>
          </a:lstStyle>
          <a:p>
            <a:fld id="{66A37CD9-6A8A-0B41-9B7F-CDD61CAE6EAC}" type="datetime1">
              <a:rPr lang="es-ES_tradnl" smtClean="0">
                <a:solidFill>
                  <a:srgbClr val="666666"/>
                </a:solidFill>
                <a:latin typeface="Tahoma"/>
                <a:cs typeface="Tahoma"/>
              </a:rPr>
              <a:pPr/>
              <a:t>05/07/2012</a:t>
            </a:fld>
            <a:endParaRPr lang="es-ES_tradnl" dirty="0">
              <a:solidFill>
                <a:srgbClr val="666666"/>
              </a:solidFill>
              <a:latin typeface="Tahoma"/>
              <a:cs typeface="Tahoma"/>
            </a:endParaRPr>
          </a:p>
        </p:txBody>
      </p:sp>
      <p:sp>
        <p:nvSpPr>
          <p:cNvPr id="4" name="Marcador de pie de página 3"/>
          <p:cNvSpPr>
            <a:spLocks noGrp="1"/>
          </p:cNvSpPr>
          <p:nvPr>
            <p:ph type="ftr" sz="quarter" idx="2"/>
          </p:nvPr>
        </p:nvSpPr>
        <p:spPr>
          <a:xfrm>
            <a:off x="1943100" y="8686800"/>
            <a:ext cx="2971800" cy="228600"/>
          </a:xfrm>
          <a:prstGeom prst="rect">
            <a:avLst/>
          </a:prstGeom>
        </p:spPr>
        <p:txBody>
          <a:bodyPr vert="horz" lIns="91440" tIns="45720" rIns="91440" bIns="45720" rtlCol="0" anchor="ctr"/>
          <a:lstStyle>
            <a:lvl1pPr algn="l">
              <a:defRPr sz="1200"/>
            </a:lvl1pPr>
          </a:lstStyle>
          <a:p>
            <a:pPr algn="ctr"/>
            <a:r>
              <a:rPr lang="es-ES_tradnl" sz="1000" dirty="0" smtClean="0">
                <a:solidFill>
                  <a:srgbClr val="666666"/>
                </a:solidFill>
                <a:latin typeface="Tahoma"/>
                <a:cs typeface="Tahoma"/>
              </a:rPr>
              <a:t>GRIAL </a:t>
            </a:r>
            <a:r>
              <a:rPr lang="es-ES_tradnl" sz="1000" dirty="0" err="1" smtClean="0">
                <a:solidFill>
                  <a:srgbClr val="666666"/>
                </a:solidFill>
                <a:latin typeface="Tahoma"/>
                <a:cs typeface="Tahoma"/>
              </a:rPr>
              <a:t>–</a:t>
            </a:r>
            <a:r>
              <a:rPr lang="es-ES_tradnl" sz="1000" dirty="0" smtClean="0">
                <a:solidFill>
                  <a:srgbClr val="666666"/>
                </a:solidFill>
                <a:latin typeface="Tahoma"/>
                <a:cs typeface="Tahoma"/>
              </a:rPr>
              <a:t> Universidad de Salamanca</a:t>
            </a:r>
            <a:endParaRPr lang="es-ES_tradnl" sz="1000" dirty="0">
              <a:solidFill>
                <a:srgbClr val="666666"/>
              </a:solidFill>
              <a:latin typeface="Tahoma"/>
              <a:cs typeface="Tahoma"/>
            </a:endParaRPr>
          </a:p>
        </p:txBody>
      </p:sp>
      <p:sp>
        <p:nvSpPr>
          <p:cNvPr id="5" name="Marcador de número de diapositiva 4"/>
          <p:cNvSpPr>
            <a:spLocks noGrp="1"/>
          </p:cNvSpPr>
          <p:nvPr>
            <p:ph type="sldNum" sz="quarter" idx="3"/>
          </p:nvPr>
        </p:nvSpPr>
        <p:spPr>
          <a:xfrm>
            <a:off x="6095999" y="8685213"/>
            <a:ext cx="760413" cy="457200"/>
          </a:xfrm>
          <a:prstGeom prst="rect">
            <a:avLst/>
          </a:prstGeom>
        </p:spPr>
        <p:txBody>
          <a:bodyPr vert="horz" lIns="91440" tIns="45720" rIns="91440" bIns="45720" rtlCol="0" anchor="ctr"/>
          <a:lstStyle>
            <a:lvl1pPr algn="r">
              <a:defRPr sz="1200"/>
            </a:lvl1pPr>
          </a:lstStyle>
          <a:p>
            <a:fld id="{F35C60D5-8167-504C-BD55-AC545A151144}" type="slidenum">
              <a:rPr lang="es-ES_tradnl" smtClean="0">
                <a:solidFill>
                  <a:srgbClr val="666666"/>
                </a:solidFill>
                <a:latin typeface="Tahoma"/>
                <a:cs typeface="Tahoma"/>
              </a:rPr>
              <a:pPr/>
              <a:t>‹Nº›</a:t>
            </a:fld>
            <a:endParaRPr lang="es-ES_tradnl" dirty="0">
              <a:solidFill>
                <a:srgbClr val="666666"/>
              </a:solidFill>
              <a:latin typeface="Tahoma"/>
              <a:cs typeface="Tahoma"/>
            </a:endParaRPr>
          </a:p>
        </p:txBody>
      </p:sp>
    </p:spTree>
    <p:extLst>
      <p:ext uri="{BB962C8B-B14F-4D97-AF65-F5344CB8AC3E}">
        <p14:creationId xmlns:p14="http://schemas.microsoft.com/office/powerpoint/2010/main" val="13018019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s-ES_tradnl" dirty="0"/>
          </a:p>
        </p:txBody>
      </p:sp>
      <p:sp>
        <p:nvSpPr>
          <p:cNvPr id="3" name="Marcador de fecha 2"/>
          <p:cNvSpPr>
            <a:spLocks noGrp="1"/>
          </p:cNvSpPr>
          <p:nvPr>
            <p:ph type="dt" idx="1"/>
          </p:nvPr>
        </p:nvSpPr>
        <p:spPr>
          <a:xfrm>
            <a:off x="5350933" y="0"/>
            <a:ext cx="1505480" cy="457200"/>
          </a:xfrm>
          <a:prstGeom prst="rect">
            <a:avLst/>
          </a:prstGeom>
        </p:spPr>
        <p:txBody>
          <a:bodyPr vert="horz" lIns="91440" tIns="45720" rIns="91440" bIns="45720" rtlCol="0"/>
          <a:lstStyle>
            <a:lvl1pPr algn="r">
              <a:defRPr sz="1200">
                <a:solidFill>
                  <a:srgbClr val="666666"/>
                </a:solidFill>
                <a:latin typeface="Tahoma"/>
                <a:cs typeface="Tahoma"/>
              </a:defRPr>
            </a:lvl1pPr>
          </a:lstStyle>
          <a:p>
            <a:fld id="{D0989BAA-F2EE-5D4C-882C-8AAA58C886B9}" type="datetime1">
              <a:rPr lang="es-ES_tradnl" smtClean="0"/>
              <a:pPr/>
              <a:t>05/07/2012</a:t>
            </a:fld>
            <a:endParaRPr lang="es-ES_tradnl" dirty="0"/>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_tradnl" dirty="0"/>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6" name="Marcador de pie de página 5"/>
          <p:cNvSpPr>
            <a:spLocks noGrp="1"/>
          </p:cNvSpPr>
          <p:nvPr>
            <p:ph type="ftr" sz="quarter" idx="4"/>
          </p:nvPr>
        </p:nvSpPr>
        <p:spPr>
          <a:xfrm>
            <a:off x="1913466" y="8685213"/>
            <a:ext cx="2971800" cy="238654"/>
          </a:xfrm>
          <a:prstGeom prst="rect">
            <a:avLst/>
          </a:prstGeom>
        </p:spPr>
        <p:txBody>
          <a:bodyPr vert="horz" lIns="91440" tIns="45720" rIns="91440" bIns="45720" rtlCol="0" anchor="ctr"/>
          <a:lstStyle>
            <a:lvl1pPr algn="ctr">
              <a:defRPr sz="1000">
                <a:solidFill>
                  <a:srgbClr val="666666"/>
                </a:solidFill>
                <a:latin typeface="Tahoma"/>
                <a:cs typeface="Tahoma"/>
              </a:defRPr>
            </a:lvl1pPr>
          </a:lstStyle>
          <a:p>
            <a:r>
              <a:rPr lang="es-ES_tradnl" dirty="0" smtClean="0"/>
              <a:t>GRIAL </a:t>
            </a:r>
            <a:r>
              <a:rPr lang="es-ES_tradnl" dirty="0" err="1" smtClean="0"/>
              <a:t>–</a:t>
            </a:r>
            <a:r>
              <a:rPr lang="es-ES_tradnl" dirty="0" smtClean="0"/>
              <a:t> Universidad de Salamanca</a:t>
            </a:r>
            <a:endParaRPr lang="es-ES_tradnl" dirty="0"/>
          </a:p>
        </p:txBody>
      </p:sp>
      <p:sp>
        <p:nvSpPr>
          <p:cNvPr id="7" name="Marcador de número de diapositiva 6"/>
          <p:cNvSpPr>
            <a:spLocks noGrp="1"/>
          </p:cNvSpPr>
          <p:nvPr>
            <p:ph type="sldNum" sz="quarter" idx="5"/>
          </p:nvPr>
        </p:nvSpPr>
        <p:spPr>
          <a:xfrm>
            <a:off x="6172199" y="8685213"/>
            <a:ext cx="684213" cy="457200"/>
          </a:xfrm>
          <a:prstGeom prst="rect">
            <a:avLst/>
          </a:prstGeom>
        </p:spPr>
        <p:txBody>
          <a:bodyPr vert="horz" lIns="91440" tIns="45720" rIns="91440" bIns="45720" rtlCol="0" anchor="ctr"/>
          <a:lstStyle>
            <a:lvl1pPr algn="r">
              <a:defRPr sz="1200">
                <a:solidFill>
                  <a:srgbClr val="666666"/>
                </a:solidFill>
                <a:latin typeface="Tahoma"/>
                <a:cs typeface="Tahoma"/>
              </a:defRPr>
            </a:lvl1pPr>
          </a:lstStyle>
          <a:p>
            <a:fld id="{05F47350-BA1B-7249-A27B-9F534461B0A9}" type="slidenum">
              <a:rPr lang="es-ES_tradnl" smtClean="0"/>
              <a:pPr/>
              <a:t>‹Nº›</a:t>
            </a:fld>
            <a:endParaRPr lang="es-ES_tradnl" dirty="0"/>
          </a:p>
        </p:txBody>
      </p:sp>
    </p:spTree>
    <p:extLst>
      <p:ext uri="{BB962C8B-B14F-4D97-AF65-F5344CB8AC3E}">
        <p14:creationId xmlns:p14="http://schemas.microsoft.com/office/powerpoint/2010/main" val="402426877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Buenos días.</a:t>
            </a:r>
            <a:r>
              <a:rPr lang="es-ES" baseline="0" dirty="0" smtClean="0"/>
              <a:t> Mi nombre es Miguel Ángel Conde González y voy a defender mi trabajo para la obtención del titulo de Doctor correspondiente al programa de doctorado de informática y automática de la Universidad de Salamanca. Este trabajo va a involucrar dos grupos de investigación GRIAL por parte de la Universidad de Salamanca y SUSHITOS por parte de la Universidad Politécnica de Cataluña. El trabajo a presentar se denomina Personalización del Aprendizaje: Framework de servicios para la </a:t>
            </a:r>
            <a:r>
              <a:rPr lang="es-ES" baseline="0" dirty="0" smtClean="0"/>
              <a:t>integración de </a:t>
            </a:r>
            <a:r>
              <a:rPr lang="es-ES" baseline="0" dirty="0" smtClean="0"/>
              <a:t>aplicaciones online en los </a:t>
            </a:r>
            <a:r>
              <a:rPr lang="es-ES" baseline="0" dirty="0" smtClean="0"/>
              <a:t>sistemas </a:t>
            </a:r>
            <a:r>
              <a:rPr lang="es-ES" baseline="0" dirty="0" smtClean="0"/>
              <a:t>de gestión de aprendizaje y esta dirigido por los doctores D. Francisco J. García </a:t>
            </a:r>
            <a:r>
              <a:rPr lang="es-ES" baseline="0" dirty="0" err="1" smtClean="0"/>
              <a:t>Peñalvo</a:t>
            </a:r>
            <a:r>
              <a:rPr lang="es-ES" baseline="0" dirty="0" smtClean="0"/>
              <a:t> (del grupo de investigación GRIAL) y D. Marc </a:t>
            </a:r>
            <a:r>
              <a:rPr lang="es-ES" baseline="0" dirty="0" err="1" smtClean="0"/>
              <a:t>Alier</a:t>
            </a:r>
            <a:r>
              <a:rPr lang="es-ES" baseline="0" dirty="0" smtClean="0"/>
              <a:t> </a:t>
            </a:r>
            <a:r>
              <a:rPr lang="es-ES" baseline="0" dirty="0" err="1" smtClean="0"/>
              <a:t>Forment</a:t>
            </a:r>
            <a:r>
              <a:rPr lang="es-ES" baseline="0" dirty="0" smtClean="0"/>
              <a:t> (de SUSHITOS).</a:t>
            </a:r>
            <a:endParaRPr lang="es-ES" dirty="0"/>
          </a:p>
        </p:txBody>
      </p:sp>
      <p:sp>
        <p:nvSpPr>
          <p:cNvPr id="4" name="Marcador de número de diapositiva 3"/>
          <p:cNvSpPr>
            <a:spLocks noGrp="1"/>
          </p:cNvSpPr>
          <p:nvPr>
            <p:ph type="sldNum" sz="quarter" idx="10"/>
          </p:nvPr>
        </p:nvSpPr>
        <p:spPr/>
        <p:txBody>
          <a:bodyPr/>
          <a:lstStyle/>
          <a:p>
            <a:fld id="{05F47350-BA1B-7249-A27B-9F534461B0A9}" type="slidenum">
              <a:rPr lang="es-ES_tradnl" smtClean="0"/>
              <a:pPr/>
              <a:t>1</a:t>
            </a:fld>
            <a:endParaRPr lang="es-ES_tradnl" dirty="0"/>
          </a:p>
        </p:txBody>
      </p:sp>
    </p:spTree>
    <p:extLst>
      <p:ext uri="{BB962C8B-B14F-4D97-AF65-F5344CB8AC3E}">
        <p14:creationId xmlns:p14="http://schemas.microsoft.com/office/powerpoint/2010/main" val="3179456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10</a:t>
            </a:fld>
            <a:endParaRPr lang="es-ES_tradnl" dirty="0"/>
          </a:p>
        </p:txBody>
      </p:sp>
    </p:spTree>
    <p:extLst>
      <p:ext uri="{BB962C8B-B14F-4D97-AF65-F5344CB8AC3E}">
        <p14:creationId xmlns:p14="http://schemas.microsoft.com/office/powerpoint/2010/main" val="474422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err="1" smtClean="0"/>
              <a:t>Divergencia</a:t>
            </a:r>
            <a:r>
              <a:rPr lang="en-GB" dirty="0" smtClean="0"/>
              <a:t> en </a:t>
            </a:r>
            <a:r>
              <a:rPr lang="en-GB" dirty="0" err="1" smtClean="0"/>
              <a:t>cuanto</a:t>
            </a:r>
            <a:r>
              <a:rPr lang="en-GB" dirty="0" smtClean="0"/>
              <a:t> a </a:t>
            </a:r>
            <a:r>
              <a:rPr lang="en-GB" dirty="0" err="1" smtClean="0"/>
              <a:t>las</a:t>
            </a:r>
            <a:r>
              <a:rPr lang="en-GB" dirty="0" smtClean="0"/>
              <a:t> </a:t>
            </a:r>
            <a:r>
              <a:rPr lang="en-GB" dirty="0" err="1" smtClean="0"/>
              <a:t>tecnologías</a:t>
            </a:r>
            <a:r>
              <a:rPr lang="en-GB" dirty="0" smtClean="0"/>
              <a:t> </a:t>
            </a:r>
            <a:r>
              <a:rPr lang="en-GB" dirty="0" err="1" smtClean="0"/>
              <a:t>que</a:t>
            </a:r>
            <a:r>
              <a:rPr lang="en-GB" dirty="0" smtClean="0"/>
              <a:t> </a:t>
            </a:r>
            <a:r>
              <a:rPr lang="en-GB" dirty="0" err="1" smtClean="0"/>
              <a:t>usan</a:t>
            </a:r>
            <a:r>
              <a:rPr lang="en-GB" baseline="0" dirty="0" smtClean="0"/>
              <a:t> </a:t>
            </a:r>
            <a:r>
              <a:rPr lang="en-GB" baseline="0" dirty="0" err="1" smtClean="0"/>
              <a:t>docentes</a:t>
            </a:r>
            <a:r>
              <a:rPr lang="en-GB" baseline="0" dirty="0" smtClean="0"/>
              <a:t> y </a:t>
            </a:r>
            <a:r>
              <a:rPr lang="en-GB" baseline="0" dirty="0" err="1" smtClean="0"/>
              <a:t>discentes</a:t>
            </a:r>
            <a:r>
              <a:rPr lang="en-GB" baseline="0" dirty="0" smtClean="0"/>
              <a:t> </a:t>
            </a:r>
            <a:r>
              <a:rPr lang="en-GB" baseline="0" dirty="0" err="1" smtClean="0"/>
              <a:t>para</a:t>
            </a:r>
            <a:r>
              <a:rPr lang="en-GB" baseline="0" dirty="0" smtClean="0"/>
              <a:t> </a:t>
            </a:r>
            <a:r>
              <a:rPr lang="en-GB" baseline="0" dirty="0" err="1" smtClean="0"/>
              <a:t>enseñar</a:t>
            </a:r>
            <a:r>
              <a:rPr lang="en-GB" baseline="0" dirty="0" smtClean="0"/>
              <a:t>/</a:t>
            </a:r>
            <a:r>
              <a:rPr lang="en-GB" baseline="0" dirty="0" err="1" smtClean="0"/>
              <a:t>aprender</a:t>
            </a:r>
            <a:endParaRPr lang="en-GB" baseline="0" dirty="0" smtClean="0"/>
          </a:p>
          <a:p>
            <a:r>
              <a:rPr lang="en-GB" baseline="0" dirty="0" smtClean="0"/>
              <a:t>Dado </a:t>
            </a:r>
            <a:r>
              <a:rPr lang="en-GB" baseline="0" dirty="0" err="1" smtClean="0"/>
              <a:t>este</a:t>
            </a:r>
            <a:r>
              <a:rPr lang="en-GB" baseline="0" dirty="0" smtClean="0"/>
              <a:t> </a:t>
            </a:r>
            <a:r>
              <a:rPr lang="en-GB" baseline="0" dirty="0" err="1" smtClean="0"/>
              <a:t>contexto</a:t>
            </a:r>
            <a:r>
              <a:rPr lang="en-GB" baseline="0" dirty="0" smtClean="0"/>
              <a:t> </a:t>
            </a:r>
            <a:r>
              <a:rPr lang="en-GB" baseline="0" dirty="0" err="1" smtClean="0"/>
              <a:t>deberían</a:t>
            </a:r>
            <a:r>
              <a:rPr lang="en-GB" baseline="0" dirty="0" smtClean="0"/>
              <a:t> </a:t>
            </a:r>
            <a:r>
              <a:rPr lang="en-GB" baseline="0" dirty="0" err="1" smtClean="0"/>
              <a:t>considerarse</a:t>
            </a:r>
            <a:r>
              <a:rPr lang="en-GB" baseline="0" dirty="0" smtClean="0"/>
              <a:t> dos </a:t>
            </a:r>
            <a:r>
              <a:rPr lang="en-GB" baseline="0" dirty="0" err="1" smtClean="0"/>
              <a:t>tipos</a:t>
            </a:r>
            <a:r>
              <a:rPr lang="en-GB" baseline="0" dirty="0" smtClean="0"/>
              <a:t> de </a:t>
            </a:r>
            <a:r>
              <a:rPr lang="en-GB" baseline="0" dirty="0" err="1" smtClean="0"/>
              <a:t>entornos</a:t>
            </a:r>
            <a:r>
              <a:rPr lang="en-GB" baseline="0" dirty="0" smtClean="0"/>
              <a:t> de </a:t>
            </a:r>
            <a:r>
              <a:rPr lang="en-GB" baseline="0" dirty="0" err="1" smtClean="0"/>
              <a:t>aprendizaje</a:t>
            </a:r>
            <a:r>
              <a:rPr lang="en-GB" baseline="0" dirty="0" smtClean="0"/>
              <a:t> los LMS y los PLE</a:t>
            </a:r>
            <a:endParaRPr lang="en-GB" dirty="0"/>
          </a:p>
        </p:txBody>
      </p:sp>
      <p:sp>
        <p:nvSpPr>
          <p:cNvPr id="4" name="Marcador de número de diapositiva 3"/>
          <p:cNvSpPr>
            <a:spLocks noGrp="1"/>
          </p:cNvSpPr>
          <p:nvPr>
            <p:ph type="sldNum" sz="quarter" idx="10"/>
          </p:nvPr>
        </p:nvSpPr>
        <p:spPr/>
        <p:txBody>
          <a:bodyPr/>
          <a:lstStyle/>
          <a:p>
            <a:fld id="{05F47350-BA1B-7249-A27B-9F534461B0A9}" type="slidenum">
              <a:rPr lang="es-ES_tradnl" smtClean="0"/>
              <a:pPr/>
              <a:t>11</a:t>
            </a:fld>
            <a:endParaRPr lang="es-ES_tradnl" dirty="0"/>
          </a:p>
        </p:txBody>
      </p:sp>
    </p:spTree>
    <p:extLst>
      <p:ext uri="{BB962C8B-B14F-4D97-AF65-F5344CB8AC3E}">
        <p14:creationId xmlns:p14="http://schemas.microsoft.com/office/powerpoint/2010/main" val="3747286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12</a:t>
            </a:fld>
            <a:endParaRPr lang="es-ES_tradnl" dirty="0"/>
          </a:p>
        </p:txBody>
      </p:sp>
    </p:spTree>
    <p:extLst>
      <p:ext uri="{BB962C8B-B14F-4D97-AF65-F5344CB8AC3E}">
        <p14:creationId xmlns:p14="http://schemas.microsoft.com/office/powerpoint/2010/main" val="2002985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13</a:t>
            </a:fld>
            <a:endParaRPr lang="es-ES_tradnl" dirty="0"/>
          </a:p>
        </p:txBody>
      </p:sp>
    </p:spTree>
    <p:extLst>
      <p:ext uri="{BB962C8B-B14F-4D97-AF65-F5344CB8AC3E}">
        <p14:creationId xmlns:p14="http://schemas.microsoft.com/office/powerpoint/2010/main" val="3352044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14</a:t>
            </a:fld>
            <a:endParaRPr lang="es-ES_tradnl" dirty="0"/>
          </a:p>
        </p:txBody>
      </p:sp>
    </p:spTree>
    <p:extLst>
      <p:ext uri="{BB962C8B-B14F-4D97-AF65-F5344CB8AC3E}">
        <p14:creationId xmlns:p14="http://schemas.microsoft.com/office/powerpoint/2010/main" val="472476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15</a:t>
            </a:fld>
            <a:endParaRPr lang="es-ES_tradnl" dirty="0"/>
          </a:p>
        </p:txBody>
      </p:sp>
    </p:spTree>
    <p:extLst>
      <p:ext uri="{BB962C8B-B14F-4D97-AF65-F5344CB8AC3E}">
        <p14:creationId xmlns:p14="http://schemas.microsoft.com/office/powerpoint/2010/main" val="2311046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smtClean="0"/>
              <a:t>Dos </a:t>
            </a:r>
            <a:r>
              <a:rPr lang="en-GB" dirty="0" err="1" smtClean="0"/>
              <a:t>entornos</a:t>
            </a:r>
            <a:r>
              <a:rPr lang="en-GB" baseline="0" dirty="0" smtClean="0"/>
              <a:t> </a:t>
            </a:r>
            <a:r>
              <a:rPr lang="en-GB" baseline="0" dirty="0" err="1" smtClean="0"/>
              <a:t>diferentes</a:t>
            </a:r>
            <a:r>
              <a:rPr lang="en-GB" baseline="0" dirty="0" smtClean="0"/>
              <a:t> </a:t>
            </a:r>
            <a:r>
              <a:rPr lang="en-GB" baseline="0" dirty="0" err="1" smtClean="0"/>
              <a:t>suponen</a:t>
            </a:r>
            <a:r>
              <a:rPr lang="en-GB" baseline="0" dirty="0" smtClean="0"/>
              <a:t> dos </a:t>
            </a:r>
            <a:r>
              <a:rPr lang="en-GB" baseline="0" dirty="0" err="1" smtClean="0"/>
              <a:t>contextos</a:t>
            </a:r>
            <a:r>
              <a:rPr lang="en-GB" baseline="0" dirty="0" smtClean="0"/>
              <a:t> </a:t>
            </a:r>
            <a:r>
              <a:rPr lang="en-GB" baseline="0" dirty="0" err="1" smtClean="0"/>
              <a:t>diferentes</a:t>
            </a:r>
            <a:r>
              <a:rPr lang="en-GB" baseline="0" dirty="0" smtClean="0"/>
              <a:t> a los </a:t>
            </a:r>
            <a:r>
              <a:rPr lang="en-GB" baseline="0" dirty="0" err="1" smtClean="0"/>
              <a:t>que</a:t>
            </a:r>
            <a:r>
              <a:rPr lang="en-GB" baseline="0" dirty="0" smtClean="0"/>
              <a:t> el </a:t>
            </a:r>
            <a:r>
              <a:rPr lang="en-GB" baseline="0" dirty="0" err="1" smtClean="0"/>
              <a:t>usuario</a:t>
            </a:r>
            <a:r>
              <a:rPr lang="en-GB" baseline="0" dirty="0" smtClean="0"/>
              <a:t> </a:t>
            </a:r>
            <a:r>
              <a:rPr lang="en-GB" baseline="0" dirty="0" err="1" smtClean="0"/>
              <a:t>debe</a:t>
            </a:r>
            <a:r>
              <a:rPr lang="en-GB" baseline="0" dirty="0" smtClean="0"/>
              <a:t> </a:t>
            </a:r>
            <a:r>
              <a:rPr lang="en-GB" baseline="0" smtClean="0"/>
              <a:t>acceder</a:t>
            </a:r>
            <a:endParaRPr lang="en-GB"/>
          </a:p>
        </p:txBody>
      </p:sp>
      <p:sp>
        <p:nvSpPr>
          <p:cNvPr id="4" name="Marcador de número de diapositiva 3"/>
          <p:cNvSpPr>
            <a:spLocks noGrp="1"/>
          </p:cNvSpPr>
          <p:nvPr>
            <p:ph type="sldNum" sz="quarter" idx="10"/>
          </p:nvPr>
        </p:nvSpPr>
        <p:spPr/>
        <p:txBody>
          <a:bodyPr/>
          <a:lstStyle/>
          <a:p>
            <a:fld id="{05F47350-BA1B-7249-A27B-9F534461B0A9}" type="slidenum">
              <a:rPr lang="es-ES_tradnl" smtClean="0"/>
              <a:pPr/>
              <a:t>16</a:t>
            </a:fld>
            <a:endParaRPr lang="es-ES_tradnl" dirty="0"/>
          </a:p>
        </p:txBody>
      </p:sp>
    </p:spTree>
    <p:extLst>
      <p:ext uri="{BB962C8B-B14F-4D97-AF65-F5344CB8AC3E}">
        <p14:creationId xmlns:p14="http://schemas.microsoft.com/office/powerpoint/2010/main" val="120460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5F47350-BA1B-7249-A27B-9F534461B0A9}" type="slidenum">
              <a:rPr lang="es-ES_tradnl" smtClean="0"/>
              <a:pPr/>
              <a:t>17</a:t>
            </a:fld>
            <a:endParaRPr lang="es-ES_tradnl" dirty="0"/>
          </a:p>
        </p:txBody>
      </p:sp>
    </p:spTree>
    <p:extLst>
      <p:ext uri="{BB962C8B-B14F-4D97-AF65-F5344CB8AC3E}">
        <p14:creationId xmlns:p14="http://schemas.microsoft.com/office/powerpoint/2010/main" val="539897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18</a:t>
            </a:fld>
            <a:endParaRPr lang="es-ES_tradnl" dirty="0"/>
          </a:p>
        </p:txBody>
      </p:sp>
    </p:spTree>
    <p:extLst>
      <p:ext uri="{BB962C8B-B14F-4D97-AF65-F5344CB8AC3E}">
        <p14:creationId xmlns:p14="http://schemas.microsoft.com/office/powerpoint/2010/main" val="2256908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19</a:t>
            </a:fld>
            <a:endParaRPr lang="es-ES_tradnl" dirty="0"/>
          </a:p>
        </p:txBody>
      </p:sp>
    </p:spTree>
    <p:extLst>
      <p:ext uri="{BB962C8B-B14F-4D97-AF65-F5344CB8AC3E}">
        <p14:creationId xmlns:p14="http://schemas.microsoft.com/office/powerpoint/2010/main" val="780024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5F47350-BA1B-7249-A27B-9F534461B0A9}" type="slidenum">
              <a:rPr lang="es-ES_tradnl" smtClean="0"/>
              <a:pPr/>
              <a:t>2</a:t>
            </a:fld>
            <a:endParaRPr lang="es-ES_tradnl" dirty="0"/>
          </a:p>
        </p:txBody>
      </p:sp>
    </p:spTree>
    <p:extLst>
      <p:ext uri="{BB962C8B-B14F-4D97-AF65-F5344CB8AC3E}">
        <p14:creationId xmlns:p14="http://schemas.microsoft.com/office/powerpoint/2010/main" val="539897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5F47350-BA1B-7249-A27B-9F534461B0A9}" type="slidenum">
              <a:rPr lang="es-ES_tradnl" smtClean="0"/>
              <a:pPr/>
              <a:t>20</a:t>
            </a:fld>
            <a:endParaRPr lang="es-ES_tradnl" dirty="0"/>
          </a:p>
        </p:txBody>
      </p:sp>
    </p:spTree>
    <p:extLst>
      <p:ext uri="{BB962C8B-B14F-4D97-AF65-F5344CB8AC3E}">
        <p14:creationId xmlns:p14="http://schemas.microsoft.com/office/powerpoint/2010/main" val="539897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21</a:t>
            </a:fld>
            <a:endParaRPr lang="es-ES_tradnl" dirty="0"/>
          </a:p>
        </p:txBody>
      </p:sp>
    </p:spTree>
    <p:extLst>
      <p:ext uri="{BB962C8B-B14F-4D97-AF65-F5344CB8AC3E}">
        <p14:creationId xmlns:p14="http://schemas.microsoft.com/office/powerpoint/2010/main" val="820462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22</a:t>
            </a:fld>
            <a:endParaRPr lang="es-ES_tradnl" dirty="0"/>
          </a:p>
        </p:txBody>
      </p:sp>
    </p:spTree>
    <p:extLst>
      <p:ext uri="{BB962C8B-B14F-4D97-AF65-F5344CB8AC3E}">
        <p14:creationId xmlns:p14="http://schemas.microsoft.com/office/powerpoint/2010/main" val="2137924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23</a:t>
            </a:fld>
            <a:endParaRPr lang="es-ES_tradnl" dirty="0"/>
          </a:p>
        </p:txBody>
      </p:sp>
    </p:spTree>
    <p:extLst>
      <p:ext uri="{BB962C8B-B14F-4D97-AF65-F5344CB8AC3E}">
        <p14:creationId xmlns:p14="http://schemas.microsoft.com/office/powerpoint/2010/main" val="2218580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5F47350-BA1B-7249-A27B-9F534461B0A9}" type="slidenum">
              <a:rPr lang="es-ES_tradnl" smtClean="0"/>
              <a:pPr/>
              <a:t>24</a:t>
            </a:fld>
            <a:endParaRPr lang="es-ES_tradnl" dirty="0"/>
          </a:p>
        </p:txBody>
      </p:sp>
    </p:spTree>
    <p:extLst>
      <p:ext uri="{BB962C8B-B14F-4D97-AF65-F5344CB8AC3E}">
        <p14:creationId xmlns:p14="http://schemas.microsoft.com/office/powerpoint/2010/main" val="539897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25</a:t>
            </a:fld>
            <a:endParaRPr lang="es-ES_tradnl" dirty="0"/>
          </a:p>
        </p:txBody>
      </p:sp>
    </p:spTree>
    <p:extLst>
      <p:ext uri="{BB962C8B-B14F-4D97-AF65-F5344CB8AC3E}">
        <p14:creationId xmlns:p14="http://schemas.microsoft.com/office/powerpoint/2010/main" val="3658836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Arial"/>
                <a:ea typeface="+mn-ea"/>
                <a:cs typeface="+mn-cs"/>
              </a:rPr>
              <a:t>En la mayor parte de ocasiones estas iniciativas se encuentra con problemas de integración real entre herramientas, incongruencias con el contexto, rigidez para la personalización por parte del estudiante, etc. Aquellas que mejor solventan estos inconvenientes son las que definen una plataforma de aprendizaje propia desde cero o a partir de algún desarrollo institucional anterior. Sin embargo, esto limita mucho el ámbito de uso de la solución, por lo que se aplica a contextos muy concretos.</a:t>
            </a:r>
          </a:p>
          <a:p>
            <a:r>
              <a:rPr lang="es-ES_tradnl" sz="1200" kern="1200" dirty="0" smtClean="0">
                <a:solidFill>
                  <a:schemeClr val="tx1"/>
                </a:solidFill>
                <a:effectLst/>
                <a:latin typeface="Arial"/>
                <a:ea typeface="+mn-ea"/>
                <a:cs typeface="+mn-cs"/>
              </a:rPr>
              <a:t>También de la Tabla 11 se puede observar que son muy pocas las iniciativas que soporten ambos escenarios (que estén en ambas columnas de la tabla), es decir, que contemplen la apertura para la comunicación y la integración de herramientas. Esto es fundamental para la definición de soluciones que aborden la interoperabilidad entre PLE y LMS de forma completa. Tan solo algunas soluciones que definen nuevos LMS de cero lo hacen, pero restringen las herramientas a incorporar al estar controladas por la institución y no consideran plataformas existentes en las que se han realizado importantes inversiones en tiempo y dinero.</a:t>
            </a:r>
          </a:p>
          <a:p>
            <a:endParaRPr lang="en-GB" dirty="0"/>
          </a:p>
        </p:txBody>
      </p:sp>
      <p:sp>
        <p:nvSpPr>
          <p:cNvPr id="4" name="Marcador de número de diapositiva 3"/>
          <p:cNvSpPr>
            <a:spLocks noGrp="1"/>
          </p:cNvSpPr>
          <p:nvPr>
            <p:ph type="sldNum" sz="quarter" idx="10"/>
          </p:nvPr>
        </p:nvSpPr>
        <p:spPr/>
        <p:txBody>
          <a:bodyPr/>
          <a:lstStyle/>
          <a:p>
            <a:fld id="{05F47350-BA1B-7249-A27B-9F534461B0A9}" type="slidenum">
              <a:rPr lang="es-ES_tradnl" smtClean="0"/>
              <a:pPr/>
              <a:t>26</a:t>
            </a:fld>
            <a:endParaRPr lang="es-ES_tradnl" dirty="0"/>
          </a:p>
        </p:txBody>
      </p:sp>
    </p:spTree>
    <p:extLst>
      <p:ext uri="{BB962C8B-B14F-4D97-AF65-F5344CB8AC3E}">
        <p14:creationId xmlns:p14="http://schemas.microsoft.com/office/powerpoint/2010/main" val="690147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27</a:t>
            </a:fld>
            <a:endParaRPr lang="es-ES_tradnl" dirty="0"/>
          </a:p>
        </p:txBody>
      </p:sp>
    </p:spTree>
    <p:extLst>
      <p:ext uri="{BB962C8B-B14F-4D97-AF65-F5344CB8AC3E}">
        <p14:creationId xmlns:p14="http://schemas.microsoft.com/office/powerpoint/2010/main" val="1307293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28</a:t>
            </a:fld>
            <a:endParaRPr lang="es-ES_tradnl" dirty="0"/>
          </a:p>
        </p:txBody>
      </p:sp>
    </p:spTree>
    <p:extLst>
      <p:ext uri="{BB962C8B-B14F-4D97-AF65-F5344CB8AC3E}">
        <p14:creationId xmlns:p14="http://schemas.microsoft.com/office/powerpoint/2010/main" val="2233388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29</a:t>
            </a:fld>
            <a:endParaRPr lang="es-ES_tradnl" dirty="0"/>
          </a:p>
        </p:txBody>
      </p:sp>
    </p:spTree>
    <p:extLst>
      <p:ext uri="{BB962C8B-B14F-4D97-AF65-F5344CB8AC3E}">
        <p14:creationId xmlns:p14="http://schemas.microsoft.com/office/powerpoint/2010/main" val="1430521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5F47350-BA1B-7249-A27B-9F534461B0A9}" type="slidenum">
              <a:rPr lang="es-ES_tradnl" smtClean="0"/>
              <a:pPr/>
              <a:t>3</a:t>
            </a:fld>
            <a:endParaRPr lang="es-ES_tradnl" dirty="0"/>
          </a:p>
        </p:txBody>
      </p:sp>
    </p:spTree>
    <p:extLst>
      <p:ext uri="{BB962C8B-B14F-4D97-AF65-F5344CB8AC3E}">
        <p14:creationId xmlns:p14="http://schemas.microsoft.com/office/powerpoint/2010/main" val="539897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30</a:t>
            </a:fld>
            <a:endParaRPr lang="es-ES_tradnl" dirty="0"/>
          </a:p>
        </p:txBody>
      </p:sp>
    </p:spTree>
    <p:extLst>
      <p:ext uri="{BB962C8B-B14F-4D97-AF65-F5344CB8AC3E}">
        <p14:creationId xmlns:p14="http://schemas.microsoft.com/office/powerpoint/2010/main" val="1196893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31</a:t>
            </a:fld>
            <a:endParaRPr lang="es-ES_tradnl" dirty="0"/>
          </a:p>
        </p:txBody>
      </p:sp>
    </p:spTree>
    <p:extLst>
      <p:ext uri="{BB962C8B-B14F-4D97-AF65-F5344CB8AC3E}">
        <p14:creationId xmlns:p14="http://schemas.microsoft.com/office/powerpoint/2010/main" val="1156076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5F47350-BA1B-7249-A27B-9F534461B0A9}" type="slidenum">
              <a:rPr lang="es-ES_tradnl" smtClean="0"/>
              <a:pPr/>
              <a:t>32</a:t>
            </a:fld>
            <a:endParaRPr lang="es-ES_tradnl" dirty="0"/>
          </a:p>
        </p:txBody>
      </p:sp>
    </p:spTree>
    <p:extLst>
      <p:ext uri="{BB962C8B-B14F-4D97-AF65-F5344CB8AC3E}">
        <p14:creationId xmlns:p14="http://schemas.microsoft.com/office/powerpoint/2010/main" val="539897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33</a:t>
            </a:fld>
            <a:endParaRPr lang="es-ES_tradnl" dirty="0"/>
          </a:p>
        </p:txBody>
      </p:sp>
    </p:spTree>
    <p:extLst>
      <p:ext uri="{BB962C8B-B14F-4D97-AF65-F5344CB8AC3E}">
        <p14:creationId xmlns:p14="http://schemas.microsoft.com/office/powerpoint/2010/main" val="1506026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34</a:t>
            </a:fld>
            <a:endParaRPr lang="es-ES_tradnl" dirty="0"/>
          </a:p>
        </p:txBody>
      </p:sp>
    </p:spTree>
    <p:extLst>
      <p:ext uri="{BB962C8B-B14F-4D97-AF65-F5344CB8AC3E}">
        <p14:creationId xmlns:p14="http://schemas.microsoft.com/office/powerpoint/2010/main" val="916790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35</a:t>
            </a:fld>
            <a:endParaRPr lang="es-ES_tradnl" dirty="0"/>
          </a:p>
        </p:txBody>
      </p:sp>
    </p:spTree>
    <p:extLst>
      <p:ext uri="{BB962C8B-B14F-4D97-AF65-F5344CB8AC3E}">
        <p14:creationId xmlns:p14="http://schemas.microsoft.com/office/powerpoint/2010/main" val="17683825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36</a:t>
            </a:fld>
            <a:endParaRPr lang="es-ES_tradnl" dirty="0"/>
          </a:p>
        </p:txBody>
      </p:sp>
    </p:spTree>
    <p:extLst>
      <p:ext uri="{BB962C8B-B14F-4D97-AF65-F5344CB8AC3E}">
        <p14:creationId xmlns:p14="http://schemas.microsoft.com/office/powerpoint/2010/main" val="3344521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37</a:t>
            </a:fld>
            <a:endParaRPr lang="es-ES_tradnl" dirty="0"/>
          </a:p>
        </p:txBody>
      </p:sp>
    </p:spTree>
    <p:extLst>
      <p:ext uri="{BB962C8B-B14F-4D97-AF65-F5344CB8AC3E}">
        <p14:creationId xmlns:p14="http://schemas.microsoft.com/office/powerpoint/2010/main" val="4280570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38</a:t>
            </a:fld>
            <a:endParaRPr lang="es-ES_tradnl" dirty="0"/>
          </a:p>
        </p:txBody>
      </p:sp>
    </p:spTree>
    <p:extLst>
      <p:ext uri="{BB962C8B-B14F-4D97-AF65-F5344CB8AC3E}">
        <p14:creationId xmlns:p14="http://schemas.microsoft.com/office/powerpoint/2010/main" val="11327987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39</a:t>
            </a:fld>
            <a:endParaRPr lang="es-ES_tradnl" dirty="0"/>
          </a:p>
        </p:txBody>
      </p:sp>
    </p:spTree>
    <p:extLst>
      <p:ext uri="{BB962C8B-B14F-4D97-AF65-F5344CB8AC3E}">
        <p14:creationId xmlns:p14="http://schemas.microsoft.com/office/powerpoint/2010/main" val="3086735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4</a:t>
            </a:fld>
            <a:endParaRPr lang="es-ES_tradnl" dirty="0"/>
          </a:p>
        </p:txBody>
      </p:sp>
    </p:spTree>
    <p:extLst>
      <p:ext uri="{BB962C8B-B14F-4D97-AF65-F5344CB8AC3E}">
        <p14:creationId xmlns:p14="http://schemas.microsoft.com/office/powerpoint/2010/main" val="386236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40</a:t>
            </a:fld>
            <a:endParaRPr lang="es-ES_tradnl" dirty="0"/>
          </a:p>
        </p:txBody>
      </p:sp>
    </p:spTree>
    <p:extLst>
      <p:ext uri="{BB962C8B-B14F-4D97-AF65-F5344CB8AC3E}">
        <p14:creationId xmlns:p14="http://schemas.microsoft.com/office/powerpoint/2010/main" val="14946301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41</a:t>
            </a:fld>
            <a:endParaRPr lang="es-ES_tradnl" dirty="0"/>
          </a:p>
        </p:txBody>
      </p:sp>
    </p:spTree>
    <p:extLst>
      <p:ext uri="{BB962C8B-B14F-4D97-AF65-F5344CB8AC3E}">
        <p14:creationId xmlns:p14="http://schemas.microsoft.com/office/powerpoint/2010/main" val="40042430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42</a:t>
            </a:fld>
            <a:endParaRPr lang="es-ES_tradnl" dirty="0"/>
          </a:p>
        </p:txBody>
      </p:sp>
    </p:spTree>
    <p:extLst>
      <p:ext uri="{BB962C8B-B14F-4D97-AF65-F5344CB8AC3E}">
        <p14:creationId xmlns:p14="http://schemas.microsoft.com/office/powerpoint/2010/main" val="2147923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43</a:t>
            </a:fld>
            <a:endParaRPr lang="es-ES_tradnl" dirty="0"/>
          </a:p>
        </p:txBody>
      </p:sp>
    </p:spTree>
    <p:extLst>
      <p:ext uri="{BB962C8B-B14F-4D97-AF65-F5344CB8AC3E}">
        <p14:creationId xmlns:p14="http://schemas.microsoft.com/office/powerpoint/2010/main" val="2481904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44</a:t>
            </a:fld>
            <a:endParaRPr lang="es-ES_tradnl" dirty="0"/>
          </a:p>
        </p:txBody>
      </p:sp>
    </p:spTree>
    <p:extLst>
      <p:ext uri="{BB962C8B-B14F-4D97-AF65-F5344CB8AC3E}">
        <p14:creationId xmlns:p14="http://schemas.microsoft.com/office/powerpoint/2010/main" val="32568525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45</a:t>
            </a:fld>
            <a:endParaRPr lang="es-ES_tradnl" dirty="0"/>
          </a:p>
        </p:txBody>
      </p:sp>
    </p:spTree>
    <p:extLst>
      <p:ext uri="{BB962C8B-B14F-4D97-AF65-F5344CB8AC3E}">
        <p14:creationId xmlns:p14="http://schemas.microsoft.com/office/powerpoint/2010/main" val="26240129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46</a:t>
            </a:fld>
            <a:endParaRPr lang="es-ES_tradnl" dirty="0"/>
          </a:p>
        </p:txBody>
      </p:sp>
    </p:spTree>
    <p:extLst>
      <p:ext uri="{BB962C8B-B14F-4D97-AF65-F5344CB8AC3E}">
        <p14:creationId xmlns:p14="http://schemas.microsoft.com/office/powerpoint/2010/main" val="1634521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47</a:t>
            </a:fld>
            <a:endParaRPr lang="es-ES_tradnl" dirty="0"/>
          </a:p>
        </p:txBody>
      </p:sp>
    </p:spTree>
    <p:extLst>
      <p:ext uri="{BB962C8B-B14F-4D97-AF65-F5344CB8AC3E}">
        <p14:creationId xmlns:p14="http://schemas.microsoft.com/office/powerpoint/2010/main" val="23630781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48</a:t>
            </a:fld>
            <a:endParaRPr lang="es-ES_tradnl" dirty="0"/>
          </a:p>
        </p:txBody>
      </p:sp>
    </p:spTree>
    <p:extLst>
      <p:ext uri="{BB962C8B-B14F-4D97-AF65-F5344CB8AC3E}">
        <p14:creationId xmlns:p14="http://schemas.microsoft.com/office/powerpoint/2010/main" val="33334674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49</a:t>
            </a:fld>
            <a:endParaRPr lang="es-ES_tradnl" dirty="0"/>
          </a:p>
        </p:txBody>
      </p:sp>
    </p:spTree>
    <p:extLst>
      <p:ext uri="{BB962C8B-B14F-4D97-AF65-F5344CB8AC3E}">
        <p14:creationId xmlns:p14="http://schemas.microsoft.com/office/powerpoint/2010/main" val="4177298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5</a:t>
            </a:fld>
            <a:endParaRPr lang="es-ES_tradnl" dirty="0"/>
          </a:p>
        </p:txBody>
      </p:sp>
    </p:spTree>
    <p:extLst>
      <p:ext uri="{BB962C8B-B14F-4D97-AF65-F5344CB8AC3E}">
        <p14:creationId xmlns:p14="http://schemas.microsoft.com/office/powerpoint/2010/main" val="1399018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50</a:t>
            </a:fld>
            <a:endParaRPr lang="es-ES_tradnl" dirty="0"/>
          </a:p>
        </p:txBody>
      </p:sp>
    </p:spTree>
    <p:extLst>
      <p:ext uri="{BB962C8B-B14F-4D97-AF65-F5344CB8AC3E}">
        <p14:creationId xmlns:p14="http://schemas.microsoft.com/office/powerpoint/2010/main" val="19177554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51</a:t>
            </a:fld>
            <a:endParaRPr lang="es-ES_tradnl" dirty="0"/>
          </a:p>
        </p:txBody>
      </p:sp>
    </p:spTree>
    <p:extLst>
      <p:ext uri="{BB962C8B-B14F-4D97-AF65-F5344CB8AC3E}">
        <p14:creationId xmlns:p14="http://schemas.microsoft.com/office/powerpoint/2010/main" val="21035743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52</a:t>
            </a:fld>
            <a:endParaRPr lang="es-ES_tradnl" dirty="0"/>
          </a:p>
        </p:txBody>
      </p:sp>
    </p:spTree>
    <p:extLst>
      <p:ext uri="{BB962C8B-B14F-4D97-AF65-F5344CB8AC3E}">
        <p14:creationId xmlns:p14="http://schemas.microsoft.com/office/powerpoint/2010/main" val="6883574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53</a:t>
            </a:fld>
            <a:endParaRPr lang="es-ES_tradnl" dirty="0"/>
          </a:p>
        </p:txBody>
      </p:sp>
    </p:spTree>
    <p:extLst>
      <p:ext uri="{BB962C8B-B14F-4D97-AF65-F5344CB8AC3E}">
        <p14:creationId xmlns:p14="http://schemas.microsoft.com/office/powerpoint/2010/main" val="1067329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5F47350-BA1B-7249-A27B-9F534461B0A9}" type="slidenum">
              <a:rPr lang="es-ES_tradnl" smtClean="0"/>
              <a:pPr/>
              <a:t>54</a:t>
            </a:fld>
            <a:endParaRPr lang="es-ES_tradnl" dirty="0"/>
          </a:p>
        </p:txBody>
      </p:sp>
    </p:spTree>
    <p:extLst>
      <p:ext uri="{BB962C8B-B14F-4D97-AF65-F5344CB8AC3E}">
        <p14:creationId xmlns:p14="http://schemas.microsoft.com/office/powerpoint/2010/main" val="5398973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55</a:t>
            </a:fld>
            <a:endParaRPr lang="es-ES_tradnl" dirty="0"/>
          </a:p>
        </p:txBody>
      </p:sp>
    </p:spTree>
    <p:extLst>
      <p:ext uri="{BB962C8B-B14F-4D97-AF65-F5344CB8AC3E}">
        <p14:creationId xmlns:p14="http://schemas.microsoft.com/office/powerpoint/2010/main" val="30735646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56</a:t>
            </a:fld>
            <a:endParaRPr lang="es-ES_tradnl" dirty="0"/>
          </a:p>
        </p:txBody>
      </p:sp>
    </p:spTree>
    <p:extLst>
      <p:ext uri="{BB962C8B-B14F-4D97-AF65-F5344CB8AC3E}">
        <p14:creationId xmlns:p14="http://schemas.microsoft.com/office/powerpoint/2010/main" val="10339794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57</a:t>
            </a:fld>
            <a:endParaRPr lang="es-ES_tradnl" dirty="0"/>
          </a:p>
        </p:txBody>
      </p:sp>
    </p:spTree>
    <p:extLst>
      <p:ext uri="{BB962C8B-B14F-4D97-AF65-F5344CB8AC3E}">
        <p14:creationId xmlns:p14="http://schemas.microsoft.com/office/powerpoint/2010/main" val="2039714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58</a:t>
            </a:fld>
            <a:endParaRPr lang="es-ES_tradnl" dirty="0"/>
          </a:p>
        </p:txBody>
      </p:sp>
    </p:spTree>
    <p:extLst>
      <p:ext uri="{BB962C8B-B14F-4D97-AF65-F5344CB8AC3E}">
        <p14:creationId xmlns:p14="http://schemas.microsoft.com/office/powerpoint/2010/main" val="33819916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59</a:t>
            </a:fld>
            <a:endParaRPr lang="es-ES_tradnl" dirty="0"/>
          </a:p>
        </p:txBody>
      </p:sp>
    </p:spTree>
    <p:extLst>
      <p:ext uri="{BB962C8B-B14F-4D97-AF65-F5344CB8AC3E}">
        <p14:creationId xmlns:p14="http://schemas.microsoft.com/office/powerpoint/2010/main" val="2715923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6</a:t>
            </a:fld>
            <a:endParaRPr lang="es-ES_tradnl" dirty="0"/>
          </a:p>
        </p:txBody>
      </p:sp>
    </p:spTree>
    <p:extLst>
      <p:ext uri="{BB962C8B-B14F-4D97-AF65-F5344CB8AC3E}">
        <p14:creationId xmlns:p14="http://schemas.microsoft.com/office/powerpoint/2010/main" val="1188465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60</a:t>
            </a:fld>
            <a:endParaRPr lang="es-ES_tradnl" dirty="0"/>
          </a:p>
        </p:txBody>
      </p:sp>
    </p:spTree>
    <p:extLst>
      <p:ext uri="{BB962C8B-B14F-4D97-AF65-F5344CB8AC3E}">
        <p14:creationId xmlns:p14="http://schemas.microsoft.com/office/powerpoint/2010/main" val="22627199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61</a:t>
            </a:fld>
            <a:endParaRPr lang="es-ES_tradnl" dirty="0"/>
          </a:p>
        </p:txBody>
      </p:sp>
    </p:spTree>
    <p:extLst>
      <p:ext uri="{BB962C8B-B14F-4D97-AF65-F5344CB8AC3E}">
        <p14:creationId xmlns:p14="http://schemas.microsoft.com/office/powerpoint/2010/main" val="38803298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62</a:t>
            </a:fld>
            <a:endParaRPr lang="es-ES_tradnl" dirty="0"/>
          </a:p>
        </p:txBody>
      </p:sp>
    </p:spTree>
    <p:extLst>
      <p:ext uri="{BB962C8B-B14F-4D97-AF65-F5344CB8AC3E}">
        <p14:creationId xmlns:p14="http://schemas.microsoft.com/office/powerpoint/2010/main" val="19454886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63</a:t>
            </a:fld>
            <a:endParaRPr lang="es-ES_tradnl" dirty="0"/>
          </a:p>
        </p:txBody>
      </p:sp>
    </p:spTree>
    <p:extLst>
      <p:ext uri="{BB962C8B-B14F-4D97-AF65-F5344CB8AC3E}">
        <p14:creationId xmlns:p14="http://schemas.microsoft.com/office/powerpoint/2010/main" val="17009106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64</a:t>
            </a:fld>
            <a:endParaRPr lang="es-ES_tradnl" dirty="0"/>
          </a:p>
        </p:txBody>
      </p:sp>
    </p:spTree>
    <p:extLst>
      <p:ext uri="{BB962C8B-B14F-4D97-AF65-F5344CB8AC3E}">
        <p14:creationId xmlns:p14="http://schemas.microsoft.com/office/powerpoint/2010/main" val="3162969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65</a:t>
            </a:fld>
            <a:endParaRPr lang="es-ES_tradnl" dirty="0"/>
          </a:p>
        </p:txBody>
      </p:sp>
    </p:spTree>
    <p:extLst>
      <p:ext uri="{BB962C8B-B14F-4D97-AF65-F5344CB8AC3E}">
        <p14:creationId xmlns:p14="http://schemas.microsoft.com/office/powerpoint/2010/main" val="16964400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66</a:t>
            </a:fld>
            <a:endParaRPr lang="es-ES_tradnl" dirty="0"/>
          </a:p>
        </p:txBody>
      </p:sp>
    </p:spTree>
    <p:extLst>
      <p:ext uri="{BB962C8B-B14F-4D97-AF65-F5344CB8AC3E}">
        <p14:creationId xmlns:p14="http://schemas.microsoft.com/office/powerpoint/2010/main" val="33277064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67</a:t>
            </a:fld>
            <a:endParaRPr lang="es-ES_tradnl" dirty="0"/>
          </a:p>
        </p:txBody>
      </p:sp>
    </p:spTree>
    <p:extLst>
      <p:ext uri="{BB962C8B-B14F-4D97-AF65-F5344CB8AC3E}">
        <p14:creationId xmlns:p14="http://schemas.microsoft.com/office/powerpoint/2010/main" val="3125817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68</a:t>
            </a:fld>
            <a:endParaRPr lang="es-ES_tradnl" dirty="0"/>
          </a:p>
        </p:txBody>
      </p:sp>
    </p:spTree>
    <p:extLst>
      <p:ext uri="{BB962C8B-B14F-4D97-AF65-F5344CB8AC3E}">
        <p14:creationId xmlns:p14="http://schemas.microsoft.com/office/powerpoint/2010/main" val="5539834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69</a:t>
            </a:fld>
            <a:endParaRPr lang="es-ES_tradnl" dirty="0"/>
          </a:p>
        </p:txBody>
      </p:sp>
    </p:spTree>
    <p:extLst>
      <p:ext uri="{BB962C8B-B14F-4D97-AF65-F5344CB8AC3E}">
        <p14:creationId xmlns:p14="http://schemas.microsoft.com/office/powerpoint/2010/main" val="3720238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7</a:t>
            </a:fld>
            <a:endParaRPr lang="es-ES_tradnl" dirty="0"/>
          </a:p>
        </p:txBody>
      </p:sp>
    </p:spTree>
    <p:extLst>
      <p:ext uri="{BB962C8B-B14F-4D97-AF65-F5344CB8AC3E}">
        <p14:creationId xmlns:p14="http://schemas.microsoft.com/office/powerpoint/2010/main" val="8642012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5F47350-BA1B-7249-A27B-9F534461B0A9}" type="slidenum">
              <a:rPr lang="es-ES_tradnl" smtClean="0"/>
              <a:pPr/>
              <a:t>70</a:t>
            </a:fld>
            <a:endParaRPr lang="es-ES_tradnl" dirty="0"/>
          </a:p>
        </p:txBody>
      </p:sp>
    </p:spTree>
    <p:extLst>
      <p:ext uri="{BB962C8B-B14F-4D97-AF65-F5344CB8AC3E}">
        <p14:creationId xmlns:p14="http://schemas.microsoft.com/office/powerpoint/2010/main" val="5398973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smtClean="0"/>
              <a:t>The goal of this PhD work has been achieved</a:t>
            </a:r>
            <a:endParaRPr lang="en-GB" dirty="0"/>
          </a:p>
        </p:txBody>
      </p:sp>
      <p:sp>
        <p:nvSpPr>
          <p:cNvPr id="4" name="Marcador de número de diapositiva 3"/>
          <p:cNvSpPr>
            <a:spLocks noGrp="1"/>
          </p:cNvSpPr>
          <p:nvPr>
            <p:ph type="sldNum" sz="quarter" idx="10"/>
          </p:nvPr>
        </p:nvSpPr>
        <p:spPr/>
        <p:txBody>
          <a:bodyPr/>
          <a:lstStyle/>
          <a:p>
            <a:fld id="{05F47350-BA1B-7249-A27B-9F534461B0A9}" type="slidenum">
              <a:rPr lang="es-ES_tradnl" smtClean="0"/>
              <a:pPr/>
              <a:t>71</a:t>
            </a:fld>
            <a:endParaRPr lang="es-ES_tradnl" dirty="0"/>
          </a:p>
        </p:txBody>
      </p:sp>
    </p:spTree>
    <p:extLst>
      <p:ext uri="{BB962C8B-B14F-4D97-AF65-F5344CB8AC3E}">
        <p14:creationId xmlns:p14="http://schemas.microsoft.com/office/powerpoint/2010/main" val="41860608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smtClean="0"/>
              <a:t>The goal of this PhD work has </a:t>
            </a:r>
            <a:r>
              <a:rPr lang="en-GB" smtClean="0"/>
              <a:t>been achieved</a:t>
            </a:r>
            <a:endParaRPr lang="en-GB"/>
          </a:p>
        </p:txBody>
      </p:sp>
      <p:sp>
        <p:nvSpPr>
          <p:cNvPr id="4" name="Marcador de número de diapositiva 3"/>
          <p:cNvSpPr>
            <a:spLocks noGrp="1"/>
          </p:cNvSpPr>
          <p:nvPr>
            <p:ph type="sldNum" sz="quarter" idx="10"/>
          </p:nvPr>
        </p:nvSpPr>
        <p:spPr/>
        <p:txBody>
          <a:bodyPr/>
          <a:lstStyle/>
          <a:p>
            <a:fld id="{05F47350-BA1B-7249-A27B-9F534461B0A9}" type="slidenum">
              <a:rPr lang="es-ES_tradnl" smtClean="0"/>
              <a:pPr/>
              <a:t>72</a:t>
            </a:fld>
            <a:endParaRPr lang="es-ES_tradnl" dirty="0"/>
          </a:p>
        </p:txBody>
      </p:sp>
    </p:spTree>
    <p:extLst>
      <p:ext uri="{BB962C8B-B14F-4D97-AF65-F5344CB8AC3E}">
        <p14:creationId xmlns:p14="http://schemas.microsoft.com/office/powerpoint/2010/main" val="41860608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smtClean="0"/>
              <a:t>The goal of this PhD work has </a:t>
            </a:r>
            <a:r>
              <a:rPr lang="en-GB" smtClean="0"/>
              <a:t>been achieved</a:t>
            </a:r>
            <a:endParaRPr lang="en-GB"/>
          </a:p>
        </p:txBody>
      </p:sp>
      <p:sp>
        <p:nvSpPr>
          <p:cNvPr id="4" name="Marcador de número de diapositiva 3"/>
          <p:cNvSpPr>
            <a:spLocks noGrp="1"/>
          </p:cNvSpPr>
          <p:nvPr>
            <p:ph type="sldNum" sz="quarter" idx="10"/>
          </p:nvPr>
        </p:nvSpPr>
        <p:spPr/>
        <p:txBody>
          <a:bodyPr/>
          <a:lstStyle/>
          <a:p>
            <a:fld id="{05F47350-BA1B-7249-A27B-9F534461B0A9}" type="slidenum">
              <a:rPr lang="es-ES_tradnl" smtClean="0"/>
              <a:pPr/>
              <a:t>73</a:t>
            </a:fld>
            <a:endParaRPr lang="es-ES_tradnl" dirty="0"/>
          </a:p>
        </p:txBody>
      </p:sp>
    </p:spTree>
    <p:extLst>
      <p:ext uri="{BB962C8B-B14F-4D97-AF65-F5344CB8AC3E}">
        <p14:creationId xmlns:p14="http://schemas.microsoft.com/office/powerpoint/2010/main" val="41860608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smtClean="0"/>
              <a:t>The goal of this PhD work has </a:t>
            </a:r>
            <a:r>
              <a:rPr lang="en-GB" smtClean="0"/>
              <a:t>been achieved</a:t>
            </a:r>
            <a:endParaRPr lang="en-GB"/>
          </a:p>
        </p:txBody>
      </p:sp>
      <p:sp>
        <p:nvSpPr>
          <p:cNvPr id="4" name="Marcador de número de diapositiva 3"/>
          <p:cNvSpPr>
            <a:spLocks noGrp="1"/>
          </p:cNvSpPr>
          <p:nvPr>
            <p:ph type="sldNum" sz="quarter" idx="10"/>
          </p:nvPr>
        </p:nvSpPr>
        <p:spPr/>
        <p:txBody>
          <a:bodyPr/>
          <a:lstStyle/>
          <a:p>
            <a:fld id="{05F47350-BA1B-7249-A27B-9F534461B0A9}" type="slidenum">
              <a:rPr lang="es-ES_tradnl" smtClean="0"/>
              <a:pPr/>
              <a:t>74</a:t>
            </a:fld>
            <a:endParaRPr lang="es-ES_tradnl" dirty="0"/>
          </a:p>
        </p:txBody>
      </p:sp>
    </p:spTree>
    <p:extLst>
      <p:ext uri="{BB962C8B-B14F-4D97-AF65-F5344CB8AC3E}">
        <p14:creationId xmlns:p14="http://schemas.microsoft.com/office/powerpoint/2010/main" val="41860608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smtClean="0"/>
              <a:t>The goal of this PhD work has </a:t>
            </a:r>
            <a:r>
              <a:rPr lang="en-GB" smtClean="0"/>
              <a:t>been achieved</a:t>
            </a:r>
            <a:endParaRPr lang="en-GB"/>
          </a:p>
        </p:txBody>
      </p:sp>
      <p:sp>
        <p:nvSpPr>
          <p:cNvPr id="4" name="Marcador de número de diapositiva 3"/>
          <p:cNvSpPr>
            <a:spLocks noGrp="1"/>
          </p:cNvSpPr>
          <p:nvPr>
            <p:ph type="sldNum" sz="quarter" idx="10"/>
          </p:nvPr>
        </p:nvSpPr>
        <p:spPr/>
        <p:txBody>
          <a:bodyPr/>
          <a:lstStyle/>
          <a:p>
            <a:fld id="{05F47350-BA1B-7249-A27B-9F534461B0A9}" type="slidenum">
              <a:rPr lang="es-ES_tradnl" smtClean="0"/>
              <a:pPr/>
              <a:t>75</a:t>
            </a:fld>
            <a:endParaRPr lang="es-ES_tradnl" dirty="0"/>
          </a:p>
        </p:txBody>
      </p:sp>
    </p:spTree>
    <p:extLst>
      <p:ext uri="{BB962C8B-B14F-4D97-AF65-F5344CB8AC3E}">
        <p14:creationId xmlns:p14="http://schemas.microsoft.com/office/powerpoint/2010/main" val="41860608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5F47350-BA1B-7249-A27B-9F534461B0A9}" type="slidenum">
              <a:rPr lang="es-ES_tradnl" smtClean="0"/>
              <a:pPr/>
              <a:t>76</a:t>
            </a:fld>
            <a:endParaRPr lang="es-ES_tradnl" dirty="0"/>
          </a:p>
        </p:txBody>
      </p:sp>
    </p:spTree>
    <p:extLst>
      <p:ext uri="{BB962C8B-B14F-4D97-AF65-F5344CB8AC3E}">
        <p14:creationId xmlns:p14="http://schemas.microsoft.com/office/powerpoint/2010/main" val="3179456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8</a:t>
            </a:fld>
            <a:endParaRPr lang="es-ES_tradnl" dirty="0"/>
          </a:p>
        </p:txBody>
      </p:sp>
    </p:spTree>
    <p:extLst>
      <p:ext uri="{BB962C8B-B14F-4D97-AF65-F5344CB8AC3E}">
        <p14:creationId xmlns:p14="http://schemas.microsoft.com/office/powerpoint/2010/main" val="19409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5F47350-BA1B-7249-A27B-9F534461B0A9}" type="slidenum">
              <a:rPr lang="es-ES_tradnl" smtClean="0"/>
              <a:pPr/>
              <a:t>9</a:t>
            </a:fld>
            <a:endParaRPr lang="es-ES_tradnl" dirty="0"/>
          </a:p>
        </p:txBody>
      </p:sp>
    </p:spTree>
    <p:extLst>
      <p:ext uri="{BB962C8B-B14F-4D97-AF65-F5344CB8AC3E}">
        <p14:creationId xmlns:p14="http://schemas.microsoft.com/office/powerpoint/2010/main" val="1432556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lvl1pPr algn="ctr">
              <a:defRPr/>
            </a:lvl1pPr>
          </a:lstStyle>
          <a:p>
            <a:r>
              <a:rPr lang="es-ES_tradnl" smtClean="0"/>
              <a:t>Clic para editar título</a:t>
            </a:r>
            <a:endParaRPr lang="es-ES_tradnl" dirty="0"/>
          </a:p>
        </p:txBody>
      </p:sp>
      <p:sp>
        <p:nvSpPr>
          <p:cNvPr id="3" name="Subtítulo 2"/>
          <p:cNvSpPr>
            <a:spLocks noGrp="1"/>
          </p:cNvSpPr>
          <p:nvPr>
            <p:ph type="subTitle" idx="1"/>
          </p:nvPr>
        </p:nvSpPr>
        <p:spPr>
          <a:xfrm>
            <a:off x="1371600" y="3886200"/>
            <a:ext cx="6400800" cy="1752600"/>
          </a:xfrm>
          <a:noFill/>
          <a:ln>
            <a:noFill/>
          </a:ln>
        </p:spPr>
        <p:txBody>
          <a:bodyPr/>
          <a:lstStyle>
            <a:lvl1pPr marL="0" indent="0" algn="ctr">
              <a:buNone/>
              <a:defRPr>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_tradnl" dirty="0"/>
          </a:p>
        </p:txBody>
      </p:sp>
      <p:sp>
        <p:nvSpPr>
          <p:cNvPr id="4" name="Marcador de fecha 3"/>
          <p:cNvSpPr>
            <a:spLocks noGrp="1"/>
          </p:cNvSpPr>
          <p:nvPr>
            <p:ph type="dt" sz="half" idx="10"/>
          </p:nvPr>
        </p:nvSpPr>
        <p:spPr/>
        <p:txBody>
          <a:bodyPr/>
          <a:lstStyle/>
          <a:p>
            <a:fld id="{DFAF1F8B-1D2B-4040-81AD-48B1FDD430F7}" type="datetime1">
              <a:rPr lang="es-ES_tradnl" smtClean="0"/>
              <a:pPr/>
              <a:t>05/07/2012</a:t>
            </a:fld>
            <a:endParaRPr lang="es-ES_tradnl"/>
          </a:p>
        </p:txBody>
      </p:sp>
      <p:sp>
        <p:nvSpPr>
          <p:cNvPr id="5" name="Marcador de pie de página 4"/>
          <p:cNvSpPr>
            <a:spLocks noGrp="1"/>
          </p:cNvSpPr>
          <p:nvPr>
            <p:ph type="ftr" sz="quarter" idx="11"/>
          </p:nvPr>
        </p:nvSpPr>
        <p:spPr/>
        <p:txBody>
          <a:bodyPr/>
          <a:lstStyle/>
          <a:p>
            <a:r>
              <a:rPr lang="es-ES_tradnl" smtClean="0"/>
              <a:t>GRIAL – Universidad de Salamanca</a:t>
            </a:r>
            <a:endParaRPr lang="es-ES_tradnl"/>
          </a:p>
        </p:txBody>
      </p:sp>
      <p:sp>
        <p:nvSpPr>
          <p:cNvPr id="6" name="Marcador de número de diapositiva 5"/>
          <p:cNvSpPr>
            <a:spLocks noGrp="1"/>
          </p:cNvSpPr>
          <p:nvPr>
            <p:ph type="sldNum" sz="quarter" idx="12"/>
          </p:nvPr>
        </p:nvSpPr>
        <p:spPr/>
        <p:txBody>
          <a:bodyPr/>
          <a:lstStyle/>
          <a:p>
            <a:fld id="{F9889935-DC85-4847-9265-CE546BEEBDB1}" type="slidenum">
              <a:rPr lang="es-ES_tradnl" smtClean="0"/>
              <a:pPr/>
              <a:t>‹Nº›</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dirty="0"/>
          </a:p>
        </p:txBody>
      </p:sp>
      <p:sp>
        <p:nvSpPr>
          <p:cNvPr id="4" name="Marcador de fecha 3"/>
          <p:cNvSpPr>
            <a:spLocks noGrp="1"/>
          </p:cNvSpPr>
          <p:nvPr>
            <p:ph type="dt" sz="half" idx="10"/>
          </p:nvPr>
        </p:nvSpPr>
        <p:spPr/>
        <p:txBody>
          <a:bodyPr/>
          <a:lstStyle/>
          <a:p>
            <a:fld id="{83BED302-CAD5-1C49-978F-A1DF6694D24B}" type="datetime1">
              <a:rPr lang="es-ES_tradnl" smtClean="0"/>
              <a:pPr/>
              <a:t>05/07/2012</a:t>
            </a:fld>
            <a:endParaRPr lang="es-ES_tradnl"/>
          </a:p>
        </p:txBody>
      </p:sp>
      <p:sp>
        <p:nvSpPr>
          <p:cNvPr id="5" name="Marcador de pie de página 4"/>
          <p:cNvSpPr>
            <a:spLocks noGrp="1"/>
          </p:cNvSpPr>
          <p:nvPr>
            <p:ph type="ftr" sz="quarter" idx="11"/>
          </p:nvPr>
        </p:nvSpPr>
        <p:spPr/>
        <p:txBody>
          <a:bodyPr/>
          <a:lstStyle/>
          <a:p>
            <a:r>
              <a:rPr lang="es-ES_tradnl" smtClean="0"/>
              <a:t>GRIAL – Universidad de Salamanca</a:t>
            </a:r>
            <a:endParaRPr lang="es-ES_tradnl"/>
          </a:p>
        </p:txBody>
      </p:sp>
      <p:sp>
        <p:nvSpPr>
          <p:cNvPr id="6" name="Marcador de número de diapositiva 5"/>
          <p:cNvSpPr>
            <a:spLocks noGrp="1"/>
          </p:cNvSpPr>
          <p:nvPr>
            <p:ph type="sldNum" sz="quarter" idx="12"/>
          </p:nvPr>
        </p:nvSpPr>
        <p:spPr/>
        <p:txBody>
          <a:bodyPr/>
          <a:lstStyle/>
          <a:p>
            <a:fld id="{F9889935-DC85-4847-9265-CE546BEEBDB1}" type="slidenum">
              <a:rPr lang="es-ES_tradnl" smtClean="0"/>
              <a:pPr/>
              <a:t>‹Nº›</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270000"/>
            <a:ext cx="2057400" cy="4856163"/>
          </a:xfrm>
        </p:spPr>
        <p:txBody>
          <a:bodyPr vert="eaVert"/>
          <a:lstStyle/>
          <a:p>
            <a:r>
              <a:rPr lang="es-ES_tradnl" smtClean="0"/>
              <a:t>Clic para editar título</a:t>
            </a:r>
            <a:endParaRPr lang="es-ES_tradnl" dirty="0"/>
          </a:p>
        </p:txBody>
      </p:sp>
      <p:sp>
        <p:nvSpPr>
          <p:cNvPr id="3" name="Marcador de texto vertical 2"/>
          <p:cNvSpPr>
            <a:spLocks noGrp="1"/>
          </p:cNvSpPr>
          <p:nvPr>
            <p:ph type="body" orient="vert" idx="1"/>
          </p:nvPr>
        </p:nvSpPr>
        <p:spPr>
          <a:xfrm>
            <a:off x="457200" y="274638"/>
            <a:ext cx="58674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9D78C66C-C672-6243-91FA-DA0A617D93F5}" type="datetime1">
              <a:rPr lang="es-ES_tradnl" smtClean="0"/>
              <a:pPr/>
              <a:t>05/07/2012</a:t>
            </a:fld>
            <a:endParaRPr lang="es-ES_tradnl"/>
          </a:p>
        </p:txBody>
      </p:sp>
      <p:sp>
        <p:nvSpPr>
          <p:cNvPr id="5" name="Marcador de pie de página 4"/>
          <p:cNvSpPr>
            <a:spLocks noGrp="1"/>
          </p:cNvSpPr>
          <p:nvPr>
            <p:ph type="ftr" sz="quarter" idx="11"/>
          </p:nvPr>
        </p:nvSpPr>
        <p:spPr/>
        <p:txBody>
          <a:bodyPr/>
          <a:lstStyle/>
          <a:p>
            <a:r>
              <a:rPr lang="es-ES_tradnl" smtClean="0"/>
              <a:t>GRIAL – Universidad de Salamanca</a:t>
            </a:r>
            <a:endParaRPr lang="es-ES_tradnl"/>
          </a:p>
        </p:txBody>
      </p:sp>
      <p:sp>
        <p:nvSpPr>
          <p:cNvPr id="6" name="Marcador de número de diapositiva 5"/>
          <p:cNvSpPr>
            <a:spLocks noGrp="1"/>
          </p:cNvSpPr>
          <p:nvPr>
            <p:ph type="sldNum" sz="quarter" idx="12"/>
          </p:nvPr>
        </p:nvSpPr>
        <p:spPr/>
        <p:txBody>
          <a:bodyPr/>
          <a:lstStyle/>
          <a:p>
            <a:fld id="{F9889935-DC85-4847-9265-CE546BEEBDB1}" type="slidenum">
              <a:rPr lang="es-ES_tradnl" smtClean="0"/>
              <a:pPr/>
              <a:t>‹Nº›</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dirty="0"/>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A298CBDF-5F22-5947-9DAB-017539CB6FE9}" type="datetime1">
              <a:rPr lang="es-ES_tradnl" smtClean="0"/>
              <a:pPr/>
              <a:t>05/07/2012</a:t>
            </a:fld>
            <a:endParaRPr lang="es-ES_tradnl"/>
          </a:p>
        </p:txBody>
      </p:sp>
      <p:sp>
        <p:nvSpPr>
          <p:cNvPr id="5" name="Marcador de pie de página 4"/>
          <p:cNvSpPr>
            <a:spLocks noGrp="1"/>
          </p:cNvSpPr>
          <p:nvPr>
            <p:ph type="ftr" sz="quarter" idx="11"/>
          </p:nvPr>
        </p:nvSpPr>
        <p:spPr/>
        <p:txBody>
          <a:bodyPr/>
          <a:lstStyle/>
          <a:p>
            <a:r>
              <a:rPr lang="es-ES_tradnl" smtClean="0"/>
              <a:t>GRIAL – Universidad de Salamanca</a:t>
            </a:r>
            <a:endParaRPr lang="es-ES_tradnl"/>
          </a:p>
        </p:txBody>
      </p:sp>
      <p:sp>
        <p:nvSpPr>
          <p:cNvPr id="6" name="Marcador de número de diapositiva 5"/>
          <p:cNvSpPr>
            <a:spLocks noGrp="1"/>
          </p:cNvSpPr>
          <p:nvPr>
            <p:ph type="sldNum" sz="quarter" idx="12"/>
          </p:nvPr>
        </p:nvSpPr>
        <p:spPr/>
        <p:txBody>
          <a:bodyPr/>
          <a:lstStyle/>
          <a:p>
            <a:fld id="{F9889935-DC85-4847-9265-CE546BEEBDB1}" type="slidenum">
              <a:rPr lang="es-ES_tradnl" smtClean="0"/>
              <a:pPr/>
              <a:t>‹Nº›</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ctr">
              <a:defRPr sz="4000" b="1" cap="all"/>
            </a:lvl1pPr>
          </a:lstStyle>
          <a:p>
            <a:r>
              <a:rPr lang="es-ES_tradnl" smtClean="0"/>
              <a:t>Clic para editar título</a:t>
            </a:r>
            <a:endParaRPr lang="es-ES_tradnl" dirty="0"/>
          </a:p>
        </p:txBody>
      </p:sp>
      <p:sp>
        <p:nvSpPr>
          <p:cNvPr id="3" name="Marcador de texto 2"/>
          <p:cNvSpPr>
            <a:spLocks noGrp="1"/>
          </p:cNvSpPr>
          <p:nvPr>
            <p:ph type="body" idx="1"/>
          </p:nvPr>
        </p:nvSpPr>
        <p:spPr>
          <a:xfrm>
            <a:off x="722313" y="2906713"/>
            <a:ext cx="7772400" cy="1500187"/>
          </a:xfrm>
          <a:noFill/>
          <a:ln>
            <a:noFill/>
          </a:ln>
        </p:spPr>
        <p:txBody>
          <a:bodyPr anchor="b"/>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20A009B-760E-EC44-984A-4EB91C9A4937}" type="datetime1">
              <a:rPr lang="es-ES_tradnl" smtClean="0"/>
              <a:pPr/>
              <a:t>05/07/2012</a:t>
            </a:fld>
            <a:endParaRPr lang="es-ES_tradnl"/>
          </a:p>
        </p:txBody>
      </p:sp>
      <p:sp>
        <p:nvSpPr>
          <p:cNvPr id="5" name="Marcador de pie de página 4"/>
          <p:cNvSpPr>
            <a:spLocks noGrp="1"/>
          </p:cNvSpPr>
          <p:nvPr>
            <p:ph type="ftr" sz="quarter" idx="11"/>
          </p:nvPr>
        </p:nvSpPr>
        <p:spPr/>
        <p:txBody>
          <a:bodyPr/>
          <a:lstStyle/>
          <a:p>
            <a:r>
              <a:rPr lang="es-ES_tradnl" smtClean="0"/>
              <a:t>GRIAL – Universidad de Salamanca</a:t>
            </a:r>
            <a:endParaRPr lang="es-ES_tradnl"/>
          </a:p>
        </p:txBody>
      </p:sp>
      <p:sp>
        <p:nvSpPr>
          <p:cNvPr id="6" name="Marcador de número de diapositiva 5"/>
          <p:cNvSpPr>
            <a:spLocks noGrp="1"/>
          </p:cNvSpPr>
          <p:nvPr>
            <p:ph type="sldNum" sz="quarter" idx="12"/>
          </p:nvPr>
        </p:nvSpPr>
        <p:spPr/>
        <p:txBody>
          <a:bodyPr/>
          <a:lstStyle/>
          <a:p>
            <a:fld id="{F9889935-DC85-4847-9265-CE546BEEBDB1}" type="slidenum">
              <a:rPr lang="es-ES_tradnl" smtClean="0"/>
              <a:pPr/>
              <a:t>‹Nº›</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dirty="0"/>
          </a:p>
        </p:txBody>
      </p:sp>
      <p:sp>
        <p:nvSpPr>
          <p:cNvPr id="4" name="Marcador de contenido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dirty="0"/>
          </a:p>
        </p:txBody>
      </p:sp>
      <p:sp>
        <p:nvSpPr>
          <p:cNvPr id="5" name="Marcador de fecha 4"/>
          <p:cNvSpPr>
            <a:spLocks noGrp="1"/>
          </p:cNvSpPr>
          <p:nvPr>
            <p:ph type="dt" sz="half" idx="10"/>
          </p:nvPr>
        </p:nvSpPr>
        <p:spPr/>
        <p:txBody>
          <a:bodyPr/>
          <a:lstStyle/>
          <a:p>
            <a:fld id="{A6FFC554-7482-FC4D-980F-DA3410C17C67}" type="datetime1">
              <a:rPr lang="es-ES_tradnl" smtClean="0"/>
              <a:pPr/>
              <a:t>05/07/2012</a:t>
            </a:fld>
            <a:endParaRPr lang="es-ES_tradnl"/>
          </a:p>
        </p:txBody>
      </p:sp>
      <p:sp>
        <p:nvSpPr>
          <p:cNvPr id="6" name="Marcador de pie de página 5"/>
          <p:cNvSpPr>
            <a:spLocks noGrp="1"/>
          </p:cNvSpPr>
          <p:nvPr>
            <p:ph type="ftr" sz="quarter" idx="11"/>
          </p:nvPr>
        </p:nvSpPr>
        <p:spPr/>
        <p:txBody>
          <a:bodyPr/>
          <a:lstStyle/>
          <a:p>
            <a:r>
              <a:rPr lang="es-ES_tradnl" smtClean="0"/>
              <a:t>GRIAL – Universidad de Salamanca</a:t>
            </a:r>
            <a:endParaRPr lang="es-ES_tradnl"/>
          </a:p>
        </p:txBody>
      </p:sp>
      <p:sp>
        <p:nvSpPr>
          <p:cNvPr id="7" name="Marcador de número de diapositiva 6"/>
          <p:cNvSpPr>
            <a:spLocks noGrp="1"/>
          </p:cNvSpPr>
          <p:nvPr>
            <p:ph type="sldNum" sz="quarter" idx="12"/>
          </p:nvPr>
        </p:nvSpPr>
        <p:spPr/>
        <p:txBody>
          <a:bodyPr/>
          <a:lstStyle/>
          <a:p>
            <a:fld id="{F9889935-DC85-4847-9265-CE546BEEBDB1}" type="slidenum">
              <a:rPr lang="es-ES_tradnl" smtClean="0"/>
              <a:pPr/>
              <a:t>‹Nº›</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457200" y="1535113"/>
            <a:ext cx="4040188" cy="639762"/>
          </a:xfrm>
        </p:spPr>
        <p:txBody>
          <a:bodyPr anchor="b">
            <a:noAutofit/>
          </a:bodyPr>
          <a:lstStyle>
            <a:lvl1pPr marL="0" indent="0">
              <a:buNone/>
              <a:defRPr sz="2000" b="1">
                <a:solidFill>
                  <a:srgbClr val="99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dirty="0"/>
          </a:p>
        </p:txBody>
      </p:sp>
      <p:sp>
        <p:nvSpPr>
          <p:cNvPr id="5" name="Marcador de texto 4"/>
          <p:cNvSpPr>
            <a:spLocks noGrp="1"/>
          </p:cNvSpPr>
          <p:nvPr>
            <p:ph type="body" sz="quarter" idx="3"/>
          </p:nvPr>
        </p:nvSpPr>
        <p:spPr>
          <a:xfrm>
            <a:off x="4645025" y="1535113"/>
            <a:ext cx="4041775" cy="639762"/>
          </a:xfrm>
        </p:spPr>
        <p:txBody>
          <a:bodyPr anchor="b">
            <a:noAutofit/>
          </a:bodyPr>
          <a:lstStyle>
            <a:lvl1pPr marL="0" indent="0">
              <a:buNone/>
              <a:defRPr sz="2000" b="1">
                <a:solidFill>
                  <a:srgbClr val="99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6"/>
          <p:cNvSpPr>
            <a:spLocks noGrp="1"/>
          </p:cNvSpPr>
          <p:nvPr>
            <p:ph type="dt" sz="half" idx="10"/>
          </p:nvPr>
        </p:nvSpPr>
        <p:spPr/>
        <p:txBody>
          <a:bodyPr/>
          <a:lstStyle/>
          <a:p>
            <a:fld id="{4D6A3EC7-EF4F-6844-91E2-512E188167DA}" type="datetime1">
              <a:rPr lang="es-ES_tradnl" smtClean="0"/>
              <a:pPr/>
              <a:t>05/07/2012</a:t>
            </a:fld>
            <a:endParaRPr lang="es-ES_tradnl"/>
          </a:p>
        </p:txBody>
      </p:sp>
      <p:sp>
        <p:nvSpPr>
          <p:cNvPr id="8" name="Marcador de pie de página 7"/>
          <p:cNvSpPr>
            <a:spLocks noGrp="1"/>
          </p:cNvSpPr>
          <p:nvPr>
            <p:ph type="ftr" sz="quarter" idx="11"/>
          </p:nvPr>
        </p:nvSpPr>
        <p:spPr/>
        <p:txBody>
          <a:bodyPr/>
          <a:lstStyle/>
          <a:p>
            <a:r>
              <a:rPr lang="es-ES_tradnl" smtClean="0"/>
              <a:t>GRIAL – Universidad de Salamanca</a:t>
            </a:r>
            <a:endParaRPr lang="es-ES_tradnl"/>
          </a:p>
        </p:txBody>
      </p:sp>
      <p:sp>
        <p:nvSpPr>
          <p:cNvPr id="9" name="Marcador de número de diapositiva 8"/>
          <p:cNvSpPr>
            <a:spLocks noGrp="1"/>
          </p:cNvSpPr>
          <p:nvPr>
            <p:ph type="sldNum" sz="quarter" idx="12"/>
          </p:nvPr>
        </p:nvSpPr>
        <p:spPr/>
        <p:txBody>
          <a:bodyPr/>
          <a:lstStyle/>
          <a:p>
            <a:fld id="{F9889935-DC85-4847-9265-CE546BEEBDB1}" type="slidenum">
              <a:rPr lang="es-ES_tradnl" smtClean="0"/>
              <a:pPr/>
              <a:t>‹Nº›</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2"/>
          <p:cNvSpPr>
            <a:spLocks noGrp="1"/>
          </p:cNvSpPr>
          <p:nvPr>
            <p:ph type="dt" sz="half" idx="10"/>
          </p:nvPr>
        </p:nvSpPr>
        <p:spPr/>
        <p:txBody>
          <a:bodyPr/>
          <a:lstStyle/>
          <a:p>
            <a:fld id="{C8182928-57A2-1848-8A7D-9DEA57231A18}" type="datetime1">
              <a:rPr lang="es-ES_tradnl" smtClean="0"/>
              <a:pPr/>
              <a:t>05/07/2012</a:t>
            </a:fld>
            <a:endParaRPr lang="es-ES_tradnl"/>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sp>
        <p:nvSpPr>
          <p:cNvPr id="5" name="Marcador de número de diapositiva 4"/>
          <p:cNvSpPr>
            <a:spLocks noGrp="1"/>
          </p:cNvSpPr>
          <p:nvPr>
            <p:ph type="sldNum" sz="quarter" idx="12"/>
          </p:nvPr>
        </p:nvSpPr>
        <p:spPr/>
        <p:txBody>
          <a:bodyPr/>
          <a:lstStyle/>
          <a:p>
            <a:fld id="{F9889935-DC85-4847-9265-CE546BEEBDB1}" type="slidenum">
              <a:rPr lang="es-ES_tradnl" smtClean="0"/>
              <a:pPr/>
              <a:t>‹Nº›</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413B421-E8CB-2840-9DDB-2A412C1F4E0E}" type="datetime1">
              <a:rPr lang="es-ES_tradnl" smtClean="0"/>
              <a:pPr/>
              <a:t>05/07/2012</a:t>
            </a:fld>
            <a:endParaRPr lang="es-ES_tradnl"/>
          </a:p>
        </p:txBody>
      </p:sp>
      <p:sp>
        <p:nvSpPr>
          <p:cNvPr id="3" name="Marcador de pie de página 2"/>
          <p:cNvSpPr>
            <a:spLocks noGrp="1"/>
          </p:cNvSpPr>
          <p:nvPr>
            <p:ph type="ftr" sz="quarter" idx="11"/>
          </p:nvPr>
        </p:nvSpPr>
        <p:spPr/>
        <p:txBody>
          <a:bodyPr/>
          <a:lstStyle/>
          <a:p>
            <a:r>
              <a:rPr lang="es-ES_tradnl" smtClean="0"/>
              <a:t>GRIAL – Universidad de Salamanca</a:t>
            </a:r>
            <a:endParaRPr lang="es-ES_tradnl"/>
          </a:p>
        </p:txBody>
      </p:sp>
      <p:sp>
        <p:nvSpPr>
          <p:cNvPr id="4" name="Marcador de número de diapositiva 3"/>
          <p:cNvSpPr>
            <a:spLocks noGrp="1"/>
          </p:cNvSpPr>
          <p:nvPr>
            <p:ph type="sldNum" sz="quarter" idx="12"/>
          </p:nvPr>
        </p:nvSpPr>
        <p:spPr/>
        <p:txBody>
          <a:bodyPr/>
          <a:lstStyle/>
          <a:p>
            <a:fld id="{F9889935-DC85-4847-9265-CE546BEEBDB1}" type="slidenum">
              <a:rPr lang="es-ES_tradnl" smtClean="0"/>
              <a:pPr/>
              <a:t>‹Nº›</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ctr">
              <a:defRPr sz="2000" b="1"/>
            </a:lvl1pPr>
          </a:lstStyle>
          <a:p>
            <a:r>
              <a:rPr lang="es-ES_tradnl" smtClean="0"/>
              <a:t>Clic para editar título</a:t>
            </a:r>
            <a:endParaRPr lang="es-ES_tradnl" dirty="0"/>
          </a:p>
        </p:txBody>
      </p:sp>
      <p:sp>
        <p:nvSpPr>
          <p:cNvPr id="3" name="Marcador de contenido 2"/>
          <p:cNvSpPr>
            <a:spLocks noGrp="1"/>
          </p:cNvSpPr>
          <p:nvPr>
            <p:ph idx="1"/>
          </p:nvPr>
        </p:nvSpPr>
        <p:spPr>
          <a:xfrm>
            <a:off x="3575050" y="1435100"/>
            <a:ext cx="5111750" cy="4691063"/>
          </a:xfrm>
        </p:spPr>
        <p:txBody>
          <a:bodyPr/>
          <a:lstStyle>
            <a:lvl1pPr>
              <a:defRPr sz="26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dirty="0"/>
          </a:p>
        </p:txBody>
      </p:sp>
      <p:sp>
        <p:nvSpPr>
          <p:cNvPr id="4" name="Marcador de texto 3"/>
          <p:cNvSpPr>
            <a:spLocks noGrp="1"/>
          </p:cNvSpPr>
          <p:nvPr>
            <p:ph type="body" sz="half" idx="2"/>
          </p:nvPr>
        </p:nvSpPr>
        <p:spPr>
          <a:xfrm>
            <a:off x="457200" y="1435100"/>
            <a:ext cx="3008313" cy="46910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E3C50C70-6B23-E64B-9C61-D796746B8AAB}" type="datetime1">
              <a:rPr lang="es-ES_tradnl" smtClean="0"/>
              <a:pPr/>
              <a:t>05/07/2012</a:t>
            </a:fld>
            <a:endParaRPr lang="es-ES_tradnl"/>
          </a:p>
        </p:txBody>
      </p:sp>
      <p:sp>
        <p:nvSpPr>
          <p:cNvPr id="6" name="Marcador de pie de página 5"/>
          <p:cNvSpPr>
            <a:spLocks noGrp="1"/>
          </p:cNvSpPr>
          <p:nvPr>
            <p:ph type="ftr" sz="quarter" idx="11"/>
          </p:nvPr>
        </p:nvSpPr>
        <p:spPr/>
        <p:txBody>
          <a:bodyPr/>
          <a:lstStyle/>
          <a:p>
            <a:r>
              <a:rPr lang="es-ES_tradnl" smtClean="0"/>
              <a:t>GRIAL – Universidad de Salamanca</a:t>
            </a:r>
            <a:endParaRPr lang="es-ES_tradnl"/>
          </a:p>
        </p:txBody>
      </p:sp>
      <p:sp>
        <p:nvSpPr>
          <p:cNvPr id="7" name="Marcador de número de diapositiva 6"/>
          <p:cNvSpPr>
            <a:spLocks noGrp="1"/>
          </p:cNvSpPr>
          <p:nvPr>
            <p:ph type="sldNum" sz="quarter" idx="12"/>
          </p:nvPr>
        </p:nvSpPr>
        <p:spPr/>
        <p:txBody>
          <a:bodyPr/>
          <a:lstStyle/>
          <a:p>
            <a:fld id="{F9889935-DC85-4847-9265-CE546BEEBDB1}" type="slidenum">
              <a:rPr lang="es-ES_tradnl" smtClean="0"/>
              <a:pPr/>
              <a:t>‹Nº›</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5003800"/>
            <a:ext cx="5486400" cy="566738"/>
          </a:xfrm>
        </p:spPr>
        <p:txBody>
          <a:bodyPr anchor="b"/>
          <a:lstStyle>
            <a:lvl1pPr algn="ctr">
              <a:defRPr sz="2000" b="1"/>
            </a:lvl1pPr>
          </a:lstStyle>
          <a:p>
            <a:r>
              <a:rPr lang="es-ES_tradnl" smtClean="0"/>
              <a:t>Clic para editar título</a:t>
            </a:r>
            <a:endParaRPr lang="es-ES_tradnl" dirty="0"/>
          </a:p>
        </p:txBody>
      </p:sp>
      <p:sp>
        <p:nvSpPr>
          <p:cNvPr id="3" name="Marcador de posición de imagen 2"/>
          <p:cNvSpPr>
            <a:spLocks noGrp="1"/>
          </p:cNvSpPr>
          <p:nvPr>
            <p:ph type="pic" idx="1"/>
          </p:nvPr>
        </p:nvSpPr>
        <p:spPr>
          <a:xfrm>
            <a:off x="1792288" y="1252538"/>
            <a:ext cx="5486400" cy="36750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s-ES_tradnl" dirty="0"/>
          </a:p>
        </p:txBody>
      </p:sp>
      <p:sp>
        <p:nvSpPr>
          <p:cNvPr id="4" name="Marcador de texto 3"/>
          <p:cNvSpPr>
            <a:spLocks noGrp="1"/>
          </p:cNvSpPr>
          <p:nvPr>
            <p:ph type="body" sz="half" idx="2"/>
          </p:nvPr>
        </p:nvSpPr>
        <p:spPr>
          <a:xfrm>
            <a:off x="1792288" y="5570538"/>
            <a:ext cx="5486400" cy="6143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311CE431-27AB-3244-9C93-5DA974C97A08}" type="datetime1">
              <a:rPr lang="es-ES_tradnl" smtClean="0"/>
              <a:pPr/>
              <a:t>05/07/2012</a:t>
            </a:fld>
            <a:endParaRPr lang="es-ES_tradnl"/>
          </a:p>
        </p:txBody>
      </p:sp>
      <p:sp>
        <p:nvSpPr>
          <p:cNvPr id="6" name="Marcador de pie de página 5"/>
          <p:cNvSpPr>
            <a:spLocks noGrp="1"/>
          </p:cNvSpPr>
          <p:nvPr>
            <p:ph type="ftr" sz="quarter" idx="11"/>
          </p:nvPr>
        </p:nvSpPr>
        <p:spPr/>
        <p:txBody>
          <a:bodyPr/>
          <a:lstStyle/>
          <a:p>
            <a:r>
              <a:rPr lang="es-ES_tradnl" smtClean="0"/>
              <a:t>GRIAL – Universidad de Salamanca</a:t>
            </a:r>
            <a:endParaRPr lang="es-ES_tradnl"/>
          </a:p>
        </p:txBody>
      </p:sp>
      <p:sp>
        <p:nvSpPr>
          <p:cNvPr id="7" name="Marcador de número de diapositiva 6"/>
          <p:cNvSpPr>
            <a:spLocks noGrp="1"/>
          </p:cNvSpPr>
          <p:nvPr>
            <p:ph type="sldNum" sz="quarter" idx="12"/>
          </p:nvPr>
        </p:nvSpPr>
        <p:spPr/>
        <p:txBody>
          <a:bodyPr/>
          <a:lstStyle/>
          <a:p>
            <a:fld id="{F9889935-DC85-4847-9265-CE546BEEBDB1}" type="slidenum">
              <a:rPr lang="es-ES_tradnl" smtClean="0"/>
              <a:pPr/>
              <a:t>‹Nº›</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DDDDDD"/>
            </a:gs>
          </a:gsLst>
          <a:lin ang="5400000" scaled="0"/>
          <a:tileRect/>
        </a:gra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127000"/>
            <a:ext cx="5880100" cy="1143000"/>
          </a:xfrm>
          <a:prstGeom prst="rect">
            <a:avLst/>
          </a:prstGeom>
        </p:spPr>
        <p:txBody>
          <a:bodyPr vert="horz" lIns="91440" tIns="45720" rIns="91440" bIns="45720" rtlCol="0" anchor="ctr">
            <a:normAutofit/>
          </a:bodyPr>
          <a:lstStyle/>
          <a:p>
            <a:r>
              <a:rPr lang="es-ES_tradnl" dirty="0" smtClean="0"/>
              <a:t>Clic para editar título</a:t>
            </a:r>
            <a:endParaRPr lang="es-ES_tradnl" dirty="0"/>
          </a:p>
        </p:txBody>
      </p:sp>
      <p:sp>
        <p:nvSpPr>
          <p:cNvPr id="3" name="Marcador de texto 2"/>
          <p:cNvSpPr>
            <a:spLocks noGrp="1"/>
          </p:cNvSpPr>
          <p:nvPr>
            <p:ph type="body" idx="1"/>
          </p:nvPr>
        </p:nvSpPr>
        <p:spPr>
          <a:xfrm>
            <a:off x="457200" y="1600200"/>
            <a:ext cx="8229600" cy="4525963"/>
          </a:xfrm>
          <a:prstGeom prst="rect">
            <a:avLst/>
          </a:prstGeom>
          <a:solidFill>
            <a:schemeClr val="bg1"/>
          </a:solidFill>
          <a:ln cap="rnd">
            <a:solidFill>
              <a:srgbClr val="DDDDDD"/>
            </a:solidFill>
          </a:ln>
        </p:spPr>
        <p:txBody>
          <a:bodyPr vert="horz" lIns="91440" tIns="45720" rIns="91440" bIns="45720" rtlCol="0">
            <a:normAutofit/>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A1689597-3944-A04F-B993-49B937F282FA}" type="datetime1">
              <a:rPr lang="es-ES_tradnl" smtClean="0"/>
              <a:pPr/>
              <a:t>05/07/2012</a:t>
            </a:fld>
            <a:endParaRPr lang="es-ES_tradnl"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rgbClr val="666666"/>
                </a:solidFill>
                <a:latin typeface="Tahoma"/>
                <a:cs typeface="Tahoma"/>
              </a:defRPr>
            </a:lvl1pPr>
          </a:lstStyle>
          <a:p>
            <a:r>
              <a:rPr lang="es-ES_tradnl" smtClean="0"/>
              <a:t>GRIAL – Universidad de Salamanca</a:t>
            </a:r>
            <a:endParaRPr lang="es-ES_tradnl"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F9889935-DC85-4847-9265-CE546BEEBDB1}" type="slidenum">
              <a:rPr lang="es-ES_tradnl" smtClean="0"/>
              <a:pPr/>
              <a:t>‹Nº›</a:t>
            </a:fld>
            <a:endParaRPr lang="es-ES_tradnl" dirty="0"/>
          </a:p>
        </p:txBody>
      </p:sp>
      <p:pic>
        <p:nvPicPr>
          <p:cNvPr id="8" name="Imagen 7" descr="Grial 100 transparente.png"/>
          <p:cNvPicPr>
            <a:picLocks noChangeAspect="1"/>
          </p:cNvPicPr>
          <p:nvPr userDrawn="1"/>
        </p:nvPicPr>
        <p:blipFill>
          <a:blip r:embed="rId13"/>
          <a:stretch>
            <a:fillRect/>
          </a:stretch>
        </p:blipFill>
        <p:spPr>
          <a:xfrm>
            <a:off x="6337300" y="0"/>
            <a:ext cx="2806700" cy="1270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457200" rtl="0" eaLnBrk="1" latinLnBrk="0" hangingPunct="1">
        <a:spcBef>
          <a:spcPct val="0"/>
        </a:spcBef>
        <a:buNone/>
        <a:defRPr sz="4000" kern="1200">
          <a:solidFill>
            <a:schemeClr val="tx1"/>
          </a:solidFill>
          <a:effectLst>
            <a:outerShdw blurRad="63500" dist="50800" dir="2700000">
              <a:srgbClr val="666666"/>
            </a:outerShdw>
          </a:effectLst>
          <a:latin typeface="Arial"/>
          <a:ea typeface="+mj-ea"/>
          <a:cs typeface="+mj-cs"/>
        </a:defRPr>
      </a:lvl1pPr>
    </p:titleStyle>
    <p:bodyStyle>
      <a:lvl1pPr marL="342900" indent="-342900" algn="l" defTabSz="457200" rtl="0" eaLnBrk="1" latinLnBrk="0" hangingPunct="1">
        <a:spcBef>
          <a:spcPct val="20000"/>
        </a:spcBef>
        <a:buFont typeface="Arial"/>
        <a:buChar char="•"/>
        <a:defRPr sz="2600" kern="1200">
          <a:solidFill>
            <a:schemeClr val="tx1"/>
          </a:solidFill>
          <a:latin typeface="Tahoma"/>
          <a:ea typeface="+mn-ea"/>
          <a:cs typeface="Tahoma"/>
        </a:defRPr>
      </a:lvl1pPr>
      <a:lvl2pPr marL="742950" indent="-285750" algn="l" defTabSz="457200" rtl="0" eaLnBrk="1" latinLnBrk="0" hangingPunct="1">
        <a:spcBef>
          <a:spcPct val="20000"/>
        </a:spcBef>
        <a:buFont typeface="Wingdings" charset="2"/>
        <a:buChar char="ü"/>
        <a:defRPr sz="2400" kern="1200">
          <a:solidFill>
            <a:schemeClr val="tx1"/>
          </a:solidFill>
          <a:latin typeface="Tahoma"/>
          <a:ea typeface="+mn-ea"/>
          <a:cs typeface="Tahoma"/>
        </a:defRPr>
      </a:lvl2pPr>
      <a:lvl3pPr marL="1143000" indent="-228600" algn="l" defTabSz="457200" rtl="0" eaLnBrk="1" latinLnBrk="0" hangingPunct="1">
        <a:spcBef>
          <a:spcPct val="20000"/>
        </a:spcBef>
        <a:buFont typeface="Arial"/>
        <a:buChar char="•"/>
        <a:defRPr sz="2000"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2057400" indent="-228600" algn="l" defTabSz="457200" rtl="0" eaLnBrk="1" latinLnBrk="0" hangingPunct="1">
        <a:spcBef>
          <a:spcPct val="20000"/>
        </a:spcBef>
        <a:buFont typeface="Lucida Grande"/>
        <a:buChar char="⊳"/>
        <a:defRPr sz="16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package" Target="../embeddings/Documento_de_Microsoft_Word1.docx"/></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0.emf"/><Relationship Id="rId4" Type="http://schemas.openxmlformats.org/officeDocument/2006/relationships/package" Target="../embeddings/Documento_de_Microsoft_Word2.docx"/></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1.png"/><Relationship Id="rId4" Type="http://schemas.openxmlformats.org/officeDocument/2006/relationships/package" Target="../embeddings/Documento_de_Microsoft_Word3.docx"/></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2.png"/><Relationship Id="rId4" Type="http://schemas.openxmlformats.org/officeDocument/2006/relationships/package" Target="../embeddings/Documento_de_Microsoft_Word4.docx"/></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3.emf"/><Relationship Id="rId4" Type="http://schemas.openxmlformats.org/officeDocument/2006/relationships/package" Target="../embeddings/Documento_de_Microsoft_Word5.docx"/></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4.emf"/><Relationship Id="rId4" Type="http://schemas.openxmlformats.org/officeDocument/2006/relationships/package" Target="../embeddings/Documento_de_Microsoft_Word6.docx"/></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60.emf"/><Relationship Id="rId4" Type="http://schemas.openxmlformats.org/officeDocument/2006/relationships/oleObject" Target="../embeddings/oleObject1.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62.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package" Target="../embeddings/Documento_de_Microsoft_Word8.docx"/><Relationship Id="rId5" Type="http://schemas.openxmlformats.org/officeDocument/2006/relationships/image" Target="../media/image61.emf"/><Relationship Id="rId4" Type="http://schemas.openxmlformats.org/officeDocument/2006/relationships/package" Target="../embeddings/Documento_de_Microsoft_Word7.docx"/></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65.emf"/><Relationship Id="rId4" Type="http://schemas.openxmlformats.org/officeDocument/2006/relationships/oleObject" Target="../embeddings/oleObject2.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67.e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package" Target="../embeddings/Documento_de_Microsoft_Word10.docx"/><Relationship Id="rId5" Type="http://schemas.openxmlformats.org/officeDocument/2006/relationships/image" Target="../media/image66.emf"/><Relationship Id="rId4" Type="http://schemas.openxmlformats.org/officeDocument/2006/relationships/package" Target="../embeddings/Documento_de_Microsoft_Word9.docx"/></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68.emf"/><Relationship Id="rId4" Type="http://schemas.openxmlformats.org/officeDocument/2006/relationships/package" Target="../embeddings/Documento_de_Microsoft_Word11.docx"/></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70.e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package" Target="../embeddings/Documento_de_Microsoft_Word13.docx"/><Relationship Id="rId5" Type="http://schemas.openxmlformats.org/officeDocument/2006/relationships/image" Target="../media/image69.emf"/><Relationship Id="rId4" Type="http://schemas.openxmlformats.org/officeDocument/2006/relationships/package" Target="../embeddings/Documento_de_Microsoft_Word12.docx"/></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71.png"/><Relationship Id="rId4" Type="http://schemas.openxmlformats.org/officeDocument/2006/relationships/package" Target="../embeddings/Documento_de_Microsoft_Word14.docx"/></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72.emf"/><Relationship Id="rId4" Type="http://schemas.openxmlformats.org/officeDocument/2006/relationships/package" Target="../embeddings/Documento_de_Microsoft_Word15.docx"/></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74.e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package" Target="../embeddings/Documento_de_Microsoft_Word17.docx"/><Relationship Id="rId5" Type="http://schemas.openxmlformats.org/officeDocument/2006/relationships/image" Target="../media/image73.emf"/><Relationship Id="rId4" Type="http://schemas.openxmlformats.org/officeDocument/2006/relationships/package" Target="../embeddings/Documento_de_Microsoft_Word16.docx"/></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75.emf"/><Relationship Id="rId5" Type="http://schemas.openxmlformats.org/officeDocument/2006/relationships/package" Target="../embeddings/Documento_de_Microsoft_Word18.docx"/><Relationship Id="rId4" Type="http://schemas.openxmlformats.org/officeDocument/2006/relationships/image" Target="../media/image32.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77.e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package" Target="../embeddings/Documento_de_Microsoft_Word20.docx"/><Relationship Id="rId5" Type="http://schemas.openxmlformats.org/officeDocument/2006/relationships/image" Target="../media/image76.emf"/><Relationship Id="rId4" Type="http://schemas.openxmlformats.org/officeDocument/2006/relationships/package" Target="../embeddings/Documento_de_Microsoft_Word19.docx"/></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911475"/>
            <a:ext cx="7772400" cy="1470025"/>
          </a:xfrm>
        </p:spPr>
        <p:txBody>
          <a:bodyPr>
            <a:noAutofit/>
          </a:bodyPr>
          <a:lstStyle/>
          <a:p>
            <a:r>
              <a:rPr lang="es-ES_tradnl" sz="3000" b="1" dirty="0">
                <a:effectLst/>
              </a:rPr>
              <a:t>Personalización del aprendizaje: </a:t>
            </a:r>
            <a:r>
              <a:rPr lang="es-ES_tradnl" sz="3000" b="1" i="1" dirty="0">
                <a:effectLst/>
              </a:rPr>
              <a:t>Framework</a:t>
            </a:r>
            <a:r>
              <a:rPr lang="es-ES_tradnl" sz="3000" b="1" dirty="0">
                <a:effectLst/>
              </a:rPr>
              <a:t> de servicios para la integración de aplicaciones </a:t>
            </a:r>
            <a:r>
              <a:rPr lang="es-ES_tradnl" sz="3000" b="1" i="1" dirty="0">
                <a:effectLst/>
              </a:rPr>
              <a:t>online</a:t>
            </a:r>
            <a:r>
              <a:rPr lang="es-ES_tradnl" sz="3000" b="1" dirty="0">
                <a:effectLst/>
              </a:rPr>
              <a:t> en los sistemas de gestión del aprendizaje</a:t>
            </a:r>
            <a:r>
              <a:rPr lang="es-ES_tradnl" sz="3000" dirty="0">
                <a:effectLst/>
              </a:rPr>
              <a:t/>
            </a:r>
            <a:br>
              <a:rPr lang="es-ES_tradnl" sz="3000" dirty="0">
                <a:effectLst/>
              </a:rPr>
            </a:br>
            <a:endParaRPr lang="es-ES" sz="3000" dirty="0"/>
          </a:p>
        </p:txBody>
      </p:sp>
      <p:sp>
        <p:nvSpPr>
          <p:cNvPr id="3" name="Subtítulo 2"/>
          <p:cNvSpPr>
            <a:spLocks noGrp="1"/>
          </p:cNvSpPr>
          <p:nvPr>
            <p:ph type="subTitle" idx="1"/>
          </p:nvPr>
        </p:nvSpPr>
        <p:spPr>
          <a:xfrm>
            <a:off x="1371600" y="4559300"/>
            <a:ext cx="6400800" cy="2044700"/>
          </a:xfrm>
        </p:spPr>
        <p:txBody>
          <a:bodyPr>
            <a:normAutofit fontScale="85000" lnSpcReduction="20000"/>
          </a:bodyPr>
          <a:lstStyle/>
          <a:p>
            <a:r>
              <a:rPr lang="es-ES" dirty="0" smtClean="0"/>
              <a:t>Doctorando: </a:t>
            </a:r>
          </a:p>
          <a:p>
            <a:r>
              <a:rPr lang="es-ES" dirty="0"/>
              <a:t>Miguel Ángel Conde González</a:t>
            </a:r>
          </a:p>
          <a:p>
            <a:endParaRPr lang="es-ES" dirty="0" smtClean="0"/>
          </a:p>
          <a:p>
            <a:r>
              <a:rPr lang="es-ES" dirty="0" smtClean="0"/>
              <a:t>Directores: </a:t>
            </a:r>
          </a:p>
          <a:p>
            <a:r>
              <a:rPr lang="es-ES" dirty="0" smtClean="0"/>
              <a:t>Dr. D. Francisco José García </a:t>
            </a:r>
            <a:r>
              <a:rPr lang="es-ES" dirty="0" err="1" smtClean="0"/>
              <a:t>Peñalvo</a:t>
            </a:r>
            <a:endParaRPr lang="es-ES" dirty="0" smtClean="0"/>
          </a:p>
          <a:p>
            <a:r>
              <a:rPr lang="es-ES" dirty="0" smtClean="0"/>
              <a:t>Dr. D. Marc </a:t>
            </a:r>
            <a:r>
              <a:rPr lang="es-ES" dirty="0" err="1" smtClean="0"/>
              <a:t>Alier</a:t>
            </a:r>
            <a:r>
              <a:rPr lang="es-ES" dirty="0" smtClean="0"/>
              <a:t> </a:t>
            </a:r>
            <a:r>
              <a:rPr lang="es-ES" dirty="0" err="1" smtClean="0"/>
              <a:t>Forment</a:t>
            </a:r>
            <a:endParaRPr lang="es-ES" dirty="0"/>
          </a:p>
        </p:txBody>
      </p:sp>
      <p:sp>
        <p:nvSpPr>
          <p:cNvPr id="6" name="Subtítulo 2"/>
          <p:cNvSpPr txBox="1">
            <a:spLocks/>
          </p:cNvSpPr>
          <p:nvPr/>
        </p:nvSpPr>
        <p:spPr>
          <a:xfrm>
            <a:off x="1371600" y="965200"/>
            <a:ext cx="6400800" cy="1752600"/>
          </a:xfrm>
          <a:prstGeom prst="rect">
            <a:avLst/>
          </a:prstGeom>
          <a:noFill/>
          <a:ln cap="rnd">
            <a:noFill/>
          </a:ln>
        </p:spPr>
        <p:txBody>
          <a:bodyPr vert="horz" lIns="91440" tIns="45720" rIns="91440" bIns="45720" rtlCol="0">
            <a:normAutofit/>
          </a:bodyPr>
          <a:lstStyle>
            <a:lvl1pPr marL="0" indent="0" algn="ctr" defTabSz="457200" rtl="0" eaLnBrk="1" latinLnBrk="0" hangingPunct="1">
              <a:spcBef>
                <a:spcPct val="20000"/>
              </a:spcBef>
              <a:buFont typeface="Arial"/>
              <a:buNone/>
              <a:defRPr sz="2600" kern="1200">
                <a:solidFill>
                  <a:srgbClr val="666666"/>
                </a:solidFill>
                <a:latin typeface="Tahoma"/>
                <a:ea typeface="+mn-ea"/>
                <a:cs typeface="Tahoma"/>
              </a:defRPr>
            </a:lvl1pPr>
            <a:lvl2pPr marL="457200" indent="0" algn="ctr" defTabSz="457200" rtl="0" eaLnBrk="1" latinLnBrk="0" hangingPunct="1">
              <a:spcBef>
                <a:spcPct val="20000"/>
              </a:spcBef>
              <a:buFont typeface="Wingdings" charset="2"/>
              <a:buNone/>
              <a:defRPr sz="2400" kern="1200">
                <a:solidFill>
                  <a:schemeClr val="tx1">
                    <a:tint val="75000"/>
                  </a:schemeClr>
                </a:solidFill>
                <a:latin typeface="Tahoma"/>
                <a:ea typeface="+mn-ea"/>
                <a:cs typeface="Tahoma"/>
              </a:defRPr>
            </a:lvl2pPr>
            <a:lvl3pPr marL="914400" indent="0" algn="ctr" defTabSz="457200" rtl="0" eaLnBrk="1" latinLnBrk="0" hangingPunct="1">
              <a:spcBef>
                <a:spcPct val="20000"/>
              </a:spcBef>
              <a:buFont typeface="Arial"/>
              <a:buNone/>
              <a:defRPr sz="2000" kern="1200">
                <a:solidFill>
                  <a:schemeClr val="tx1">
                    <a:tint val="75000"/>
                  </a:schemeClr>
                </a:solidFill>
                <a:latin typeface="Tahoma"/>
                <a:ea typeface="+mn-ea"/>
                <a:cs typeface="Tahoma"/>
              </a:defRPr>
            </a:lvl3pPr>
            <a:lvl4pPr marL="1371600" indent="0" algn="ctr" defTabSz="457200" rtl="0" eaLnBrk="1" latinLnBrk="0" hangingPunct="1">
              <a:spcBef>
                <a:spcPct val="20000"/>
              </a:spcBef>
              <a:buFont typeface="Arial"/>
              <a:buNone/>
              <a:defRPr sz="1800" kern="1200">
                <a:solidFill>
                  <a:schemeClr val="tx1">
                    <a:tint val="75000"/>
                  </a:schemeClr>
                </a:solidFill>
                <a:latin typeface="Tahoma"/>
                <a:ea typeface="+mn-ea"/>
                <a:cs typeface="Tahoma"/>
              </a:defRPr>
            </a:lvl4pPr>
            <a:lvl5pPr marL="1828800" indent="0" algn="ctr" defTabSz="457200" rtl="0" eaLnBrk="1" latinLnBrk="0" hangingPunct="1">
              <a:spcBef>
                <a:spcPct val="20000"/>
              </a:spcBef>
              <a:buFont typeface="Lucida Grande"/>
              <a:buNone/>
              <a:defRPr sz="1600" kern="1200">
                <a:solidFill>
                  <a:schemeClr val="tx1">
                    <a:tint val="75000"/>
                  </a:schemeClr>
                </a:solidFill>
                <a:latin typeface="Tahoma"/>
                <a:ea typeface="+mn-ea"/>
                <a:cs typeface="Tahom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s-ES" dirty="0" smtClean="0"/>
          </a:p>
          <a:p>
            <a:endParaRPr lang="es-ES" dirty="0"/>
          </a:p>
          <a:p>
            <a:r>
              <a:rPr lang="es-ES" dirty="0" smtClean="0"/>
              <a:t>Tesis Doctoral</a:t>
            </a:r>
            <a:endParaRPr lang="es-ES" dirty="0"/>
          </a:p>
        </p:txBody>
      </p:sp>
    </p:spTree>
    <p:extLst>
      <p:ext uri="{BB962C8B-B14F-4D97-AF65-F5344CB8AC3E}">
        <p14:creationId xmlns:p14="http://schemas.microsoft.com/office/powerpoint/2010/main" val="36638585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a:t>Razones</a:t>
            </a:r>
            <a:r>
              <a:rPr lang="en-GB" dirty="0"/>
              <a:t> de la </a:t>
            </a:r>
            <a:r>
              <a:rPr lang="en-GB" dirty="0" err="1"/>
              <a:t>falta</a:t>
            </a:r>
            <a:r>
              <a:rPr lang="en-GB" dirty="0"/>
              <a:t> de </a:t>
            </a:r>
            <a:r>
              <a:rPr lang="en-GB" dirty="0" err="1"/>
              <a:t>éxito</a:t>
            </a:r>
            <a:r>
              <a:rPr lang="en-GB" dirty="0"/>
              <a:t> de </a:t>
            </a:r>
            <a:r>
              <a:rPr lang="en-GB" dirty="0" err="1"/>
              <a:t>las</a:t>
            </a:r>
            <a:r>
              <a:rPr lang="en-GB" dirty="0"/>
              <a:t> TIC </a:t>
            </a:r>
            <a:r>
              <a:rPr lang="en-GB" dirty="0" smtClean="0"/>
              <a:t>(y V)</a:t>
            </a:r>
            <a:endParaRPr lang="en-GB" dirty="0"/>
          </a:p>
        </p:txBody>
      </p:sp>
      <p:pic>
        <p:nvPicPr>
          <p:cNvPr id="13" name="Imagen 12"/>
          <p:cNvPicPr>
            <a:picLocks noChangeAspect="1"/>
          </p:cNvPicPr>
          <p:nvPr/>
        </p:nvPicPr>
        <p:blipFill>
          <a:blip r:embed="rId3"/>
          <a:stretch>
            <a:fillRect/>
          </a:stretch>
        </p:blipFill>
        <p:spPr>
          <a:xfrm>
            <a:off x="4622800" y="1270000"/>
            <a:ext cx="3321050" cy="4564977"/>
          </a:xfrm>
          <a:prstGeom prst="rect">
            <a:avLst/>
          </a:prstGeom>
        </p:spPr>
      </p:pic>
      <p:pic>
        <p:nvPicPr>
          <p:cNvPr id="3" name="Imagen 2"/>
          <p:cNvPicPr>
            <a:picLocks noChangeAspect="1"/>
          </p:cNvPicPr>
          <p:nvPr/>
        </p:nvPicPr>
        <p:blipFill>
          <a:blip r:embed="rId4"/>
          <a:stretch>
            <a:fillRect/>
          </a:stretch>
        </p:blipFill>
        <p:spPr>
          <a:xfrm>
            <a:off x="733631" y="1270000"/>
            <a:ext cx="2952338" cy="4546600"/>
          </a:xfrm>
          <a:prstGeom prst="rect">
            <a:avLst/>
          </a:prstGeom>
        </p:spPr>
      </p:pic>
      <p:sp>
        <p:nvSpPr>
          <p:cNvPr id="8" name="CuadroTexto 7"/>
          <p:cNvSpPr txBox="1"/>
          <p:nvPr/>
        </p:nvSpPr>
        <p:spPr>
          <a:xfrm>
            <a:off x="1054101" y="5896155"/>
            <a:ext cx="6286500" cy="707886"/>
          </a:xfrm>
          <a:prstGeom prst="rect">
            <a:avLst/>
          </a:prstGeom>
          <a:noFill/>
        </p:spPr>
        <p:txBody>
          <a:bodyPr wrap="square" rtlCol="0">
            <a:spAutoFit/>
          </a:bodyPr>
          <a:lstStyle/>
          <a:p>
            <a:pPr algn="ctr"/>
            <a:r>
              <a:rPr lang="en-GB" sz="2000" b="1" dirty="0" err="1">
                <a:solidFill>
                  <a:srgbClr val="000000"/>
                </a:solidFill>
                <a:latin typeface="Tahoma"/>
                <a:cs typeface="Tahoma"/>
              </a:rPr>
              <a:t>Aplicaciones</a:t>
            </a:r>
            <a:r>
              <a:rPr lang="en-GB" sz="1600" dirty="0" smtClean="0">
                <a:solidFill>
                  <a:srgbClr val="000000"/>
                </a:solidFill>
                <a:latin typeface="Tahoma"/>
                <a:cs typeface="Tahoma"/>
              </a:rPr>
              <a:t> </a:t>
            </a:r>
            <a:r>
              <a:rPr lang="en-GB" sz="2000" b="1" dirty="0" err="1">
                <a:solidFill>
                  <a:srgbClr val="000000"/>
                </a:solidFill>
                <a:latin typeface="Tahoma"/>
                <a:cs typeface="Tahoma"/>
              </a:rPr>
              <a:t>que</a:t>
            </a:r>
            <a:r>
              <a:rPr lang="en-GB" sz="2000" b="1" dirty="0">
                <a:solidFill>
                  <a:srgbClr val="000000"/>
                </a:solidFill>
                <a:latin typeface="Tahoma"/>
                <a:cs typeface="Tahoma"/>
              </a:rPr>
              <a:t> no </a:t>
            </a:r>
            <a:r>
              <a:rPr lang="en-GB" sz="2000" b="1" dirty="0" err="1">
                <a:solidFill>
                  <a:srgbClr val="000000"/>
                </a:solidFill>
                <a:latin typeface="Tahoma"/>
                <a:cs typeface="Tahoma"/>
              </a:rPr>
              <a:t>tienen</a:t>
            </a:r>
            <a:r>
              <a:rPr lang="en-GB" sz="2000" b="1" dirty="0">
                <a:solidFill>
                  <a:srgbClr val="000000"/>
                </a:solidFill>
                <a:latin typeface="Tahoma"/>
                <a:cs typeface="Tahoma"/>
              </a:rPr>
              <a:t> en </a:t>
            </a:r>
            <a:r>
              <a:rPr lang="en-GB" sz="2000" b="1" dirty="0" err="1">
                <a:solidFill>
                  <a:srgbClr val="000000"/>
                </a:solidFill>
                <a:latin typeface="Tahoma"/>
                <a:cs typeface="Tahoma"/>
              </a:rPr>
              <a:t>cuenta</a:t>
            </a:r>
            <a:r>
              <a:rPr lang="en-GB" sz="2000" b="1" dirty="0">
                <a:solidFill>
                  <a:srgbClr val="000000"/>
                </a:solidFill>
                <a:latin typeface="Tahoma"/>
                <a:cs typeface="Tahoma"/>
              </a:rPr>
              <a:t> al </a:t>
            </a:r>
            <a:r>
              <a:rPr lang="en-GB" sz="2000" b="1" dirty="0" err="1">
                <a:solidFill>
                  <a:srgbClr val="000000"/>
                </a:solidFill>
                <a:latin typeface="Tahoma"/>
                <a:cs typeface="Tahoma"/>
              </a:rPr>
              <a:t>usuario</a:t>
            </a:r>
            <a:r>
              <a:rPr lang="en-GB" sz="2000" b="1" dirty="0">
                <a:solidFill>
                  <a:srgbClr val="000000"/>
                </a:solidFill>
                <a:latin typeface="Tahoma"/>
                <a:cs typeface="Tahoma"/>
              </a:rPr>
              <a:t> y </a:t>
            </a:r>
            <a:r>
              <a:rPr lang="en-GB" sz="2000" b="1" dirty="0" err="1">
                <a:solidFill>
                  <a:srgbClr val="000000"/>
                </a:solidFill>
                <a:latin typeface="Tahoma"/>
                <a:cs typeface="Tahoma"/>
              </a:rPr>
              <a:t>siguen</a:t>
            </a:r>
            <a:r>
              <a:rPr lang="en-GB" sz="2000" b="1" dirty="0">
                <a:solidFill>
                  <a:srgbClr val="000000"/>
                </a:solidFill>
                <a:latin typeface="Tahoma"/>
                <a:cs typeface="Tahoma"/>
              </a:rPr>
              <a:t> un </a:t>
            </a:r>
            <a:r>
              <a:rPr lang="en-GB" sz="2000" b="1" dirty="0" err="1">
                <a:solidFill>
                  <a:srgbClr val="000000"/>
                </a:solidFill>
                <a:latin typeface="Tahoma"/>
                <a:cs typeface="Tahoma"/>
              </a:rPr>
              <a:t>modelo</a:t>
            </a:r>
            <a:r>
              <a:rPr lang="en-GB" sz="2000" b="1" dirty="0">
                <a:solidFill>
                  <a:srgbClr val="000000"/>
                </a:solidFill>
                <a:latin typeface="Tahoma"/>
                <a:cs typeface="Tahoma"/>
              </a:rPr>
              <a:t> </a:t>
            </a:r>
            <a:r>
              <a:rPr lang="en-GB" sz="2000" b="1" dirty="0" err="1">
                <a:solidFill>
                  <a:srgbClr val="000000"/>
                </a:solidFill>
                <a:latin typeface="Tahoma"/>
                <a:cs typeface="Tahoma"/>
              </a:rPr>
              <a:t>tradicional</a:t>
            </a:r>
            <a:r>
              <a:rPr lang="en-GB" sz="2000" b="1" dirty="0">
                <a:solidFill>
                  <a:srgbClr val="000000"/>
                </a:solidFill>
                <a:latin typeface="Tahoma"/>
                <a:cs typeface="Tahoma"/>
              </a:rPr>
              <a:t> de </a:t>
            </a:r>
            <a:r>
              <a:rPr lang="en-GB" sz="2000" b="1" dirty="0" err="1">
                <a:solidFill>
                  <a:srgbClr val="000000"/>
                </a:solidFill>
                <a:latin typeface="Tahoma"/>
                <a:cs typeface="Tahoma"/>
              </a:rPr>
              <a:t>clase</a:t>
            </a:r>
            <a:endParaRPr lang="en-GB" sz="2000" b="1" dirty="0">
              <a:solidFill>
                <a:srgbClr val="000000"/>
              </a:solidFill>
              <a:latin typeface="Tahoma"/>
              <a:cs typeface="Tahoma"/>
            </a:endParaRPr>
          </a:p>
        </p:txBody>
      </p:sp>
    </p:spTree>
    <p:extLst>
      <p:ext uri="{BB962C8B-B14F-4D97-AF65-F5344CB8AC3E}">
        <p14:creationId xmlns:p14="http://schemas.microsoft.com/office/powerpoint/2010/main" val="5255105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LMS y PLE (I)</a:t>
            </a:r>
            <a:endParaRPr lang="en-GB" dirty="0"/>
          </a:p>
        </p:txBody>
      </p:sp>
      <p:pic>
        <p:nvPicPr>
          <p:cNvPr id="4" name="Imagen 3"/>
          <p:cNvPicPr>
            <a:picLocks noChangeAspect="1"/>
          </p:cNvPicPr>
          <p:nvPr/>
        </p:nvPicPr>
        <p:blipFill>
          <a:blip r:embed="rId3"/>
          <a:stretch>
            <a:fillRect/>
          </a:stretch>
        </p:blipFill>
        <p:spPr>
          <a:xfrm>
            <a:off x="2417962" y="1270000"/>
            <a:ext cx="3919338" cy="2959100"/>
          </a:xfrm>
          <a:prstGeom prst="rect">
            <a:avLst/>
          </a:prstGeom>
        </p:spPr>
      </p:pic>
      <p:sp>
        <p:nvSpPr>
          <p:cNvPr id="5" name="CuadroTexto 4"/>
          <p:cNvSpPr txBox="1"/>
          <p:nvPr/>
        </p:nvSpPr>
        <p:spPr>
          <a:xfrm>
            <a:off x="266700" y="4356100"/>
            <a:ext cx="3695700" cy="1938992"/>
          </a:xfrm>
          <a:prstGeom prst="rect">
            <a:avLst/>
          </a:prstGeom>
          <a:noFill/>
        </p:spPr>
        <p:txBody>
          <a:bodyPr wrap="square" rtlCol="0">
            <a:spAutoFit/>
          </a:bodyPr>
          <a:lstStyle/>
          <a:p>
            <a:pPr algn="ctr"/>
            <a:r>
              <a:rPr lang="en-GB" sz="2000" b="1" dirty="0">
                <a:solidFill>
                  <a:srgbClr val="000000"/>
                </a:solidFill>
                <a:latin typeface="Tahoma"/>
                <a:cs typeface="Tahoma"/>
              </a:rPr>
              <a:t>INSTITUCIONAL</a:t>
            </a:r>
          </a:p>
          <a:p>
            <a:pPr algn="ctr"/>
            <a:endParaRPr lang="en-GB" sz="2000" b="1" dirty="0">
              <a:solidFill>
                <a:srgbClr val="000000"/>
              </a:solidFill>
              <a:latin typeface="Tahoma"/>
              <a:cs typeface="Tahoma"/>
            </a:endParaRPr>
          </a:p>
          <a:p>
            <a:pPr algn="ctr"/>
            <a:r>
              <a:rPr lang="en-GB" sz="2000" b="1" dirty="0" err="1">
                <a:solidFill>
                  <a:srgbClr val="000000"/>
                </a:solidFill>
                <a:latin typeface="Tahoma"/>
                <a:cs typeface="Tahoma"/>
              </a:rPr>
              <a:t>Aprendizaje</a:t>
            </a:r>
            <a:r>
              <a:rPr lang="en-GB" sz="2000" b="1" dirty="0">
                <a:solidFill>
                  <a:srgbClr val="000000"/>
                </a:solidFill>
                <a:latin typeface="Tahoma"/>
                <a:cs typeface="Tahoma"/>
              </a:rPr>
              <a:t> </a:t>
            </a:r>
            <a:r>
              <a:rPr lang="en-GB" sz="2000" b="1" dirty="0" err="1">
                <a:solidFill>
                  <a:srgbClr val="000000"/>
                </a:solidFill>
                <a:latin typeface="Tahoma"/>
                <a:cs typeface="Tahoma"/>
              </a:rPr>
              <a:t>controlado</a:t>
            </a:r>
            <a:r>
              <a:rPr lang="en-GB" sz="2000" b="1" dirty="0">
                <a:solidFill>
                  <a:srgbClr val="000000"/>
                </a:solidFill>
                <a:latin typeface="Tahoma"/>
                <a:cs typeface="Tahoma"/>
              </a:rPr>
              <a:t> y con un </a:t>
            </a:r>
            <a:r>
              <a:rPr lang="en-GB" sz="2000" b="1" dirty="0" err="1">
                <a:solidFill>
                  <a:srgbClr val="000000"/>
                </a:solidFill>
                <a:latin typeface="Tahoma"/>
                <a:cs typeface="Tahoma"/>
              </a:rPr>
              <a:t>conjunto</a:t>
            </a:r>
            <a:r>
              <a:rPr lang="en-GB" sz="2000" b="1" dirty="0">
                <a:solidFill>
                  <a:srgbClr val="000000"/>
                </a:solidFill>
                <a:latin typeface="Tahoma"/>
                <a:cs typeface="Tahoma"/>
              </a:rPr>
              <a:t> </a:t>
            </a:r>
            <a:r>
              <a:rPr lang="en-GB" sz="2000" b="1" dirty="0" err="1">
                <a:solidFill>
                  <a:srgbClr val="000000"/>
                </a:solidFill>
                <a:latin typeface="Tahoma"/>
                <a:cs typeface="Tahoma"/>
              </a:rPr>
              <a:t>predeterminado</a:t>
            </a:r>
            <a:r>
              <a:rPr lang="en-GB" sz="2000" b="1" dirty="0">
                <a:solidFill>
                  <a:srgbClr val="000000"/>
                </a:solidFill>
                <a:latin typeface="Tahoma"/>
                <a:cs typeface="Tahoma"/>
              </a:rPr>
              <a:t> de </a:t>
            </a:r>
            <a:r>
              <a:rPr lang="en-GB" sz="2000" b="1" dirty="0" err="1">
                <a:solidFill>
                  <a:srgbClr val="000000"/>
                </a:solidFill>
                <a:latin typeface="Tahoma"/>
                <a:cs typeface="Tahoma"/>
              </a:rPr>
              <a:t>herramientas</a:t>
            </a:r>
            <a:endParaRPr lang="en-GB" sz="2000" b="1" dirty="0">
              <a:solidFill>
                <a:srgbClr val="000000"/>
              </a:solidFill>
              <a:latin typeface="Tahoma"/>
              <a:cs typeface="Tahoma"/>
            </a:endParaRPr>
          </a:p>
        </p:txBody>
      </p:sp>
      <p:sp>
        <p:nvSpPr>
          <p:cNvPr id="10" name="CuadroTexto 9"/>
          <p:cNvSpPr txBox="1"/>
          <p:nvPr/>
        </p:nvSpPr>
        <p:spPr>
          <a:xfrm>
            <a:off x="5219700" y="4394200"/>
            <a:ext cx="3695700" cy="1938992"/>
          </a:xfrm>
          <a:prstGeom prst="rect">
            <a:avLst/>
          </a:prstGeom>
          <a:noFill/>
        </p:spPr>
        <p:txBody>
          <a:bodyPr wrap="square" rtlCol="0">
            <a:spAutoFit/>
          </a:bodyPr>
          <a:lstStyle/>
          <a:p>
            <a:pPr algn="ctr"/>
            <a:r>
              <a:rPr lang="en-GB" sz="2000" b="1" dirty="0" smtClean="0">
                <a:solidFill>
                  <a:srgbClr val="000000"/>
                </a:solidFill>
                <a:latin typeface="Tahoma"/>
                <a:cs typeface="Tahoma"/>
              </a:rPr>
              <a:t>PERSONAL</a:t>
            </a:r>
            <a:endParaRPr lang="en-GB" sz="2000" b="1" dirty="0">
              <a:solidFill>
                <a:srgbClr val="000000"/>
              </a:solidFill>
              <a:latin typeface="Tahoma"/>
              <a:cs typeface="Tahoma"/>
            </a:endParaRPr>
          </a:p>
          <a:p>
            <a:pPr algn="ctr"/>
            <a:endParaRPr lang="en-GB" sz="2000" b="1" dirty="0">
              <a:solidFill>
                <a:srgbClr val="000000"/>
              </a:solidFill>
              <a:latin typeface="Tahoma"/>
              <a:cs typeface="Tahoma"/>
            </a:endParaRPr>
          </a:p>
          <a:p>
            <a:pPr algn="ctr"/>
            <a:r>
              <a:rPr lang="en-GB" sz="2000" b="1" dirty="0" err="1">
                <a:solidFill>
                  <a:srgbClr val="000000"/>
                </a:solidFill>
                <a:latin typeface="Tahoma"/>
                <a:cs typeface="Tahoma"/>
              </a:rPr>
              <a:t>Aprendizaje</a:t>
            </a:r>
            <a:r>
              <a:rPr lang="en-GB" sz="2000" b="1" dirty="0">
                <a:solidFill>
                  <a:srgbClr val="000000"/>
                </a:solidFill>
                <a:latin typeface="Tahoma"/>
                <a:cs typeface="Tahoma"/>
              </a:rPr>
              <a:t> </a:t>
            </a:r>
            <a:r>
              <a:rPr lang="en-GB" sz="2000" b="1" dirty="0" smtClean="0">
                <a:solidFill>
                  <a:srgbClr val="000000"/>
                </a:solidFill>
                <a:latin typeface="Tahoma"/>
                <a:cs typeface="Tahoma"/>
              </a:rPr>
              <a:t>a lo largo de la </a:t>
            </a:r>
            <a:r>
              <a:rPr lang="en-GB" sz="2000" b="1" dirty="0" err="1" smtClean="0">
                <a:solidFill>
                  <a:srgbClr val="000000"/>
                </a:solidFill>
                <a:latin typeface="Tahoma"/>
                <a:cs typeface="Tahoma"/>
              </a:rPr>
              <a:t>vida</a:t>
            </a:r>
            <a:r>
              <a:rPr lang="en-GB" sz="2000" b="1" dirty="0" smtClean="0">
                <a:solidFill>
                  <a:srgbClr val="000000"/>
                </a:solidFill>
                <a:latin typeface="Tahoma"/>
                <a:cs typeface="Tahoma"/>
              </a:rPr>
              <a:t> con </a:t>
            </a:r>
            <a:r>
              <a:rPr lang="en-GB" sz="2000" b="1" dirty="0" err="1" smtClean="0">
                <a:solidFill>
                  <a:srgbClr val="000000"/>
                </a:solidFill>
                <a:latin typeface="Tahoma"/>
                <a:cs typeface="Tahoma"/>
              </a:rPr>
              <a:t>las</a:t>
            </a:r>
            <a:r>
              <a:rPr lang="en-GB" sz="2000" b="1" dirty="0" smtClean="0">
                <a:solidFill>
                  <a:srgbClr val="000000"/>
                </a:solidFill>
                <a:latin typeface="Tahoma"/>
                <a:cs typeface="Tahoma"/>
              </a:rPr>
              <a:t> </a:t>
            </a:r>
            <a:r>
              <a:rPr lang="en-GB" sz="2000" b="1" dirty="0" err="1" smtClean="0">
                <a:solidFill>
                  <a:srgbClr val="000000"/>
                </a:solidFill>
                <a:latin typeface="Tahoma"/>
                <a:cs typeface="Tahoma"/>
              </a:rPr>
              <a:t>herramientas</a:t>
            </a:r>
            <a:r>
              <a:rPr lang="en-GB" sz="2000" b="1" dirty="0" smtClean="0">
                <a:solidFill>
                  <a:srgbClr val="000000"/>
                </a:solidFill>
                <a:latin typeface="Tahoma"/>
                <a:cs typeface="Tahoma"/>
              </a:rPr>
              <a:t> y </a:t>
            </a:r>
            <a:r>
              <a:rPr lang="en-GB" sz="2000" b="1" dirty="0" err="1" smtClean="0">
                <a:solidFill>
                  <a:srgbClr val="000000"/>
                </a:solidFill>
                <a:latin typeface="Tahoma"/>
                <a:cs typeface="Tahoma"/>
              </a:rPr>
              <a:t>recursos</a:t>
            </a:r>
            <a:r>
              <a:rPr lang="en-GB" sz="2000" b="1" dirty="0" smtClean="0">
                <a:solidFill>
                  <a:srgbClr val="000000"/>
                </a:solidFill>
                <a:latin typeface="Tahoma"/>
                <a:cs typeface="Tahoma"/>
              </a:rPr>
              <a:t> </a:t>
            </a:r>
            <a:r>
              <a:rPr lang="en-GB" sz="2000" b="1" dirty="0" err="1" smtClean="0">
                <a:solidFill>
                  <a:srgbClr val="000000"/>
                </a:solidFill>
                <a:latin typeface="Tahoma"/>
                <a:cs typeface="Tahoma"/>
              </a:rPr>
              <a:t>que</a:t>
            </a:r>
            <a:r>
              <a:rPr lang="en-GB" sz="2000" b="1" dirty="0" smtClean="0">
                <a:solidFill>
                  <a:srgbClr val="000000"/>
                </a:solidFill>
                <a:latin typeface="Tahoma"/>
                <a:cs typeface="Tahoma"/>
              </a:rPr>
              <a:t> el </a:t>
            </a:r>
            <a:r>
              <a:rPr lang="en-GB" sz="2000" b="1" dirty="0" err="1" smtClean="0">
                <a:solidFill>
                  <a:srgbClr val="000000"/>
                </a:solidFill>
                <a:latin typeface="Tahoma"/>
                <a:cs typeface="Tahoma"/>
              </a:rPr>
              <a:t>usuario</a:t>
            </a:r>
            <a:r>
              <a:rPr lang="en-GB" sz="2000" b="1" dirty="0" smtClean="0">
                <a:solidFill>
                  <a:srgbClr val="000000"/>
                </a:solidFill>
                <a:latin typeface="Tahoma"/>
                <a:cs typeface="Tahoma"/>
              </a:rPr>
              <a:t> </a:t>
            </a:r>
            <a:r>
              <a:rPr lang="en-GB" sz="2000" b="1" dirty="0" err="1" smtClean="0">
                <a:solidFill>
                  <a:srgbClr val="000000"/>
                </a:solidFill>
                <a:latin typeface="Tahoma"/>
                <a:cs typeface="Tahoma"/>
              </a:rPr>
              <a:t>desea</a:t>
            </a:r>
            <a:r>
              <a:rPr lang="en-GB" sz="2000" b="1" dirty="0" smtClean="0">
                <a:solidFill>
                  <a:srgbClr val="000000"/>
                </a:solidFill>
                <a:latin typeface="Tahoma"/>
                <a:cs typeface="Tahoma"/>
              </a:rPr>
              <a:t> </a:t>
            </a:r>
            <a:r>
              <a:rPr lang="en-GB" sz="2000" b="1" dirty="0" err="1" smtClean="0">
                <a:solidFill>
                  <a:srgbClr val="000000"/>
                </a:solidFill>
                <a:latin typeface="Tahoma"/>
                <a:cs typeface="Tahoma"/>
              </a:rPr>
              <a:t>utiliza</a:t>
            </a:r>
            <a:r>
              <a:rPr lang="en-GB" sz="2000" b="1" dirty="0" err="1" smtClean="0">
                <a:solidFill>
                  <a:schemeClr val="accent6"/>
                </a:solidFill>
                <a:latin typeface="Tahoma"/>
                <a:cs typeface="Tahoma"/>
              </a:rPr>
              <a:t>r</a:t>
            </a:r>
            <a:endParaRPr lang="en-GB" sz="2000" b="1" dirty="0">
              <a:solidFill>
                <a:schemeClr val="accent6"/>
              </a:solidFill>
              <a:latin typeface="Tahoma"/>
              <a:cs typeface="Tahoma"/>
            </a:endParaRPr>
          </a:p>
        </p:txBody>
      </p:sp>
      <p:sp>
        <p:nvSpPr>
          <p:cNvPr id="6" name="Marcador de pie de página 3"/>
          <p:cNvSpPr>
            <a:spLocks noGrp="1"/>
          </p:cNvSpPr>
          <p:nvPr>
            <p:ph type="ftr" sz="quarter" idx="11"/>
          </p:nvPr>
        </p:nvSpPr>
        <p:spPr>
          <a:xfrm>
            <a:off x="3124200" y="6350000"/>
            <a:ext cx="2895600" cy="365125"/>
          </a:xfrm>
        </p:spPr>
        <p:txBody>
          <a:bodyPr/>
          <a:lstStyle/>
          <a:p>
            <a:r>
              <a:rPr lang="es-ES_tradnl" dirty="0" smtClean="0"/>
              <a:t>GRIAL – Universidad de Salamanca</a:t>
            </a:r>
            <a:endParaRPr lang="es-ES_tradnl" dirty="0"/>
          </a:p>
        </p:txBody>
      </p:sp>
    </p:spTree>
    <p:extLst>
      <p:ext uri="{BB962C8B-B14F-4D97-AF65-F5344CB8AC3E}">
        <p14:creationId xmlns:p14="http://schemas.microsoft.com/office/powerpoint/2010/main" val="570928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LMS y PLE (II)</a:t>
            </a:r>
            <a:endParaRPr lang="en-GB" dirty="0"/>
          </a:p>
        </p:txBody>
      </p:sp>
      <p:sp>
        <p:nvSpPr>
          <p:cNvPr id="3" name="CuadroTexto 2"/>
          <p:cNvSpPr txBox="1"/>
          <p:nvPr/>
        </p:nvSpPr>
        <p:spPr>
          <a:xfrm>
            <a:off x="387866" y="1359068"/>
            <a:ext cx="7010400" cy="1015663"/>
          </a:xfrm>
          <a:prstGeom prst="rect">
            <a:avLst/>
          </a:prstGeom>
          <a:noFill/>
        </p:spPr>
        <p:txBody>
          <a:bodyPr wrap="square" rtlCol="0">
            <a:spAutoFit/>
          </a:bodyPr>
          <a:lstStyle/>
          <a:p>
            <a:r>
              <a:rPr lang="es-ES" sz="2000" dirty="0" smtClean="0">
                <a:solidFill>
                  <a:srgbClr val="000000"/>
                </a:solidFill>
                <a:latin typeface="Tahoma"/>
                <a:cs typeface="Tahoma"/>
              </a:rPr>
              <a:t>LMS</a:t>
            </a:r>
          </a:p>
          <a:p>
            <a:pPr marL="342900" indent="-342900">
              <a:buFont typeface="Arial"/>
              <a:buChar char="•"/>
            </a:pPr>
            <a:r>
              <a:rPr lang="es-ES" sz="2000" dirty="0" smtClean="0">
                <a:solidFill>
                  <a:srgbClr val="000000"/>
                </a:solidFill>
                <a:latin typeface="Tahoma"/>
                <a:cs typeface="Tahoma"/>
              </a:rPr>
              <a:t>Dan soporte al modelo tradicional de clase tanto para estudiantes como profesores</a:t>
            </a:r>
            <a:endParaRPr lang="es-ES" sz="1400" dirty="0">
              <a:solidFill>
                <a:srgbClr val="000000"/>
              </a:solidFill>
              <a:latin typeface="Tahoma"/>
              <a:cs typeface="Tahoma"/>
            </a:endParaRPr>
          </a:p>
        </p:txBody>
      </p:sp>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139700" y="2544445"/>
            <a:ext cx="4114800" cy="2708910"/>
          </a:xfrm>
          <a:prstGeom prst="rect">
            <a:avLst/>
          </a:prstGeom>
          <a:noFill/>
          <a:ln>
            <a:noFill/>
          </a:ln>
        </p:spPr>
      </p:pic>
      <p:pic>
        <p:nvPicPr>
          <p:cNvPr id="7" name="Imagen 6"/>
          <p:cNvPicPr/>
          <p:nvPr/>
        </p:nvPicPr>
        <p:blipFill>
          <a:blip r:embed="rId4">
            <a:extLst>
              <a:ext uri="{28A0092B-C50C-407E-A947-70E740481C1C}">
                <a14:useLocalDpi xmlns:a14="http://schemas.microsoft.com/office/drawing/2010/main" val="0"/>
              </a:ext>
            </a:extLst>
          </a:blip>
          <a:srcRect/>
          <a:stretch>
            <a:fillRect/>
          </a:stretch>
        </p:blipFill>
        <p:spPr bwMode="auto">
          <a:xfrm>
            <a:off x="4521199" y="2398688"/>
            <a:ext cx="4431670" cy="2854667"/>
          </a:xfrm>
          <a:prstGeom prst="rect">
            <a:avLst/>
          </a:prstGeom>
          <a:noFill/>
          <a:ln>
            <a:noFill/>
          </a:ln>
        </p:spPr>
      </p:pic>
      <p:sp>
        <p:nvSpPr>
          <p:cNvPr id="9" name="Marcador de pie de página 3"/>
          <p:cNvSpPr>
            <a:spLocks noGrp="1"/>
          </p:cNvSpPr>
          <p:nvPr>
            <p:ph type="ftr" sz="quarter" idx="11"/>
          </p:nvPr>
        </p:nvSpPr>
        <p:spPr>
          <a:xfrm>
            <a:off x="3124200" y="6350000"/>
            <a:ext cx="2895600" cy="365125"/>
          </a:xfrm>
        </p:spPr>
        <p:txBody>
          <a:bodyPr/>
          <a:lstStyle/>
          <a:p>
            <a:r>
              <a:rPr lang="es-ES_tradnl" dirty="0" smtClean="0"/>
              <a:t>GRIAL – Universidad de Salamanca</a:t>
            </a:r>
            <a:endParaRPr lang="es-ES_tradnl" dirty="0"/>
          </a:p>
        </p:txBody>
      </p:sp>
    </p:spTree>
    <p:extLst>
      <p:ext uri="{BB962C8B-B14F-4D97-AF65-F5344CB8AC3E}">
        <p14:creationId xmlns:p14="http://schemas.microsoft.com/office/powerpoint/2010/main" val="358473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LMS y PLE (III)</a:t>
            </a:r>
            <a:endParaRPr lang="en-GB" dirty="0"/>
          </a:p>
        </p:txBody>
      </p:sp>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1276984" y="1270000"/>
            <a:ext cx="6787516" cy="4963241"/>
          </a:xfrm>
          <a:prstGeom prst="rect">
            <a:avLst/>
          </a:prstGeom>
          <a:noFill/>
          <a:ln>
            <a:noFill/>
          </a:ln>
        </p:spPr>
      </p:pic>
      <p:sp>
        <p:nvSpPr>
          <p:cNvPr id="9" name="Marcador de pie de página 3"/>
          <p:cNvSpPr>
            <a:spLocks noGrp="1"/>
          </p:cNvSpPr>
          <p:nvPr>
            <p:ph type="ftr" sz="quarter" idx="11"/>
          </p:nvPr>
        </p:nvSpPr>
        <p:spPr>
          <a:xfrm>
            <a:off x="3124200" y="6350000"/>
            <a:ext cx="2895600" cy="365125"/>
          </a:xfrm>
        </p:spPr>
        <p:txBody>
          <a:bodyPr/>
          <a:lstStyle/>
          <a:p>
            <a:r>
              <a:rPr lang="es-ES_tradnl" dirty="0" smtClean="0"/>
              <a:t>GRIAL – Universidad de Salamanca</a:t>
            </a:r>
            <a:endParaRPr lang="es-ES_tradnl" dirty="0"/>
          </a:p>
        </p:txBody>
      </p:sp>
    </p:spTree>
    <p:extLst>
      <p:ext uri="{BB962C8B-B14F-4D97-AF65-F5344CB8AC3E}">
        <p14:creationId xmlns:p14="http://schemas.microsoft.com/office/powerpoint/2010/main" val="266838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LMS y PLE (IV)</a:t>
            </a:r>
            <a:endParaRPr lang="en-GB" dirty="0"/>
          </a:p>
        </p:txBody>
      </p:sp>
      <p:sp>
        <p:nvSpPr>
          <p:cNvPr id="6" name="CuadroTexto 5"/>
          <p:cNvSpPr txBox="1"/>
          <p:nvPr/>
        </p:nvSpPr>
        <p:spPr>
          <a:xfrm>
            <a:off x="190500" y="1473200"/>
            <a:ext cx="3086100" cy="1815882"/>
          </a:xfrm>
          <a:prstGeom prst="rect">
            <a:avLst/>
          </a:prstGeom>
          <a:noFill/>
        </p:spPr>
        <p:txBody>
          <a:bodyPr wrap="square" rtlCol="0">
            <a:spAutoFit/>
          </a:bodyPr>
          <a:lstStyle/>
          <a:p>
            <a:r>
              <a:rPr lang="es-ES" sz="1600" dirty="0" smtClean="0">
                <a:solidFill>
                  <a:srgbClr val="000000"/>
                </a:solidFill>
                <a:latin typeface="Tahoma"/>
                <a:cs typeface="Tahoma"/>
              </a:rPr>
              <a:t>No solventan los problemas anteriores</a:t>
            </a:r>
          </a:p>
          <a:p>
            <a:pPr marL="285750" indent="-285750">
              <a:buFont typeface="Arial"/>
              <a:buChar char="•"/>
            </a:pPr>
            <a:r>
              <a:rPr lang="es-ES" sz="1600" dirty="0" smtClean="0">
                <a:solidFill>
                  <a:srgbClr val="000000"/>
                </a:solidFill>
                <a:latin typeface="Tahoma"/>
                <a:cs typeface="Tahoma"/>
              </a:rPr>
              <a:t>Centrados en la institución y el curso</a:t>
            </a:r>
          </a:p>
          <a:p>
            <a:pPr marL="285750" indent="-285750">
              <a:buFont typeface="Arial"/>
              <a:buChar char="•"/>
            </a:pPr>
            <a:r>
              <a:rPr lang="es-ES" sz="1600" dirty="0" smtClean="0">
                <a:solidFill>
                  <a:srgbClr val="000000"/>
                </a:solidFill>
                <a:latin typeface="Tahoma"/>
                <a:cs typeface="Tahoma"/>
              </a:rPr>
              <a:t>No soportan el aprendizaje a lo largo de la vida</a:t>
            </a:r>
          </a:p>
          <a:p>
            <a:pPr marL="285750" indent="-285750">
              <a:buFont typeface="Arial"/>
              <a:buChar char="•"/>
            </a:pPr>
            <a:r>
              <a:rPr lang="es-ES" sz="1600" dirty="0" smtClean="0">
                <a:solidFill>
                  <a:srgbClr val="000000"/>
                </a:solidFill>
                <a:latin typeface="Tahoma"/>
                <a:cs typeface="Tahoma"/>
              </a:rPr>
              <a:t>Monolíticos</a:t>
            </a:r>
            <a:endParaRPr lang="es-ES" sz="1600" dirty="0">
              <a:solidFill>
                <a:srgbClr val="000000"/>
              </a:solidFill>
              <a:latin typeface="Tahoma"/>
              <a:cs typeface="Tahoma"/>
            </a:endParaRPr>
          </a:p>
        </p:txBody>
      </p:sp>
      <p:pic>
        <p:nvPicPr>
          <p:cNvPr id="8" name="Imagen 7" descr="IMG_20110825_145105.jpg"/>
          <p:cNvPicPr>
            <a:picLocks noChangeAspect="1"/>
          </p:cNvPicPr>
          <p:nvPr/>
        </p:nvPicPr>
        <p:blipFill>
          <a:blip r:embed="rId3">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tretch>
            <a:fillRect/>
          </a:stretch>
        </p:blipFill>
        <p:spPr>
          <a:xfrm>
            <a:off x="3276600" y="1320799"/>
            <a:ext cx="5761567" cy="4321175"/>
          </a:xfrm>
          <a:prstGeom prst="rect">
            <a:avLst/>
          </a:prstGeom>
        </p:spPr>
      </p:pic>
      <p:sp>
        <p:nvSpPr>
          <p:cNvPr id="9" name="CuadroTexto 8"/>
          <p:cNvSpPr txBox="1"/>
          <p:nvPr/>
        </p:nvSpPr>
        <p:spPr>
          <a:xfrm>
            <a:off x="999067" y="5651500"/>
            <a:ext cx="8039100" cy="1107996"/>
          </a:xfrm>
          <a:prstGeom prst="rect">
            <a:avLst/>
          </a:prstGeom>
          <a:noFill/>
        </p:spPr>
        <p:txBody>
          <a:bodyPr wrap="square" rtlCol="0">
            <a:spAutoFit/>
          </a:bodyPr>
          <a:lstStyle/>
          <a:p>
            <a:pPr algn="r"/>
            <a:r>
              <a:rPr lang="en-GB" sz="1600" dirty="0" smtClean="0">
                <a:solidFill>
                  <a:srgbClr val="000000"/>
                </a:solidFill>
                <a:latin typeface="Tahoma"/>
                <a:cs typeface="Tahoma"/>
              </a:rPr>
              <a:t>Se </a:t>
            </a:r>
            <a:r>
              <a:rPr lang="en-GB" sz="1600" dirty="0" err="1" smtClean="0">
                <a:solidFill>
                  <a:srgbClr val="000000"/>
                </a:solidFill>
                <a:latin typeface="Tahoma"/>
                <a:cs typeface="Tahoma"/>
              </a:rPr>
              <a:t>necesitan</a:t>
            </a:r>
            <a:r>
              <a:rPr lang="en-GB" sz="1600" dirty="0" smtClean="0">
                <a:solidFill>
                  <a:srgbClr val="000000"/>
                </a:solidFill>
                <a:latin typeface="Tahoma"/>
                <a:cs typeface="Tahoma"/>
              </a:rPr>
              <a:t> </a:t>
            </a:r>
            <a:r>
              <a:rPr lang="en-GB" sz="1600" dirty="0" err="1" smtClean="0">
                <a:solidFill>
                  <a:srgbClr val="000000"/>
                </a:solidFill>
                <a:latin typeface="Tahoma"/>
                <a:cs typeface="Tahoma"/>
              </a:rPr>
              <a:t>entornos</a:t>
            </a:r>
            <a:r>
              <a:rPr lang="en-GB" sz="1600" dirty="0" smtClean="0">
                <a:solidFill>
                  <a:srgbClr val="000000"/>
                </a:solidFill>
                <a:latin typeface="Tahoma"/>
                <a:cs typeface="Tahoma"/>
              </a:rPr>
              <a:t> de </a:t>
            </a:r>
            <a:r>
              <a:rPr lang="en-GB" sz="1600" dirty="0" err="1" smtClean="0">
                <a:solidFill>
                  <a:srgbClr val="000000"/>
                </a:solidFill>
                <a:latin typeface="Tahoma"/>
                <a:cs typeface="Tahoma"/>
              </a:rPr>
              <a:t>aprendizaje</a:t>
            </a:r>
            <a:endParaRPr lang="en-GB" sz="1600" dirty="0" smtClean="0">
              <a:solidFill>
                <a:srgbClr val="000000"/>
              </a:solidFill>
              <a:latin typeface="Tahoma"/>
              <a:cs typeface="Tahoma"/>
            </a:endParaRPr>
          </a:p>
          <a:p>
            <a:pPr marL="285750" indent="-285750" algn="r">
              <a:buFont typeface="Arial"/>
              <a:buChar char="•"/>
            </a:pPr>
            <a:r>
              <a:rPr lang="en-GB" sz="1600" dirty="0" err="1" smtClean="0">
                <a:solidFill>
                  <a:srgbClr val="000000"/>
                </a:solidFill>
                <a:latin typeface="Tahoma"/>
                <a:cs typeface="Tahoma"/>
              </a:rPr>
              <a:t>Adaptados</a:t>
            </a:r>
            <a:r>
              <a:rPr lang="en-GB" sz="1600" dirty="0" smtClean="0">
                <a:solidFill>
                  <a:srgbClr val="000000"/>
                </a:solidFill>
                <a:latin typeface="Tahoma"/>
                <a:cs typeface="Tahoma"/>
              </a:rPr>
              <a:t> a </a:t>
            </a:r>
            <a:r>
              <a:rPr lang="en-GB" sz="1600" dirty="0" err="1" smtClean="0">
                <a:solidFill>
                  <a:srgbClr val="000000"/>
                </a:solidFill>
                <a:latin typeface="Tahoma"/>
                <a:cs typeface="Tahoma"/>
              </a:rPr>
              <a:t>las</a:t>
            </a:r>
            <a:r>
              <a:rPr lang="en-GB" sz="1600" dirty="0" smtClean="0">
                <a:solidFill>
                  <a:srgbClr val="000000"/>
                </a:solidFill>
                <a:latin typeface="Tahoma"/>
                <a:cs typeface="Tahoma"/>
              </a:rPr>
              <a:t> </a:t>
            </a:r>
            <a:r>
              <a:rPr lang="en-GB" sz="1600" dirty="0" err="1" smtClean="0">
                <a:solidFill>
                  <a:srgbClr val="000000"/>
                </a:solidFill>
                <a:latin typeface="Tahoma"/>
                <a:cs typeface="Tahoma"/>
              </a:rPr>
              <a:t>necesidades</a:t>
            </a:r>
            <a:r>
              <a:rPr lang="en-GB" sz="1600" dirty="0" smtClean="0">
                <a:solidFill>
                  <a:srgbClr val="000000"/>
                </a:solidFill>
                <a:latin typeface="Tahoma"/>
                <a:cs typeface="Tahoma"/>
              </a:rPr>
              <a:t> de los </a:t>
            </a:r>
            <a:r>
              <a:rPr lang="en-GB" sz="1600" dirty="0" err="1" smtClean="0">
                <a:solidFill>
                  <a:srgbClr val="000000"/>
                </a:solidFill>
                <a:latin typeface="Tahoma"/>
                <a:cs typeface="Tahoma"/>
              </a:rPr>
              <a:t>estudiantes</a:t>
            </a:r>
            <a:endParaRPr lang="en-GB" sz="1600" dirty="0" smtClean="0">
              <a:solidFill>
                <a:srgbClr val="000000"/>
              </a:solidFill>
              <a:latin typeface="Tahoma"/>
              <a:cs typeface="Tahoma"/>
            </a:endParaRPr>
          </a:p>
          <a:p>
            <a:pPr marL="285750" indent="-285750" algn="r">
              <a:buFont typeface="Arial"/>
              <a:buChar char="•"/>
            </a:pPr>
            <a:r>
              <a:rPr lang="en-GB" sz="1600" dirty="0" err="1" smtClean="0">
                <a:solidFill>
                  <a:srgbClr val="000000"/>
                </a:solidFill>
                <a:latin typeface="Tahoma"/>
                <a:cs typeface="Tahoma"/>
              </a:rPr>
              <a:t>Bajo</a:t>
            </a:r>
            <a:r>
              <a:rPr lang="en-GB" sz="1600" dirty="0" smtClean="0">
                <a:solidFill>
                  <a:srgbClr val="000000"/>
                </a:solidFill>
                <a:latin typeface="Tahoma"/>
                <a:cs typeface="Tahoma"/>
              </a:rPr>
              <a:t> el control del </a:t>
            </a:r>
            <a:r>
              <a:rPr lang="en-GB" sz="1600" dirty="0" err="1" smtClean="0">
                <a:solidFill>
                  <a:srgbClr val="000000"/>
                </a:solidFill>
                <a:latin typeface="Tahoma"/>
                <a:cs typeface="Tahoma"/>
              </a:rPr>
              <a:t>estudiante</a:t>
            </a:r>
            <a:endParaRPr lang="en-GB" sz="1600" dirty="0" smtClean="0">
              <a:solidFill>
                <a:srgbClr val="000000"/>
              </a:solidFill>
              <a:latin typeface="Tahoma"/>
              <a:cs typeface="Tahoma"/>
            </a:endParaRPr>
          </a:p>
          <a:p>
            <a:pPr marL="285750" indent="-285750" algn="r">
              <a:buFont typeface="Arial"/>
              <a:buChar char="•"/>
            </a:pPr>
            <a:r>
              <a:rPr lang="en-GB" sz="1600" i="1" dirty="0" smtClean="0">
                <a:solidFill>
                  <a:srgbClr val="000000"/>
                </a:solidFill>
                <a:latin typeface="Tahoma"/>
                <a:cs typeface="Tahoma"/>
              </a:rPr>
              <a:t>Lifelong Learning</a:t>
            </a:r>
          </a:p>
        </p:txBody>
      </p:sp>
    </p:spTree>
    <p:extLst>
      <p:ext uri="{BB962C8B-B14F-4D97-AF65-F5344CB8AC3E}">
        <p14:creationId xmlns:p14="http://schemas.microsoft.com/office/powerpoint/2010/main" val="18795841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LMS y PLE (V)</a:t>
            </a:r>
            <a:endParaRPr lang="en-GB" dirty="0"/>
          </a:p>
        </p:txBody>
      </p:sp>
      <p:pic>
        <p:nvPicPr>
          <p:cNvPr id="3" name="Imagen 2"/>
          <p:cNvPicPr>
            <a:picLocks noChangeAspect="1"/>
          </p:cNvPicPr>
          <p:nvPr/>
        </p:nvPicPr>
        <p:blipFill>
          <a:blip r:embed="rId3"/>
          <a:stretch>
            <a:fillRect/>
          </a:stretch>
        </p:blipFill>
        <p:spPr>
          <a:xfrm>
            <a:off x="1524000" y="1270000"/>
            <a:ext cx="5354439" cy="5426619"/>
          </a:xfrm>
          <a:prstGeom prst="rect">
            <a:avLst/>
          </a:prstGeom>
        </p:spPr>
      </p:pic>
      <p:sp>
        <p:nvSpPr>
          <p:cNvPr id="4" name="CuadroTexto 3"/>
          <p:cNvSpPr txBox="1"/>
          <p:nvPr/>
        </p:nvSpPr>
        <p:spPr>
          <a:xfrm>
            <a:off x="452974" y="1394767"/>
            <a:ext cx="1477426" cy="523220"/>
          </a:xfrm>
          <a:prstGeom prst="rect">
            <a:avLst/>
          </a:prstGeom>
          <a:noFill/>
        </p:spPr>
        <p:txBody>
          <a:bodyPr wrap="square" rtlCol="0">
            <a:spAutoFit/>
          </a:bodyPr>
          <a:lstStyle/>
          <a:p>
            <a:pPr algn="r"/>
            <a:r>
              <a:rPr lang="en-GB" sz="2800" b="1" dirty="0" smtClean="0">
                <a:solidFill>
                  <a:srgbClr val="000000"/>
                </a:solidFill>
                <a:latin typeface="Tahoma"/>
                <a:cs typeface="Tahoma"/>
              </a:rPr>
              <a:t>PLE</a:t>
            </a:r>
            <a:endParaRPr lang="en-GB" sz="3200" b="1" dirty="0">
              <a:solidFill>
                <a:srgbClr val="000000"/>
              </a:solidFill>
              <a:latin typeface="Tahoma"/>
              <a:cs typeface="Tahoma"/>
            </a:endParaRPr>
          </a:p>
        </p:txBody>
      </p:sp>
    </p:spTree>
    <p:extLst>
      <p:ext uri="{BB962C8B-B14F-4D97-AF65-F5344CB8AC3E}">
        <p14:creationId xmlns:p14="http://schemas.microsoft.com/office/powerpoint/2010/main" val="21084303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a:spLocks noGrp="1"/>
          </p:cNvSpPr>
          <p:nvPr>
            <p:ph idx="1"/>
          </p:nvPr>
        </p:nvSpPr>
        <p:spPr>
          <a:xfrm>
            <a:off x="457200" y="1384300"/>
            <a:ext cx="8229600" cy="4572000"/>
          </a:xfrm>
        </p:spPr>
        <p:txBody>
          <a:bodyPr>
            <a:normAutofit/>
          </a:bodyPr>
          <a:lstStyle/>
          <a:p>
            <a:pPr marL="0" indent="0">
              <a:buNone/>
            </a:pPr>
            <a:endParaRPr lang="en-GB" dirty="0"/>
          </a:p>
        </p:txBody>
      </p:sp>
      <p:sp>
        <p:nvSpPr>
          <p:cNvPr id="2" name="Título 1"/>
          <p:cNvSpPr>
            <a:spLocks noGrp="1"/>
          </p:cNvSpPr>
          <p:nvPr>
            <p:ph type="title"/>
          </p:nvPr>
        </p:nvSpPr>
        <p:spPr/>
        <p:txBody>
          <a:bodyPr/>
          <a:lstStyle/>
          <a:p>
            <a:r>
              <a:rPr lang="en-GB" dirty="0" smtClean="0"/>
              <a:t>LMS y PLE (y VI)</a:t>
            </a:r>
            <a:endParaRPr lang="en-GB" dirty="0"/>
          </a:p>
        </p:txBody>
      </p:sp>
      <p:sp>
        <p:nvSpPr>
          <p:cNvPr id="4" name="CuadroTexto 3"/>
          <p:cNvSpPr txBox="1"/>
          <p:nvPr/>
        </p:nvSpPr>
        <p:spPr>
          <a:xfrm>
            <a:off x="457200" y="1547166"/>
            <a:ext cx="7890926" cy="6001642"/>
          </a:xfrm>
          <a:prstGeom prst="rect">
            <a:avLst/>
          </a:prstGeom>
          <a:noFill/>
        </p:spPr>
        <p:txBody>
          <a:bodyPr wrap="square" rtlCol="0">
            <a:spAutoFit/>
          </a:bodyPr>
          <a:lstStyle/>
          <a:p>
            <a:pPr marL="457200" indent="-457200">
              <a:buFont typeface="Arial"/>
              <a:buChar char="•"/>
            </a:pPr>
            <a:r>
              <a:rPr lang="es-ES" sz="2400" dirty="0" smtClean="0">
                <a:solidFill>
                  <a:srgbClr val="000000"/>
                </a:solidFill>
                <a:latin typeface="Tahoma"/>
                <a:cs typeface="Tahoma"/>
              </a:rPr>
              <a:t>Los PLE no van a reemplazar a los LMS, ambos entornos coexisten</a:t>
            </a:r>
          </a:p>
          <a:p>
            <a:pPr marL="457200" indent="-457200">
              <a:buFont typeface="Arial"/>
              <a:buChar char="•"/>
            </a:pPr>
            <a:r>
              <a:rPr lang="es-ES" sz="2400" dirty="0" smtClean="0">
                <a:solidFill>
                  <a:srgbClr val="000000"/>
                </a:solidFill>
                <a:latin typeface="Tahoma"/>
                <a:cs typeface="Tahoma"/>
              </a:rPr>
              <a:t>2 entornos diferentes = 2 contextos diferentes</a:t>
            </a:r>
          </a:p>
          <a:p>
            <a:pPr marL="457200" indent="-457200">
              <a:buFont typeface="Arial"/>
              <a:buChar char="•"/>
            </a:pPr>
            <a:r>
              <a:rPr lang="es-ES" sz="2400" dirty="0" smtClean="0">
                <a:solidFill>
                  <a:srgbClr val="000000"/>
                </a:solidFill>
                <a:latin typeface="Tahoma"/>
                <a:cs typeface="Tahoma"/>
              </a:rPr>
              <a:t>Debe tenerse en cuenta como ambos entornos </a:t>
            </a:r>
            <a:r>
              <a:rPr lang="es-ES" sz="2400" dirty="0" err="1" smtClean="0">
                <a:solidFill>
                  <a:srgbClr val="000000"/>
                </a:solidFill>
                <a:latin typeface="Tahoma"/>
                <a:cs typeface="Tahoma"/>
              </a:rPr>
              <a:t>interoperan</a:t>
            </a:r>
            <a:endParaRPr lang="es-ES" sz="2400" dirty="0" smtClean="0">
              <a:solidFill>
                <a:srgbClr val="000000"/>
              </a:solidFill>
              <a:latin typeface="Tahoma"/>
              <a:cs typeface="Tahoma"/>
            </a:endParaRPr>
          </a:p>
          <a:p>
            <a:pPr marL="914400" lvl="1" indent="-457200">
              <a:buFont typeface="Wingdings" charset="2"/>
              <a:buChar char="§"/>
            </a:pPr>
            <a:r>
              <a:rPr lang="es-ES" sz="2000" dirty="0" smtClean="0">
                <a:solidFill>
                  <a:srgbClr val="000000"/>
                </a:solidFill>
                <a:latin typeface="Tahoma"/>
                <a:cs typeface="Tahoma"/>
              </a:rPr>
              <a:t>Seguimiento de la actividad del usuario en el PLE</a:t>
            </a:r>
          </a:p>
          <a:p>
            <a:pPr marL="914400" lvl="1" indent="-457200">
              <a:buFont typeface="Wingdings" charset="2"/>
              <a:buChar char="§"/>
            </a:pPr>
            <a:r>
              <a:rPr lang="es-ES" sz="2000" dirty="0" smtClean="0">
                <a:solidFill>
                  <a:srgbClr val="000000"/>
                </a:solidFill>
                <a:latin typeface="Tahoma"/>
                <a:cs typeface="Tahoma"/>
              </a:rPr>
              <a:t>Enriquecimiento del PLE con funcionalidades del LMS</a:t>
            </a:r>
          </a:p>
          <a:p>
            <a:pPr marL="914400" lvl="1" indent="-457200">
              <a:buFont typeface="Wingdings" charset="2"/>
              <a:buChar char="§"/>
            </a:pPr>
            <a:r>
              <a:rPr lang="es-ES" sz="2000" dirty="0" smtClean="0">
                <a:solidFill>
                  <a:srgbClr val="000000"/>
                </a:solidFill>
                <a:latin typeface="Tahoma"/>
                <a:cs typeface="Tahoma"/>
              </a:rPr>
              <a:t>Enriquecimiento del LMS con funcionalidades del PLE</a:t>
            </a:r>
          </a:p>
          <a:p>
            <a:pPr marL="914400" lvl="1" indent="-457200">
              <a:buFont typeface="Wingdings" charset="2"/>
              <a:buChar char="§"/>
            </a:pPr>
            <a:r>
              <a:rPr lang="es-ES" sz="2000" dirty="0" smtClean="0">
                <a:solidFill>
                  <a:srgbClr val="000000"/>
                </a:solidFill>
                <a:latin typeface="Tahoma"/>
                <a:cs typeface="Tahoma"/>
              </a:rPr>
              <a:t>Portabilidad de funcionalidades institucionales a otros contextos</a:t>
            </a:r>
          </a:p>
          <a:p>
            <a:pPr marL="914400" lvl="1" indent="-457200">
              <a:buFont typeface="Wingdings" charset="2"/>
              <a:buChar char="§"/>
            </a:pPr>
            <a:r>
              <a:rPr lang="es-ES" sz="2000" dirty="0" smtClean="0">
                <a:solidFill>
                  <a:srgbClr val="000000"/>
                </a:solidFill>
                <a:latin typeface="Tahoma"/>
                <a:cs typeface="Tahoma"/>
              </a:rPr>
              <a:t>Acceso del discente a un único entorno</a:t>
            </a:r>
          </a:p>
          <a:p>
            <a:pPr lvl="1"/>
            <a:endParaRPr lang="es-ES" sz="2400" b="1" dirty="0">
              <a:solidFill>
                <a:srgbClr val="404040"/>
              </a:solidFill>
            </a:endParaRPr>
          </a:p>
          <a:p>
            <a:pPr lvl="1"/>
            <a:endParaRPr lang="en-GB" sz="2400" b="1" dirty="0" smtClean="0">
              <a:solidFill>
                <a:srgbClr val="404040"/>
              </a:solidFill>
            </a:endParaRPr>
          </a:p>
          <a:p>
            <a:endParaRPr lang="en-GB" sz="3200" b="1" dirty="0">
              <a:solidFill>
                <a:srgbClr val="404040"/>
              </a:solidFill>
            </a:endParaRPr>
          </a:p>
          <a:p>
            <a:endParaRPr lang="en-GB" sz="3200" b="1" dirty="0" smtClean="0">
              <a:solidFill>
                <a:srgbClr val="404040"/>
              </a:solidFill>
            </a:endParaRPr>
          </a:p>
          <a:p>
            <a:endParaRPr lang="en-GB" sz="3200" b="1" dirty="0">
              <a:solidFill>
                <a:srgbClr val="404040"/>
              </a:solidFill>
            </a:endParaRPr>
          </a:p>
        </p:txBody>
      </p:sp>
      <p:sp>
        <p:nvSpPr>
          <p:cNvPr id="6" name="Marcador de pie de página 3"/>
          <p:cNvSpPr>
            <a:spLocks noGrp="1"/>
          </p:cNvSpPr>
          <p:nvPr>
            <p:ph type="ftr" sz="quarter" idx="11"/>
          </p:nvPr>
        </p:nvSpPr>
        <p:spPr>
          <a:xfrm>
            <a:off x="3124200" y="6350000"/>
            <a:ext cx="2895600" cy="365125"/>
          </a:xfrm>
        </p:spPr>
        <p:txBody>
          <a:bodyPr/>
          <a:lstStyle/>
          <a:p>
            <a:r>
              <a:rPr lang="es-ES_tradnl" dirty="0" smtClean="0"/>
              <a:t>GRIAL – Universidad de Salamanca</a:t>
            </a:r>
            <a:endParaRPr lang="es-ES_tradnl" dirty="0"/>
          </a:p>
        </p:txBody>
      </p:sp>
    </p:spTree>
    <p:extLst>
      <p:ext uri="{BB962C8B-B14F-4D97-AF65-F5344CB8AC3E}">
        <p14:creationId xmlns:p14="http://schemas.microsoft.com/office/powerpoint/2010/main" val="24404662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Contenidos</a:t>
            </a:r>
            <a:endParaRPr lang="es-ES" dirty="0"/>
          </a:p>
        </p:txBody>
      </p:sp>
      <p:sp>
        <p:nvSpPr>
          <p:cNvPr id="3" name="Marcador de contenido 2"/>
          <p:cNvSpPr>
            <a:spLocks noGrp="1"/>
          </p:cNvSpPr>
          <p:nvPr>
            <p:ph idx="1"/>
          </p:nvPr>
        </p:nvSpPr>
        <p:spPr/>
        <p:txBody>
          <a:bodyPr/>
          <a:lstStyle/>
          <a:p>
            <a:r>
              <a:rPr lang="en-GB" dirty="0" err="1" smtClean="0"/>
              <a:t>Introducción</a:t>
            </a:r>
            <a:endParaRPr lang="en-GB" dirty="0" smtClean="0"/>
          </a:p>
          <a:p>
            <a:r>
              <a:rPr lang="en-GB" b="1" dirty="0" err="1" smtClean="0">
                <a:solidFill>
                  <a:srgbClr val="630000"/>
                </a:solidFill>
              </a:rPr>
              <a:t>Objetivos</a:t>
            </a:r>
            <a:endParaRPr lang="en-GB" b="1" dirty="0" smtClean="0">
              <a:solidFill>
                <a:srgbClr val="630000"/>
              </a:solidFill>
            </a:endParaRPr>
          </a:p>
          <a:p>
            <a:r>
              <a:rPr lang="en-GB" dirty="0" err="1" smtClean="0"/>
              <a:t>Metodología</a:t>
            </a:r>
            <a:endParaRPr lang="en-GB" dirty="0" smtClean="0"/>
          </a:p>
          <a:p>
            <a:r>
              <a:rPr lang="en-GB" dirty="0" smtClean="0"/>
              <a:t>Estado del arte</a:t>
            </a:r>
          </a:p>
          <a:p>
            <a:r>
              <a:rPr lang="en-GB" dirty="0" err="1" smtClean="0"/>
              <a:t>Propuesta</a:t>
            </a:r>
            <a:endParaRPr lang="en-GB" dirty="0" smtClean="0"/>
          </a:p>
          <a:p>
            <a:r>
              <a:rPr lang="en-GB" dirty="0" err="1" smtClean="0"/>
              <a:t>Experimentación</a:t>
            </a:r>
            <a:endParaRPr lang="en-GB" dirty="0"/>
          </a:p>
          <a:p>
            <a:r>
              <a:rPr lang="en-GB" dirty="0" smtClean="0"/>
              <a:t>Conclusions</a:t>
            </a:r>
          </a:p>
          <a:p>
            <a:pPr marL="0" indent="0">
              <a:buNone/>
            </a:pPr>
            <a:endParaRPr lang="en-GB" dirty="0"/>
          </a:p>
          <a:p>
            <a:pPr marL="0" indent="0">
              <a:buNone/>
            </a:pPr>
            <a:endParaRPr lang="es-ES"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spTree>
    <p:extLst>
      <p:ext uri="{BB962C8B-B14F-4D97-AF65-F5344CB8AC3E}">
        <p14:creationId xmlns:p14="http://schemas.microsoft.com/office/powerpoint/2010/main" val="579922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Objetivos</a:t>
            </a:r>
            <a:r>
              <a:rPr lang="en-GB" dirty="0" smtClean="0"/>
              <a:t> (I)</a:t>
            </a:r>
            <a:endParaRPr lang="en-GB" dirty="0"/>
          </a:p>
        </p:txBody>
      </p:sp>
      <p:sp>
        <p:nvSpPr>
          <p:cNvPr id="3" name="Marcador de contenido 2"/>
          <p:cNvSpPr>
            <a:spLocks noGrp="1"/>
          </p:cNvSpPr>
          <p:nvPr>
            <p:ph idx="1"/>
          </p:nvPr>
        </p:nvSpPr>
        <p:spPr>
          <a:xfrm>
            <a:off x="457200" y="1625600"/>
            <a:ext cx="8229600" cy="4525963"/>
          </a:xfrm>
        </p:spPr>
        <p:txBody>
          <a:bodyPr>
            <a:normAutofit/>
          </a:bodyPr>
          <a:lstStyle/>
          <a:p>
            <a:r>
              <a:rPr lang="en-GB" dirty="0" err="1" smtClean="0"/>
              <a:t>Hipótesis</a:t>
            </a:r>
            <a:r>
              <a:rPr lang="en-GB" dirty="0" smtClean="0"/>
              <a:t> de </a:t>
            </a:r>
            <a:r>
              <a:rPr lang="en-GB" dirty="0" err="1" smtClean="0"/>
              <a:t>partida</a:t>
            </a:r>
            <a:endParaRPr lang="en-GB" dirty="0" smtClean="0"/>
          </a:p>
          <a:p>
            <a:pPr lvl="1" algn="just"/>
            <a:r>
              <a:rPr lang="es-ES_tradnl" dirty="0"/>
              <a:t>A</a:t>
            </a:r>
            <a:r>
              <a:rPr lang="es-ES_tradnl" dirty="0" smtClean="0"/>
              <a:t>proximaciones para facilitar la interoperabilidad entre LMS y PLE</a:t>
            </a:r>
          </a:p>
          <a:p>
            <a:pPr lvl="2" algn="just"/>
            <a:r>
              <a:rPr lang="es-ES_tradnl" dirty="0" smtClean="0"/>
              <a:t>Facilitar aprendizaje del discente</a:t>
            </a:r>
          </a:p>
          <a:p>
            <a:pPr lvl="2" algn="just"/>
            <a:r>
              <a:rPr lang="es-ES_tradnl" dirty="0" smtClean="0"/>
              <a:t>Garantizar el reflejo de la actividad informal en el entorno institucional</a:t>
            </a:r>
          </a:p>
          <a:p>
            <a:pPr lvl="1" algn="just"/>
            <a:r>
              <a:rPr lang="es-ES_tradnl" dirty="0" smtClean="0"/>
              <a:t>Facilitan el intercambio de información e interacción entre estos entornos</a:t>
            </a:r>
          </a:p>
          <a:p>
            <a:pPr lvl="2" algn="just"/>
            <a:r>
              <a:rPr lang="es-ES_tradnl" dirty="0" smtClean="0"/>
              <a:t>Tanto funcionalidades de los LMS a los PLE y otros contextos</a:t>
            </a:r>
          </a:p>
          <a:p>
            <a:pPr lvl="2" algn="just"/>
            <a:r>
              <a:rPr lang="es-ES_tradnl" dirty="0" smtClean="0"/>
              <a:t>Integración en los entornos institucionales de los resultados de las actividades realizadas en los entornos personalizados</a:t>
            </a:r>
            <a:endParaRPr lang="en-GB"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spTree>
    <p:extLst>
      <p:ext uri="{BB962C8B-B14F-4D97-AF65-F5344CB8AC3E}">
        <p14:creationId xmlns:p14="http://schemas.microsoft.com/office/powerpoint/2010/main" val="38958036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Objetivos</a:t>
            </a:r>
            <a:r>
              <a:rPr lang="en-GB" dirty="0" smtClean="0"/>
              <a:t> (y II)</a:t>
            </a:r>
            <a:endParaRPr lang="en-GB" dirty="0"/>
          </a:p>
        </p:txBody>
      </p:sp>
      <p:sp>
        <p:nvSpPr>
          <p:cNvPr id="3" name="Marcador de contenido 2"/>
          <p:cNvSpPr>
            <a:spLocks noGrp="1"/>
          </p:cNvSpPr>
          <p:nvPr>
            <p:ph idx="1"/>
          </p:nvPr>
        </p:nvSpPr>
        <p:spPr/>
        <p:txBody>
          <a:bodyPr>
            <a:normAutofit fontScale="85000" lnSpcReduction="20000"/>
          </a:bodyPr>
          <a:lstStyle/>
          <a:p>
            <a:r>
              <a:rPr lang="es-ES" dirty="0" smtClean="0"/>
              <a:t>Objetivo principal</a:t>
            </a:r>
          </a:p>
          <a:p>
            <a:pPr lvl="1"/>
            <a:r>
              <a:rPr lang="es-ES" sz="2000" dirty="0" smtClean="0"/>
              <a:t>Definición de un </a:t>
            </a:r>
            <a:r>
              <a:rPr lang="es-ES" sz="2000" i="1" dirty="0" err="1" smtClean="0"/>
              <a:t>framework</a:t>
            </a:r>
            <a:r>
              <a:rPr lang="es-ES" sz="2000" dirty="0" smtClean="0"/>
              <a:t> </a:t>
            </a:r>
          </a:p>
          <a:p>
            <a:pPr lvl="2"/>
            <a:r>
              <a:rPr lang="es-ES" sz="1600" dirty="0" smtClean="0"/>
              <a:t>Basado en: SOA, Especificaciones de interoperabilidad y formas de representar la información</a:t>
            </a:r>
          </a:p>
          <a:p>
            <a:pPr lvl="2"/>
            <a:r>
              <a:rPr lang="es-ES" sz="1600" dirty="0" smtClean="0"/>
              <a:t>Permita la integración de los LMS con los PLE</a:t>
            </a:r>
          </a:p>
          <a:p>
            <a:pPr lvl="2"/>
            <a:r>
              <a:rPr lang="es-ES" sz="1600" dirty="0" smtClean="0"/>
              <a:t>Reflejar lo que ocurre en los PLE en los entornos institucionales</a:t>
            </a:r>
          </a:p>
          <a:p>
            <a:r>
              <a:rPr lang="es-ES" dirty="0" smtClean="0"/>
              <a:t>Objetivos Parciales</a:t>
            </a:r>
          </a:p>
          <a:p>
            <a:pPr lvl="1"/>
            <a:r>
              <a:rPr lang="es-ES" sz="2000" dirty="0" smtClean="0"/>
              <a:t>Estudiar la aplicación de las TIC a la educación</a:t>
            </a:r>
          </a:p>
          <a:p>
            <a:pPr lvl="1"/>
            <a:r>
              <a:rPr lang="es-ES" sz="2000" dirty="0" smtClean="0"/>
              <a:t>Analizar las principales herramientas utilizadas en el </a:t>
            </a:r>
            <a:r>
              <a:rPr lang="es-ES" sz="2000" i="1" dirty="0" smtClean="0"/>
              <a:t>eLearning</a:t>
            </a:r>
          </a:p>
          <a:p>
            <a:pPr lvl="1"/>
            <a:r>
              <a:rPr lang="es-ES" sz="2000" dirty="0" smtClean="0"/>
              <a:t>Conocer las limitaciones y características de los medios de comunicación entre herramientas de aprendizaje</a:t>
            </a:r>
          </a:p>
          <a:p>
            <a:pPr lvl="1"/>
            <a:r>
              <a:rPr lang="es-ES" sz="2000" dirty="0" smtClean="0"/>
              <a:t>Analizar y conocer la investigación previa en cuanto a integración entre los LMS y los PLE </a:t>
            </a:r>
          </a:p>
          <a:p>
            <a:pPr lvl="1"/>
            <a:r>
              <a:rPr lang="es-ES" sz="2000" dirty="0" smtClean="0"/>
              <a:t>Desarrollar un </a:t>
            </a:r>
            <a:r>
              <a:rPr lang="es-ES" sz="2000" i="1" dirty="0" err="1" smtClean="0"/>
              <a:t>framework</a:t>
            </a:r>
            <a:r>
              <a:rPr lang="es-ES" sz="2000" dirty="0" smtClean="0"/>
              <a:t> de servicios que permita la exportación de funcionalidades y seguimiento de la actividad externa</a:t>
            </a:r>
          </a:p>
          <a:p>
            <a:pPr lvl="1"/>
            <a:r>
              <a:rPr lang="es-ES" sz="2000" dirty="0" smtClean="0"/>
              <a:t>Garantizar flujos de información seguros para los datos intercambiados</a:t>
            </a:r>
          </a:p>
          <a:p>
            <a:pPr lvl="1"/>
            <a:r>
              <a:rPr lang="es-ES" sz="2000" dirty="0" smtClean="0"/>
              <a:t>Validar el sistema a través de pilotos</a:t>
            </a:r>
            <a:endParaRPr lang="es-ES" sz="2000"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spTree>
    <p:extLst>
      <p:ext uri="{BB962C8B-B14F-4D97-AF65-F5344CB8AC3E}">
        <p14:creationId xmlns:p14="http://schemas.microsoft.com/office/powerpoint/2010/main" val="2474876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Contenidos</a:t>
            </a:r>
            <a:endParaRPr lang="es-ES" dirty="0"/>
          </a:p>
        </p:txBody>
      </p:sp>
      <p:sp>
        <p:nvSpPr>
          <p:cNvPr id="3" name="Marcador de contenido 2"/>
          <p:cNvSpPr>
            <a:spLocks noGrp="1"/>
          </p:cNvSpPr>
          <p:nvPr>
            <p:ph idx="1"/>
          </p:nvPr>
        </p:nvSpPr>
        <p:spPr/>
        <p:txBody>
          <a:bodyPr/>
          <a:lstStyle/>
          <a:p>
            <a:r>
              <a:rPr lang="en-GB" dirty="0" err="1" smtClean="0"/>
              <a:t>Introducción</a:t>
            </a:r>
            <a:endParaRPr lang="en-GB" dirty="0" smtClean="0"/>
          </a:p>
          <a:p>
            <a:r>
              <a:rPr lang="en-GB" dirty="0" err="1" smtClean="0"/>
              <a:t>Objetivos</a:t>
            </a:r>
            <a:endParaRPr lang="en-GB" dirty="0" smtClean="0"/>
          </a:p>
          <a:p>
            <a:r>
              <a:rPr lang="en-GB" dirty="0" err="1" smtClean="0"/>
              <a:t>Metodología</a:t>
            </a:r>
            <a:endParaRPr lang="en-GB" dirty="0" smtClean="0"/>
          </a:p>
          <a:p>
            <a:r>
              <a:rPr lang="en-GB" dirty="0" smtClean="0"/>
              <a:t>Estado del arte</a:t>
            </a:r>
          </a:p>
          <a:p>
            <a:r>
              <a:rPr lang="en-GB" dirty="0" err="1" smtClean="0"/>
              <a:t>Propuesta</a:t>
            </a:r>
            <a:endParaRPr lang="en-GB" dirty="0" smtClean="0"/>
          </a:p>
          <a:p>
            <a:r>
              <a:rPr lang="en-GB" dirty="0" err="1" smtClean="0"/>
              <a:t>Experimentación</a:t>
            </a:r>
            <a:endParaRPr lang="en-GB" dirty="0"/>
          </a:p>
          <a:p>
            <a:r>
              <a:rPr lang="en-GB" dirty="0" smtClean="0"/>
              <a:t>Conclusions</a:t>
            </a:r>
          </a:p>
          <a:p>
            <a:pPr marL="0" indent="0">
              <a:buNone/>
            </a:pPr>
            <a:endParaRPr lang="en-GB" dirty="0"/>
          </a:p>
          <a:p>
            <a:pPr marL="0" indent="0">
              <a:buNone/>
            </a:pPr>
            <a:endParaRPr lang="es-ES"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spTree>
    <p:extLst>
      <p:ext uri="{BB962C8B-B14F-4D97-AF65-F5344CB8AC3E}">
        <p14:creationId xmlns:p14="http://schemas.microsoft.com/office/powerpoint/2010/main" val="27472413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Contenidos</a:t>
            </a:r>
            <a:endParaRPr lang="es-ES" dirty="0"/>
          </a:p>
        </p:txBody>
      </p:sp>
      <p:sp>
        <p:nvSpPr>
          <p:cNvPr id="3" name="Marcador de contenido 2"/>
          <p:cNvSpPr>
            <a:spLocks noGrp="1"/>
          </p:cNvSpPr>
          <p:nvPr>
            <p:ph idx="1"/>
          </p:nvPr>
        </p:nvSpPr>
        <p:spPr/>
        <p:txBody>
          <a:bodyPr/>
          <a:lstStyle/>
          <a:p>
            <a:r>
              <a:rPr lang="en-GB" dirty="0" err="1" smtClean="0"/>
              <a:t>Introducción</a:t>
            </a:r>
            <a:endParaRPr lang="en-GB" dirty="0" smtClean="0"/>
          </a:p>
          <a:p>
            <a:r>
              <a:rPr lang="en-GB" dirty="0" err="1"/>
              <a:t>Objetivos</a:t>
            </a:r>
            <a:endParaRPr lang="en-GB" dirty="0"/>
          </a:p>
          <a:p>
            <a:r>
              <a:rPr lang="en-GB" b="1" dirty="0" err="1">
                <a:solidFill>
                  <a:srgbClr val="630000"/>
                </a:solidFill>
              </a:rPr>
              <a:t>Metodología</a:t>
            </a:r>
            <a:endParaRPr lang="en-GB" b="1" dirty="0">
              <a:solidFill>
                <a:srgbClr val="630000"/>
              </a:solidFill>
            </a:endParaRPr>
          </a:p>
          <a:p>
            <a:r>
              <a:rPr lang="en-GB" dirty="0" smtClean="0"/>
              <a:t>Estado del arte</a:t>
            </a:r>
          </a:p>
          <a:p>
            <a:r>
              <a:rPr lang="en-GB" dirty="0" err="1" smtClean="0"/>
              <a:t>Propuesta</a:t>
            </a:r>
            <a:endParaRPr lang="en-GB" dirty="0" smtClean="0"/>
          </a:p>
          <a:p>
            <a:r>
              <a:rPr lang="en-GB" dirty="0" err="1" smtClean="0"/>
              <a:t>Experimentación</a:t>
            </a:r>
            <a:endParaRPr lang="en-GB" dirty="0"/>
          </a:p>
          <a:p>
            <a:r>
              <a:rPr lang="en-GB" dirty="0" smtClean="0"/>
              <a:t>Conclusions</a:t>
            </a:r>
          </a:p>
          <a:p>
            <a:pPr marL="0" indent="0">
              <a:buNone/>
            </a:pPr>
            <a:endParaRPr lang="en-GB" dirty="0"/>
          </a:p>
          <a:p>
            <a:pPr marL="0" indent="0">
              <a:buNone/>
            </a:pPr>
            <a:endParaRPr lang="es-ES"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spTree>
    <p:extLst>
      <p:ext uri="{BB962C8B-B14F-4D97-AF65-F5344CB8AC3E}">
        <p14:creationId xmlns:p14="http://schemas.microsoft.com/office/powerpoint/2010/main" val="41790067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Metodología</a:t>
            </a:r>
            <a:r>
              <a:rPr lang="en-GB" dirty="0" smtClean="0"/>
              <a:t> (I)</a:t>
            </a:r>
            <a:endParaRPr lang="en-GB" dirty="0"/>
          </a:p>
        </p:txBody>
      </p:sp>
      <p:sp>
        <p:nvSpPr>
          <p:cNvPr id="3" name="Marcador de contenido 2"/>
          <p:cNvSpPr>
            <a:spLocks noGrp="1"/>
          </p:cNvSpPr>
          <p:nvPr>
            <p:ph idx="1"/>
          </p:nvPr>
        </p:nvSpPr>
        <p:spPr/>
        <p:txBody>
          <a:bodyPr>
            <a:normAutofit/>
          </a:bodyPr>
          <a:lstStyle/>
          <a:p>
            <a:r>
              <a:rPr lang="es-ES" sz="2000" dirty="0" smtClean="0"/>
              <a:t>3 actores principales involucrados en el sistema</a:t>
            </a:r>
          </a:p>
          <a:p>
            <a:pPr lvl="1"/>
            <a:r>
              <a:rPr lang="es-ES" sz="1800" dirty="0" smtClean="0"/>
              <a:t>Institución, Estudiantes y Profesores</a:t>
            </a:r>
          </a:p>
          <a:p>
            <a:r>
              <a:rPr lang="es-ES" sz="2000" dirty="0" smtClean="0"/>
              <a:t>Deben considerarse </a:t>
            </a:r>
            <a:r>
              <a:rPr lang="es-ES" sz="2000" dirty="0" smtClean="0"/>
              <a:t>cómo </a:t>
            </a:r>
            <a:r>
              <a:rPr lang="es-ES" sz="2000" dirty="0" smtClean="0"/>
              <a:t>los actores interactúan con el sistema, </a:t>
            </a:r>
            <a:r>
              <a:rPr lang="es-ES" sz="2000" dirty="0" smtClean="0"/>
              <a:t>cómo </a:t>
            </a:r>
            <a:r>
              <a:rPr lang="es-ES" sz="2000" dirty="0" smtClean="0"/>
              <a:t>cambian, </a:t>
            </a:r>
            <a:r>
              <a:rPr lang="es-ES" sz="2000" dirty="0" smtClean="0"/>
              <a:t>cómo </a:t>
            </a:r>
            <a:r>
              <a:rPr lang="es-ES" sz="2000" dirty="0" smtClean="0"/>
              <a:t>se ven afectados…</a:t>
            </a:r>
          </a:p>
          <a:p>
            <a:r>
              <a:rPr lang="es-ES" sz="2000" dirty="0" smtClean="0"/>
              <a:t>La metodología debe facilitar una continua evolución derivada de acciones, experimentaciones y cambios</a:t>
            </a:r>
          </a:p>
          <a:p>
            <a:r>
              <a:rPr lang="es-ES" sz="2000" dirty="0" smtClean="0"/>
              <a:t>Marco metodológico basado en Investigación-Acción y complementado con otras técnicas para acciones concretas</a:t>
            </a:r>
          </a:p>
          <a:p>
            <a:pPr lvl="1"/>
            <a:r>
              <a:rPr lang="es-ES" sz="1800" dirty="0" smtClean="0"/>
              <a:t>SLR</a:t>
            </a:r>
          </a:p>
          <a:p>
            <a:pPr lvl="1"/>
            <a:r>
              <a:rPr lang="es-ES" sz="1800" dirty="0" smtClean="0"/>
              <a:t>SCRUM</a:t>
            </a:r>
          </a:p>
          <a:p>
            <a:pPr lvl="1"/>
            <a:r>
              <a:rPr lang="es-ES" sz="1800" dirty="0" smtClean="0"/>
              <a:t>Diseño cuasi-experimental</a:t>
            </a:r>
          </a:p>
          <a:p>
            <a:pPr lvl="1"/>
            <a:endParaRPr lang="es-ES" sz="1800" dirty="0" smtClean="0"/>
          </a:p>
          <a:p>
            <a:pPr marL="457200" lvl="1" indent="0">
              <a:buNone/>
            </a:pPr>
            <a:endParaRPr lang="en-GB" sz="1800"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spTree>
    <p:extLst>
      <p:ext uri="{BB962C8B-B14F-4D97-AF65-F5344CB8AC3E}">
        <p14:creationId xmlns:p14="http://schemas.microsoft.com/office/powerpoint/2010/main" val="16493426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Metodología</a:t>
            </a:r>
            <a:r>
              <a:rPr lang="en-GB" dirty="0" smtClean="0"/>
              <a:t> (II)</a:t>
            </a:r>
            <a:endParaRPr lang="en-GB"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pic>
        <p:nvPicPr>
          <p:cNvPr id="9" name="Imagen 8" descr="InvestigaciónAcción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600" y="1625600"/>
            <a:ext cx="6132781" cy="3581520"/>
          </a:xfrm>
          <a:prstGeom prst="rect">
            <a:avLst/>
          </a:prstGeom>
        </p:spPr>
      </p:pic>
      <p:sp>
        <p:nvSpPr>
          <p:cNvPr id="3" name="2 CuadroTexto"/>
          <p:cNvSpPr txBox="1"/>
          <p:nvPr/>
        </p:nvSpPr>
        <p:spPr>
          <a:xfrm>
            <a:off x="3338986" y="3474986"/>
            <a:ext cx="798295" cy="161583"/>
          </a:xfrm>
          <a:prstGeom prst="rect">
            <a:avLst/>
          </a:prstGeom>
          <a:solidFill>
            <a:srgbClr val="A3CBD5"/>
          </a:solidFill>
        </p:spPr>
        <p:txBody>
          <a:bodyPr wrap="none" lIns="0" tIns="0" rIns="0" bIns="0" rtlCol="0">
            <a:spAutoFit/>
          </a:bodyPr>
          <a:lstStyle/>
          <a:p>
            <a:r>
              <a:rPr lang="es-ES" sz="1050" b="1" dirty="0" smtClean="0">
                <a:latin typeface="Arial" pitchFamily="34" charset="0"/>
                <a:cs typeface="Arial" pitchFamily="34" charset="0"/>
              </a:rPr>
              <a:t>en torno a la</a:t>
            </a:r>
            <a:endParaRPr lang="es-ES" sz="1050" b="1" dirty="0">
              <a:latin typeface="Arial" pitchFamily="34" charset="0"/>
              <a:cs typeface="Arial" pitchFamily="34" charset="0"/>
            </a:endParaRPr>
          </a:p>
        </p:txBody>
      </p:sp>
    </p:spTree>
    <p:extLst>
      <p:ext uri="{BB962C8B-B14F-4D97-AF65-F5344CB8AC3E}">
        <p14:creationId xmlns:p14="http://schemas.microsoft.com/office/powerpoint/2010/main" val="14675695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Metodología</a:t>
            </a:r>
            <a:r>
              <a:rPr lang="en-GB" dirty="0" smtClean="0"/>
              <a:t> (y III)</a:t>
            </a:r>
            <a:endParaRPr lang="en-GB"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pic>
        <p:nvPicPr>
          <p:cNvPr id="3" name="Imagen 2" descr="investigacionAccion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0" y="1631145"/>
            <a:ext cx="6385773" cy="5090330"/>
          </a:xfrm>
          <a:prstGeom prst="rect">
            <a:avLst/>
          </a:prstGeom>
        </p:spPr>
      </p:pic>
    </p:spTree>
    <p:extLst>
      <p:ext uri="{BB962C8B-B14F-4D97-AF65-F5344CB8AC3E}">
        <p14:creationId xmlns:p14="http://schemas.microsoft.com/office/powerpoint/2010/main" val="26538446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Contenidos</a:t>
            </a:r>
            <a:endParaRPr lang="es-ES" dirty="0"/>
          </a:p>
        </p:txBody>
      </p:sp>
      <p:sp>
        <p:nvSpPr>
          <p:cNvPr id="3" name="Marcador de contenido 2"/>
          <p:cNvSpPr>
            <a:spLocks noGrp="1"/>
          </p:cNvSpPr>
          <p:nvPr>
            <p:ph idx="1"/>
          </p:nvPr>
        </p:nvSpPr>
        <p:spPr/>
        <p:txBody>
          <a:bodyPr/>
          <a:lstStyle/>
          <a:p>
            <a:r>
              <a:rPr lang="en-GB" dirty="0" err="1" smtClean="0"/>
              <a:t>Introducción</a:t>
            </a:r>
            <a:endParaRPr lang="en-GB" dirty="0" smtClean="0"/>
          </a:p>
          <a:p>
            <a:r>
              <a:rPr lang="en-GB" dirty="0" err="1"/>
              <a:t>Objetivos</a:t>
            </a:r>
            <a:endParaRPr lang="en-GB" dirty="0"/>
          </a:p>
          <a:p>
            <a:r>
              <a:rPr lang="en-GB" dirty="0" err="1"/>
              <a:t>Metodología</a:t>
            </a:r>
            <a:endParaRPr lang="en-GB" dirty="0"/>
          </a:p>
          <a:p>
            <a:r>
              <a:rPr lang="en-GB" b="1" dirty="0">
                <a:solidFill>
                  <a:srgbClr val="630000"/>
                </a:solidFill>
              </a:rPr>
              <a:t>Estado del arte</a:t>
            </a:r>
          </a:p>
          <a:p>
            <a:r>
              <a:rPr lang="en-GB" dirty="0" err="1" smtClean="0"/>
              <a:t>Propuesta</a:t>
            </a:r>
            <a:endParaRPr lang="en-GB" dirty="0" smtClean="0"/>
          </a:p>
          <a:p>
            <a:r>
              <a:rPr lang="en-GB" dirty="0" err="1" smtClean="0"/>
              <a:t>Experimentación</a:t>
            </a:r>
            <a:endParaRPr lang="en-GB" dirty="0"/>
          </a:p>
          <a:p>
            <a:r>
              <a:rPr lang="en-GB" dirty="0" smtClean="0"/>
              <a:t>Conclusions</a:t>
            </a:r>
          </a:p>
          <a:p>
            <a:pPr marL="0" indent="0">
              <a:buNone/>
            </a:pPr>
            <a:endParaRPr lang="en-GB" dirty="0"/>
          </a:p>
          <a:p>
            <a:pPr marL="0" indent="0">
              <a:buNone/>
            </a:pPr>
            <a:endParaRPr lang="es-ES"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spTree>
    <p:extLst>
      <p:ext uri="{BB962C8B-B14F-4D97-AF65-F5344CB8AC3E}">
        <p14:creationId xmlns:p14="http://schemas.microsoft.com/office/powerpoint/2010/main" val="24501229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Estado del arte</a:t>
            </a:r>
            <a:endParaRPr lang="en-GB"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sp>
        <p:nvSpPr>
          <p:cNvPr id="5" name="Marcador de contenido 2"/>
          <p:cNvSpPr>
            <a:spLocks noGrp="1"/>
          </p:cNvSpPr>
          <p:nvPr>
            <p:ph idx="1"/>
          </p:nvPr>
        </p:nvSpPr>
        <p:spPr>
          <a:xfrm>
            <a:off x="457200" y="1600200"/>
            <a:ext cx="8229600" cy="4525963"/>
          </a:xfrm>
        </p:spPr>
        <p:txBody>
          <a:bodyPr>
            <a:normAutofit fontScale="85000" lnSpcReduction="20000"/>
          </a:bodyPr>
          <a:lstStyle/>
          <a:p>
            <a:r>
              <a:rPr lang="es-ES" sz="2400" dirty="0" smtClean="0"/>
              <a:t>Los LMS y los PLE van a coexistir en el tiempo</a:t>
            </a:r>
          </a:p>
          <a:p>
            <a:r>
              <a:rPr lang="es-ES" sz="2400" dirty="0" smtClean="0"/>
              <a:t>Esto hace necesaria la comunicación entre ambos entornos y debe conocerse la investigación anterior existente</a:t>
            </a:r>
          </a:p>
          <a:p>
            <a:r>
              <a:rPr lang="es-ES" sz="2400" dirty="0" smtClean="0"/>
              <a:t>SLR</a:t>
            </a:r>
          </a:p>
          <a:p>
            <a:pPr lvl="1"/>
            <a:r>
              <a:rPr lang="es-ES" sz="2200" dirty="0" smtClean="0"/>
              <a:t>Protocolo de investigación</a:t>
            </a:r>
          </a:p>
          <a:p>
            <a:pPr lvl="2"/>
            <a:r>
              <a:rPr lang="es-ES" sz="1600" dirty="0" smtClean="0"/>
              <a:t>P1. ¿Existe interacción entre los LMS y los PLE?, y si existe ¿cómo se lleva a cabo? </a:t>
            </a:r>
          </a:p>
          <a:p>
            <a:pPr lvl="2"/>
            <a:r>
              <a:rPr lang="es-ES" sz="1600" dirty="0" smtClean="0"/>
              <a:t>P2. ¿Cómo se están utilizando las especificaciones de interoperabilidad entre PLE y LMS?</a:t>
            </a:r>
          </a:p>
          <a:p>
            <a:pPr lvl="2"/>
            <a:r>
              <a:rPr lang="es-ES" sz="1600" dirty="0" smtClean="0"/>
              <a:t>P3. ¿Cómo se representa la información intercambiada entre LMS y PLE?</a:t>
            </a:r>
          </a:p>
          <a:p>
            <a:pPr lvl="2"/>
            <a:r>
              <a:rPr lang="es-ES" sz="1600" dirty="0" smtClean="0"/>
              <a:t>P4. ¿Cómo se puede acceder a la funcionalidad e información de los PLE desde otros contextos?</a:t>
            </a:r>
          </a:p>
          <a:p>
            <a:pPr lvl="2"/>
            <a:r>
              <a:rPr lang="es-ES" sz="1600" dirty="0" smtClean="0"/>
              <a:t>P5. ¿Cómo se garantizan la seguridad de las transacciones con los servicios web y en los PLE? </a:t>
            </a:r>
          </a:p>
          <a:p>
            <a:pPr lvl="1"/>
            <a:r>
              <a:rPr lang="es-ES" dirty="0" smtClean="0"/>
              <a:t>Revista, </a:t>
            </a:r>
            <a:r>
              <a:rPr lang="es-ES" i="1" dirty="0" err="1" smtClean="0"/>
              <a:t>Proceedings</a:t>
            </a:r>
            <a:r>
              <a:rPr lang="es-ES" dirty="0" smtClean="0"/>
              <a:t>, informes técnicos de proyectos, libros, blogs, </a:t>
            </a:r>
            <a:r>
              <a:rPr lang="es-ES" i="1" dirty="0" smtClean="0"/>
              <a:t>Google </a:t>
            </a:r>
            <a:r>
              <a:rPr lang="es-ES" i="1" dirty="0" err="1" smtClean="0"/>
              <a:t>Scholar</a:t>
            </a:r>
            <a:r>
              <a:rPr lang="es-ES" dirty="0" smtClean="0"/>
              <a:t>…</a:t>
            </a:r>
          </a:p>
          <a:p>
            <a:pPr lvl="1"/>
            <a:r>
              <a:rPr lang="es-ES" dirty="0" smtClean="0"/>
              <a:t>Se establecen términos y criterios de aceptación</a:t>
            </a:r>
          </a:p>
          <a:p>
            <a:pPr lvl="2"/>
            <a:r>
              <a:rPr lang="es-ES" dirty="0" smtClean="0"/>
              <a:t>PLE, LMS, interoperabilidad, especificación, seguridad, </a:t>
            </a:r>
            <a:r>
              <a:rPr lang="es-ES" i="1" dirty="0" err="1" smtClean="0"/>
              <a:t>mobile</a:t>
            </a:r>
            <a:r>
              <a:rPr lang="es-ES" dirty="0" smtClean="0"/>
              <a:t> PLE… </a:t>
            </a:r>
          </a:p>
          <a:p>
            <a:pPr lvl="1"/>
            <a:endParaRPr lang="es-ES" dirty="0" smtClean="0"/>
          </a:p>
          <a:p>
            <a:endParaRPr lang="en-GB" sz="2400" dirty="0" smtClean="0"/>
          </a:p>
          <a:p>
            <a:endParaRPr lang="en-GB" sz="2400" dirty="0" smtClean="0"/>
          </a:p>
        </p:txBody>
      </p:sp>
    </p:spTree>
    <p:extLst>
      <p:ext uri="{BB962C8B-B14F-4D97-AF65-F5344CB8AC3E}">
        <p14:creationId xmlns:p14="http://schemas.microsoft.com/office/powerpoint/2010/main" val="37639081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Interacción LMS-PLE</a:t>
            </a:r>
            <a:endParaRPr lang="es-ES"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sp>
        <p:nvSpPr>
          <p:cNvPr id="5" name="Marcador de contenido 2"/>
          <p:cNvSpPr>
            <a:spLocks noGrp="1"/>
          </p:cNvSpPr>
          <p:nvPr>
            <p:ph idx="1"/>
          </p:nvPr>
        </p:nvSpPr>
        <p:spPr>
          <a:xfrm>
            <a:off x="457200" y="1270000"/>
            <a:ext cx="8229600" cy="5219700"/>
          </a:xfrm>
        </p:spPr>
        <p:txBody>
          <a:bodyPr>
            <a:normAutofit/>
          </a:bodyPr>
          <a:lstStyle/>
          <a:p>
            <a:pPr marL="0" indent="0">
              <a:buNone/>
            </a:pPr>
            <a:endParaRPr lang="en-GB" sz="2400" dirty="0" smtClean="0"/>
          </a:p>
          <a:p>
            <a:endParaRPr lang="en-GB" sz="2400" dirty="0" smtClean="0"/>
          </a:p>
        </p:txBody>
      </p:sp>
      <p:graphicFrame>
        <p:nvGraphicFramePr>
          <p:cNvPr id="6" name="Objeto 5"/>
          <p:cNvGraphicFramePr>
            <a:graphicFrameLocks noChangeAspect="1"/>
          </p:cNvGraphicFramePr>
          <p:nvPr>
            <p:extLst>
              <p:ext uri="{D42A27DB-BD31-4B8C-83A1-F6EECF244321}">
                <p14:modId xmlns:p14="http://schemas.microsoft.com/office/powerpoint/2010/main" val="401391080"/>
              </p:ext>
            </p:extLst>
          </p:nvPr>
        </p:nvGraphicFramePr>
        <p:xfrm>
          <a:off x="817563" y="1616075"/>
          <a:ext cx="7640637" cy="4419600"/>
        </p:xfrm>
        <a:graphic>
          <a:graphicData uri="http://schemas.openxmlformats.org/presentationml/2006/ole">
            <mc:AlternateContent xmlns:mc="http://schemas.openxmlformats.org/markup-compatibility/2006">
              <mc:Choice xmlns:v="urn:schemas-microsoft-com:vml" Requires="v">
                <p:oleObj spid="_x0000_s1106" name="Documento" r:id="rId4" imgW="9042400" imgH="5232400" progId="Word.Document.12">
                  <p:embed/>
                </p:oleObj>
              </mc:Choice>
              <mc:Fallback>
                <p:oleObj name="Documento" r:id="rId4" imgW="9042400" imgH="5232400" progId="Word.Document.12">
                  <p:embed/>
                  <p:pic>
                    <p:nvPicPr>
                      <p:cNvPr id="0" name=""/>
                      <p:cNvPicPr/>
                      <p:nvPr/>
                    </p:nvPicPr>
                    <p:blipFill>
                      <a:blip r:embed="rId5"/>
                      <a:stretch>
                        <a:fillRect/>
                      </a:stretch>
                    </p:blipFill>
                    <p:spPr>
                      <a:xfrm>
                        <a:off x="817563" y="1616075"/>
                        <a:ext cx="7640637" cy="4419600"/>
                      </a:xfrm>
                      <a:prstGeom prst="rect">
                        <a:avLst/>
                      </a:prstGeom>
                    </p:spPr>
                  </p:pic>
                </p:oleObj>
              </mc:Fallback>
            </mc:AlternateContent>
          </a:graphicData>
        </a:graphic>
      </p:graphicFrame>
    </p:spTree>
    <p:extLst>
      <p:ext uri="{BB962C8B-B14F-4D97-AF65-F5344CB8AC3E}">
        <p14:creationId xmlns:p14="http://schemas.microsoft.com/office/powerpoint/2010/main" val="1666273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Especificaciones</a:t>
            </a:r>
            <a:r>
              <a:rPr lang="en-GB" dirty="0" smtClean="0"/>
              <a:t> de </a:t>
            </a:r>
            <a:r>
              <a:rPr lang="en-GB" dirty="0" err="1" smtClean="0"/>
              <a:t>interoperabilidad</a:t>
            </a:r>
            <a:r>
              <a:rPr lang="en-GB" dirty="0" smtClean="0"/>
              <a:t> </a:t>
            </a:r>
            <a:endParaRPr lang="en-GB" dirty="0"/>
          </a:p>
        </p:txBody>
      </p:sp>
      <p:sp>
        <p:nvSpPr>
          <p:cNvPr id="4" name="Marcador de pie de página 3"/>
          <p:cNvSpPr>
            <a:spLocks noGrp="1"/>
          </p:cNvSpPr>
          <p:nvPr>
            <p:ph type="ftr" sz="quarter" idx="11"/>
          </p:nvPr>
        </p:nvSpPr>
        <p:spPr/>
        <p:txBody>
          <a:bodyPr/>
          <a:lstStyle/>
          <a:p>
            <a:r>
              <a:rPr lang="es-ES_tradnl" dirty="0" smtClean="0"/>
              <a:t>GRIAL – Universidad de Salamanca</a:t>
            </a:r>
            <a:endParaRPr lang="es-ES_tradnl" dirty="0"/>
          </a:p>
        </p:txBody>
      </p:sp>
      <p:sp>
        <p:nvSpPr>
          <p:cNvPr id="5" name="Marcador de contenido 2"/>
          <p:cNvSpPr>
            <a:spLocks noGrp="1"/>
          </p:cNvSpPr>
          <p:nvPr>
            <p:ph idx="1"/>
          </p:nvPr>
        </p:nvSpPr>
        <p:spPr>
          <a:xfrm>
            <a:off x="457200" y="1409700"/>
            <a:ext cx="8229600" cy="4946650"/>
          </a:xfrm>
        </p:spPr>
        <p:txBody>
          <a:bodyPr>
            <a:normAutofit/>
          </a:bodyPr>
          <a:lstStyle/>
          <a:p>
            <a:pPr marL="0" indent="0">
              <a:buNone/>
            </a:pPr>
            <a:endParaRPr lang="en-GB" sz="2400" dirty="0" smtClean="0"/>
          </a:p>
          <a:p>
            <a:pPr marL="0" indent="0">
              <a:buNone/>
            </a:pPr>
            <a:endParaRPr lang="en-GB" sz="2400" dirty="0" smtClean="0"/>
          </a:p>
        </p:txBody>
      </p:sp>
      <p:graphicFrame>
        <p:nvGraphicFramePr>
          <p:cNvPr id="8" name="Objeto 7"/>
          <p:cNvGraphicFramePr>
            <a:graphicFrameLocks noChangeAspect="1"/>
          </p:cNvGraphicFramePr>
          <p:nvPr>
            <p:extLst>
              <p:ext uri="{D42A27DB-BD31-4B8C-83A1-F6EECF244321}">
                <p14:modId xmlns:p14="http://schemas.microsoft.com/office/powerpoint/2010/main" val="1099535090"/>
              </p:ext>
            </p:extLst>
          </p:nvPr>
        </p:nvGraphicFramePr>
        <p:xfrm>
          <a:off x="827088" y="1616075"/>
          <a:ext cx="7491412" cy="4413250"/>
        </p:xfrm>
        <a:graphic>
          <a:graphicData uri="http://schemas.openxmlformats.org/presentationml/2006/ole">
            <mc:AlternateContent xmlns:mc="http://schemas.openxmlformats.org/markup-compatibility/2006">
              <mc:Choice xmlns:v="urn:schemas-microsoft-com:vml" Requires="v">
                <p:oleObj spid="_x0000_s2131" name="Documento" r:id="rId4" imgW="9042400" imgH="5334000" progId="Word.Document.12">
                  <p:embed/>
                </p:oleObj>
              </mc:Choice>
              <mc:Fallback>
                <p:oleObj name="Documento" r:id="rId4" imgW="9042400" imgH="5334000" progId="Word.Document.12">
                  <p:embed/>
                  <p:pic>
                    <p:nvPicPr>
                      <p:cNvPr id="0" name=""/>
                      <p:cNvPicPr/>
                      <p:nvPr/>
                    </p:nvPicPr>
                    <p:blipFill>
                      <a:blip r:embed="rId5"/>
                      <a:stretch>
                        <a:fillRect/>
                      </a:stretch>
                    </p:blipFill>
                    <p:spPr>
                      <a:xfrm>
                        <a:off x="827088" y="1616075"/>
                        <a:ext cx="7491412" cy="4413250"/>
                      </a:xfrm>
                      <a:prstGeom prst="rect">
                        <a:avLst/>
                      </a:prstGeom>
                    </p:spPr>
                  </p:pic>
                </p:oleObj>
              </mc:Fallback>
            </mc:AlternateContent>
          </a:graphicData>
        </a:graphic>
      </p:graphicFrame>
    </p:spTree>
    <p:extLst>
      <p:ext uri="{BB962C8B-B14F-4D97-AF65-F5344CB8AC3E}">
        <p14:creationId xmlns:p14="http://schemas.microsoft.com/office/powerpoint/2010/main" val="4159425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Representación</a:t>
            </a:r>
            <a:r>
              <a:rPr lang="en-GB" dirty="0" smtClean="0"/>
              <a:t> de la </a:t>
            </a:r>
            <a:r>
              <a:rPr lang="en-GB" dirty="0" err="1" smtClean="0"/>
              <a:t>funcionalidad</a:t>
            </a:r>
            <a:endParaRPr lang="en-GB"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sp>
        <p:nvSpPr>
          <p:cNvPr id="5" name="Marcador de contenido 2"/>
          <p:cNvSpPr>
            <a:spLocks noGrp="1"/>
          </p:cNvSpPr>
          <p:nvPr>
            <p:ph idx="1"/>
          </p:nvPr>
        </p:nvSpPr>
        <p:spPr>
          <a:xfrm>
            <a:off x="457200" y="1409700"/>
            <a:ext cx="8229600" cy="4419600"/>
          </a:xfrm>
        </p:spPr>
        <p:txBody>
          <a:bodyPr>
            <a:normAutofit/>
          </a:bodyPr>
          <a:lstStyle/>
          <a:p>
            <a:pPr marL="0" indent="0">
              <a:buNone/>
            </a:pPr>
            <a:endParaRPr lang="en-GB" sz="2400" dirty="0" smtClean="0"/>
          </a:p>
        </p:txBody>
      </p:sp>
      <p:graphicFrame>
        <p:nvGraphicFramePr>
          <p:cNvPr id="3" name="Objeto 2"/>
          <p:cNvGraphicFramePr>
            <a:graphicFrameLocks noChangeAspect="1"/>
          </p:cNvGraphicFramePr>
          <p:nvPr>
            <p:extLst>
              <p:ext uri="{D42A27DB-BD31-4B8C-83A1-F6EECF244321}">
                <p14:modId xmlns:p14="http://schemas.microsoft.com/office/powerpoint/2010/main" val="55782583"/>
              </p:ext>
            </p:extLst>
          </p:nvPr>
        </p:nvGraphicFramePr>
        <p:xfrm>
          <a:off x="908049" y="1657350"/>
          <a:ext cx="7000183" cy="3892550"/>
        </p:xfrm>
        <a:graphic>
          <a:graphicData uri="http://schemas.openxmlformats.org/presentationml/2006/ole">
            <mc:AlternateContent xmlns:mc="http://schemas.openxmlformats.org/markup-compatibility/2006">
              <mc:Choice xmlns:v="urn:schemas-microsoft-com:vml" Requires="v">
                <p:oleObj spid="_x0000_s4172" name="Documento" r:id="rId4" imgW="5549900" imgH="3086100" progId="Word.Document.12">
                  <p:embed/>
                </p:oleObj>
              </mc:Choice>
              <mc:Fallback>
                <p:oleObj name="Documento" r:id="rId4" imgW="5549900" imgH="3086100" progId="Word.Document.12">
                  <p:embed/>
                  <p:pic>
                    <p:nvPicPr>
                      <p:cNvPr id="0" name=""/>
                      <p:cNvPicPr/>
                      <p:nvPr/>
                    </p:nvPicPr>
                    <p:blipFill>
                      <a:blip r:embed="rId5"/>
                      <a:stretch>
                        <a:fillRect/>
                      </a:stretch>
                    </p:blipFill>
                    <p:spPr>
                      <a:xfrm>
                        <a:off x="908049" y="1657350"/>
                        <a:ext cx="7000183" cy="3892550"/>
                      </a:xfrm>
                      <a:prstGeom prst="rect">
                        <a:avLst/>
                      </a:prstGeom>
                    </p:spPr>
                  </p:pic>
                </p:oleObj>
              </mc:Fallback>
            </mc:AlternateContent>
          </a:graphicData>
        </a:graphic>
      </p:graphicFrame>
    </p:spTree>
    <p:extLst>
      <p:ext uri="{BB962C8B-B14F-4D97-AF65-F5344CB8AC3E}">
        <p14:creationId xmlns:p14="http://schemas.microsoft.com/office/powerpoint/2010/main" val="6778845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Formas</a:t>
            </a:r>
            <a:r>
              <a:rPr lang="en-GB" dirty="0" smtClean="0"/>
              <a:t> de </a:t>
            </a:r>
            <a:r>
              <a:rPr lang="en-GB" dirty="0" err="1" smtClean="0"/>
              <a:t>implementar</a:t>
            </a:r>
            <a:r>
              <a:rPr lang="en-GB" dirty="0" smtClean="0"/>
              <a:t> un </a:t>
            </a:r>
            <a:r>
              <a:rPr lang="en-GB" i="1" dirty="0" smtClean="0"/>
              <a:t>mash-up</a:t>
            </a:r>
            <a:endParaRPr lang="en-GB" i="1"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sp>
        <p:nvSpPr>
          <p:cNvPr id="5" name="Marcador de contenido 2"/>
          <p:cNvSpPr>
            <a:spLocks noGrp="1"/>
          </p:cNvSpPr>
          <p:nvPr>
            <p:ph idx="1"/>
          </p:nvPr>
        </p:nvSpPr>
        <p:spPr>
          <a:xfrm>
            <a:off x="457200" y="1409700"/>
            <a:ext cx="8229600" cy="4457700"/>
          </a:xfrm>
        </p:spPr>
        <p:txBody>
          <a:bodyPr>
            <a:normAutofit/>
          </a:bodyPr>
          <a:lstStyle/>
          <a:p>
            <a:pPr marL="0" indent="0">
              <a:buNone/>
            </a:pPr>
            <a:endParaRPr lang="en-GB" sz="2400" dirty="0" smtClean="0"/>
          </a:p>
        </p:txBody>
      </p:sp>
      <p:graphicFrame>
        <p:nvGraphicFramePr>
          <p:cNvPr id="6" name="Objeto 5"/>
          <p:cNvGraphicFramePr>
            <a:graphicFrameLocks noChangeAspect="1"/>
          </p:cNvGraphicFramePr>
          <p:nvPr>
            <p:extLst>
              <p:ext uri="{D42A27DB-BD31-4B8C-83A1-F6EECF244321}">
                <p14:modId xmlns:p14="http://schemas.microsoft.com/office/powerpoint/2010/main" val="4087814566"/>
              </p:ext>
            </p:extLst>
          </p:nvPr>
        </p:nvGraphicFramePr>
        <p:xfrm>
          <a:off x="692150" y="1670050"/>
          <a:ext cx="7941698" cy="4343400"/>
        </p:xfrm>
        <a:graphic>
          <a:graphicData uri="http://schemas.openxmlformats.org/presentationml/2006/ole">
            <mc:AlternateContent xmlns:mc="http://schemas.openxmlformats.org/markup-compatibility/2006">
              <mc:Choice xmlns:v="urn:schemas-microsoft-com:vml" Requires="v">
                <p:oleObj spid="_x0000_s5194" name="Documento" r:id="rId4" imgW="5549900" imgH="3035300" progId="Word.Document.12">
                  <p:embed/>
                </p:oleObj>
              </mc:Choice>
              <mc:Fallback>
                <p:oleObj name="Documento" r:id="rId4" imgW="5549900" imgH="3035300" progId="Word.Document.12">
                  <p:embed/>
                  <p:pic>
                    <p:nvPicPr>
                      <p:cNvPr id="0" name=""/>
                      <p:cNvPicPr/>
                      <p:nvPr/>
                    </p:nvPicPr>
                    <p:blipFill>
                      <a:blip r:embed="rId5"/>
                      <a:stretch>
                        <a:fillRect/>
                      </a:stretch>
                    </p:blipFill>
                    <p:spPr>
                      <a:xfrm>
                        <a:off x="692150" y="1670050"/>
                        <a:ext cx="7941698" cy="4343400"/>
                      </a:xfrm>
                      <a:prstGeom prst="rect">
                        <a:avLst/>
                      </a:prstGeom>
                    </p:spPr>
                  </p:pic>
                </p:oleObj>
              </mc:Fallback>
            </mc:AlternateContent>
          </a:graphicData>
        </a:graphic>
      </p:graphicFrame>
    </p:spTree>
    <p:extLst>
      <p:ext uri="{BB962C8B-B14F-4D97-AF65-F5344CB8AC3E}">
        <p14:creationId xmlns:p14="http://schemas.microsoft.com/office/powerpoint/2010/main" val="13518311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Contenidos</a:t>
            </a:r>
            <a:endParaRPr lang="es-ES" dirty="0"/>
          </a:p>
        </p:txBody>
      </p:sp>
      <p:sp>
        <p:nvSpPr>
          <p:cNvPr id="3" name="Marcador de contenido 2"/>
          <p:cNvSpPr>
            <a:spLocks noGrp="1"/>
          </p:cNvSpPr>
          <p:nvPr>
            <p:ph idx="1"/>
          </p:nvPr>
        </p:nvSpPr>
        <p:spPr/>
        <p:txBody>
          <a:bodyPr/>
          <a:lstStyle/>
          <a:p>
            <a:r>
              <a:rPr lang="en-GB" b="1" dirty="0" err="1" smtClean="0">
                <a:solidFill>
                  <a:schemeClr val="tx2"/>
                </a:solidFill>
              </a:rPr>
              <a:t>Introducción</a:t>
            </a:r>
            <a:endParaRPr lang="en-GB" b="1" dirty="0" smtClean="0">
              <a:solidFill>
                <a:schemeClr val="tx2"/>
              </a:solidFill>
            </a:endParaRPr>
          </a:p>
          <a:p>
            <a:r>
              <a:rPr lang="en-GB" dirty="0" err="1" smtClean="0"/>
              <a:t>Objetivos</a:t>
            </a:r>
            <a:endParaRPr lang="en-GB" dirty="0" smtClean="0"/>
          </a:p>
          <a:p>
            <a:r>
              <a:rPr lang="en-GB" dirty="0" err="1" smtClean="0"/>
              <a:t>Metodología</a:t>
            </a:r>
            <a:endParaRPr lang="en-GB" dirty="0" smtClean="0"/>
          </a:p>
          <a:p>
            <a:r>
              <a:rPr lang="en-GB" dirty="0" smtClean="0"/>
              <a:t>Estado del arte</a:t>
            </a:r>
          </a:p>
          <a:p>
            <a:r>
              <a:rPr lang="en-GB" dirty="0" err="1" smtClean="0"/>
              <a:t>Propuesta</a:t>
            </a:r>
            <a:endParaRPr lang="en-GB" dirty="0" smtClean="0"/>
          </a:p>
          <a:p>
            <a:r>
              <a:rPr lang="en-GB" dirty="0" err="1" smtClean="0"/>
              <a:t>Experimentación</a:t>
            </a:r>
            <a:endParaRPr lang="en-GB" dirty="0"/>
          </a:p>
          <a:p>
            <a:r>
              <a:rPr lang="en-GB" dirty="0" smtClean="0"/>
              <a:t>Conclusions</a:t>
            </a:r>
          </a:p>
          <a:p>
            <a:pPr marL="0" indent="0">
              <a:buNone/>
            </a:pPr>
            <a:endParaRPr lang="en-GB" dirty="0"/>
          </a:p>
          <a:p>
            <a:pPr marL="0" indent="0">
              <a:buNone/>
            </a:pPr>
            <a:endParaRPr lang="es-ES"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spTree>
    <p:extLst>
      <p:ext uri="{BB962C8B-B14F-4D97-AF65-F5344CB8AC3E}">
        <p14:creationId xmlns:p14="http://schemas.microsoft.com/office/powerpoint/2010/main" val="579922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Exportación</a:t>
            </a:r>
            <a:r>
              <a:rPr lang="en-GB" dirty="0" smtClean="0"/>
              <a:t> a </a:t>
            </a:r>
            <a:r>
              <a:rPr lang="en-GB" dirty="0" err="1" smtClean="0"/>
              <a:t>otros</a:t>
            </a:r>
            <a:r>
              <a:rPr lang="en-GB" dirty="0" smtClean="0"/>
              <a:t> </a:t>
            </a:r>
            <a:r>
              <a:rPr lang="en-GB" dirty="0" err="1" smtClean="0"/>
              <a:t>contextos</a:t>
            </a:r>
            <a:endParaRPr lang="en-GB"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sp>
        <p:nvSpPr>
          <p:cNvPr id="5" name="Marcador de contenido 2"/>
          <p:cNvSpPr>
            <a:spLocks noGrp="1"/>
          </p:cNvSpPr>
          <p:nvPr>
            <p:ph idx="1"/>
          </p:nvPr>
        </p:nvSpPr>
        <p:spPr>
          <a:xfrm>
            <a:off x="457200" y="1409700"/>
            <a:ext cx="8229600" cy="4559300"/>
          </a:xfrm>
        </p:spPr>
        <p:txBody>
          <a:bodyPr>
            <a:normAutofit/>
          </a:bodyPr>
          <a:lstStyle/>
          <a:p>
            <a:pPr marL="0" indent="0">
              <a:buNone/>
            </a:pPr>
            <a:endParaRPr lang="en-GB" sz="2400" dirty="0" smtClean="0"/>
          </a:p>
        </p:txBody>
      </p:sp>
      <p:graphicFrame>
        <p:nvGraphicFramePr>
          <p:cNvPr id="3" name="Objeto 2"/>
          <p:cNvGraphicFramePr>
            <a:graphicFrameLocks noChangeAspect="1"/>
          </p:cNvGraphicFramePr>
          <p:nvPr>
            <p:extLst>
              <p:ext uri="{D42A27DB-BD31-4B8C-83A1-F6EECF244321}">
                <p14:modId xmlns:p14="http://schemas.microsoft.com/office/powerpoint/2010/main" val="841983381"/>
              </p:ext>
            </p:extLst>
          </p:nvPr>
        </p:nvGraphicFramePr>
        <p:xfrm>
          <a:off x="634999" y="1708150"/>
          <a:ext cx="7901763" cy="4032250"/>
        </p:xfrm>
        <a:graphic>
          <a:graphicData uri="http://schemas.openxmlformats.org/presentationml/2006/ole">
            <mc:AlternateContent xmlns:mc="http://schemas.openxmlformats.org/markup-compatibility/2006">
              <mc:Choice xmlns:v="urn:schemas-microsoft-com:vml" Requires="v">
                <p:oleObj spid="_x0000_s6220" name="Documento" r:id="rId4" imgW="5549900" imgH="2832100" progId="Word.Document.12">
                  <p:embed/>
                </p:oleObj>
              </mc:Choice>
              <mc:Fallback>
                <p:oleObj name="Documento" r:id="rId4" imgW="5549900" imgH="2832100" progId="Word.Document.12">
                  <p:embed/>
                  <p:pic>
                    <p:nvPicPr>
                      <p:cNvPr id="0" name=""/>
                      <p:cNvPicPr/>
                      <p:nvPr/>
                    </p:nvPicPr>
                    <p:blipFill>
                      <a:blip r:embed="rId5"/>
                      <a:stretch>
                        <a:fillRect/>
                      </a:stretch>
                    </p:blipFill>
                    <p:spPr>
                      <a:xfrm>
                        <a:off x="634999" y="1708150"/>
                        <a:ext cx="7901763" cy="4032250"/>
                      </a:xfrm>
                      <a:prstGeom prst="rect">
                        <a:avLst/>
                      </a:prstGeom>
                    </p:spPr>
                  </p:pic>
                </p:oleObj>
              </mc:Fallback>
            </mc:AlternateContent>
          </a:graphicData>
        </a:graphic>
      </p:graphicFrame>
    </p:spTree>
    <p:extLst>
      <p:ext uri="{BB962C8B-B14F-4D97-AF65-F5344CB8AC3E}">
        <p14:creationId xmlns:p14="http://schemas.microsoft.com/office/powerpoint/2010/main" val="27164022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Modelos</a:t>
            </a:r>
            <a:r>
              <a:rPr lang="en-GB" dirty="0" smtClean="0"/>
              <a:t> de </a:t>
            </a:r>
            <a:r>
              <a:rPr lang="en-GB" dirty="0" err="1" smtClean="0"/>
              <a:t>seguridad</a:t>
            </a:r>
            <a:endParaRPr lang="en-GB"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sp>
        <p:nvSpPr>
          <p:cNvPr id="5" name="Marcador de contenido 2"/>
          <p:cNvSpPr>
            <a:spLocks noGrp="1"/>
          </p:cNvSpPr>
          <p:nvPr>
            <p:ph idx="1"/>
          </p:nvPr>
        </p:nvSpPr>
        <p:spPr>
          <a:xfrm>
            <a:off x="457200" y="1409700"/>
            <a:ext cx="8229600" cy="4546600"/>
          </a:xfrm>
        </p:spPr>
        <p:txBody>
          <a:bodyPr>
            <a:normAutofit/>
          </a:bodyPr>
          <a:lstStyle/>
          <a:p>
            <a:pPr marL="0" indent="0">
              <a:buNone/>
            </a:pPr>
            <a:endParaRPr lang="en-GB" sz="2400" dirty="0" smtClean="0"/>
          </a:p>
        </p:txBody>
      </p:sp>
      <p:graphicFrame>
        <p:nvGraphicFramePr>
          <p:cNvPr id="6" name="Objeto 5"/>
          <p:cNvGraphicFramePr>
            <a:graphicFrameLocks noChangeAspect="1"/>
          </p:cNvGraphicFramePr>
          <p:nvPr>
            <p:extLst>
              <p:ext uri="{D42A27DB-BD31-4B8C-83A1-F6EECF244321}">
                <p14:modId xmlns:p14="http://schemas.microsoft.com/office/powerpoint/2010/main" val="1601866642"/>
              </p:ext>
            </p:extLst>
          </p:nvPr>
        </p:nvGraphicFramePr>
        <p:xfrm>
          <a:off x="698500" y="1733550"/>
          <a:ext cx="9412990" cy="4032250"/>
        </p:xfrm>
        <a:graphic>
          <a:graphicData uri="http://schemas.openxmlformats.org/presentationml/2006/ole">
            <mc:AlternateContent xmlns:mc="http://schemas.openxmlformats.org/markup-compatibility/2006">
              <mc:Choice xmlns:v="urn:schemas-microsoft-com:vml" Requires="v">
                <p:oleObj spid="_x0000_s7241" name="Documento" r:id="rId4" imgW="9042400" imgH="3873500" progId="Word.Document.12">
                  <p:embed/>
                </p:oleObj>
              </mc:Choice>
              <mc:Fallback>
                <p:oleObj name="Documento" r:id="rId4" imgW="9042400" imgH="3873500" progId="Word.Document.12">
                  <p:embed/>
                  <p:pic>
                    <p:nvPicPr>
                      <p:cNvPr id="0" name=""/>
                      <p:cNvPicPr/>
                      <p:nvPr/>
                    </p:nvPicPr>
                    <p:blipFill>
                      <a:blip r:embed="rId5"/>
                      <a:stretch>
                        <a:fillRect/>
                      </a:stretch>
                    </p:blipFill>
                    <p:spPr>
                      <a:xfrm>
                        <a:off x="698500" y="1733550"/>
                        <a:ext cx="9412990" cy="4032250"/>
                      </a:xfrm>
                      <a:prstGeom prst="rect">
                        <a:avLst/>
                      </a:prstGeom>
                    </p:spPr>
                  </p:pic>
                </p:oleObj>
              </mc:Fallback>
            </mc:AlternateContent>
          </a:graphicData>
        </a:graphic>
      </p:graphicFrame>
    </p:spTree>
    <p:extLst>
      <p:ext uri="{BB962C8B-B14F-4D97-AF65-F5344CB8AC3E}">
        <p14:creationId xmlns:p14="http://schemas.microsoft.com/office/powerpoint/2010/main" val="280460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Contenidos</a:t>
            </a:r>
            <a:endParaRPr lang="es-ES" dirty="0"/>
          </a:p>
        </p:txBody>
      </p:sp>
      <p:sp>
        <p:nvSpPr>
          <p:cNvPr id="3" name="Marcador de contenido 2"/>
          <p:cNvSpPr>
            <a:spLocks noGrp="1"/>
          </p:cNvSpPr>
          <p:nvPr>
            <p:ph idx="1"/>
          </p:nvPr>
        </p:nvSpPr>
        <p:spPr/>
        <p:txBody>
          <a:bodyPr/>
          <a:lstStyle/>
          <a:p>
            <a:r>
              <a:rPr lang="es-ES" dirty="0" smtClean="0"/>
              <a:t>Introducción</a:t>
            </a:r>
          </a:p>
          <a:p>
            <a:r>
              <a:rPr lang="es-ES" dirty="0" smtClean="0"/>
              <a:t>Objetivos</a:t>
            </a:r>
          </a:p>
          <a:p>
            <a:r>
              <a:rPr lang="es-ES" dirty="0" smtClean="0"/>
              <a:t>Metodología</a:t>
            </a:r>
          </a:p>
          <a:p>
            <a:r>
              <a:rPr lang="es-ES" dirty="0" smtClean="0"/>
              <a:t>Estado del arte</a:t>
            </a:r>
          </a:p>
          <a:p>
            <a:r>
              <a:rPr lang="es-ES" b="1" dirty="0" smtClean="0">
                <a:solidFill>
                  <a:schemeClr val="tx2"/>
                </a:solidFill>
              </a:rPr>
              <a:t>Propuesta</a:t>
            </a:r>
          </a:p>
          <a:p>
            <a:r>
              <a:rPr lang="es-ES" dirty="0" smtClean="0"/>
              <a:t>Experimentación</a:t>
            </a:r>
          </a:p>
          <a:p>
            <a:r>
              <a:rPr lang="es-ES" dirty="0" err="1" smtClean="0"/>
              <a:t>Conclusions</a:t>
            </a:r>
            <a:endParaRPr lang="es-ES" dirty="0" smtClean="0"/>
          </a:p>
          <a:p>
            <a:pPr marL="0" indent="0">
              <a:buNone/>
            </a:pPr>
            <a:endParaRPr lang="en-GB" dirty="0"/>
          </a:p>
          <a:p>
            <a:pPr marL="0" indent="0">
              <a:buNone/>
            </a:pPr>
            <a:endParaRPr lang="es-ES"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spTree>
    <p:extLst>
      <p:ext uri="{BB962C8B-B14F-4D97-AF65-F5344CB8AC3E}">
        <p14:creationId xmlns:p14="http://schemas.microsoft.com/office/powerpoint/2010/main" val="42225165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Descripción de la propuesta (I)</a:t>
            </a:r>
            <a:endParaRPr lang="es-ES"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sp>
        <p:nvSpPr>
          <p:cNvPr id="5" name="Marcador de contenido 2"/>
          <p:cNvSpPr>
            <a:spLocks noGrp="1"/>
          </p:cNvSpPr>
          <p:nvPr>
            <p:ph idx="1"/>
          </p:nvPr>
        </p:nvSpPr>
        <p:spPr>
          <a:xfrm>
            <a:off x="457200" y="1600200"/>
            <a:ext cx="8229600" cy="4525963"/>
          </a:xfrm>
        </p:spPr>
        <p:txBody>
          <a:bodyPr>
            <a:normAutofit/>
          </a:bodyPr>
          <a:lstStyle/>
          <a:p>
            <a:r>
              <a:rPr lang="es-ES" dirty="0" smtClean="0"/>
              <a:t>Facilitar la comunicación e interacción del entorno institucional con el entorno personal (LMS y PLE)</a:t>
            </a:r>
          </a:p>
          <a:p>
            <a:pPr lvl="1"/>
            <a:r>
              <a:rPr lang="es-ES" dirty="0" smtClean="0"/>
              <a:t>Comunicación basada en el uso de servicios web y especificaciones de interoperabilidad</a:t>
            </a:r>
          </a:p>
          <a:p>
            <a:pPr lvl="1"/>
            <a:r>
              <a:rPr lang="es-ES" dirty="0" smtClean="0"/>
              <a:t>No se establece una especificación concreta</a:t>
            </a:r>
          </a:p>
          <a:p>
            <a:pPr lvl="1"/>
            <a:r>
              <a:rPr lang="es-ES" dirty="0" smtClean="0"/>
              <a:t>La representación de la funcionalidad en el PLE debe facilitar su combinación con otras herramientas</a:t>
            </a:r>
          </a:p>
          <a:p>
            <a:pPr lvl="1"/>
            <a:r>
              <a:rPr lang="es-ES" dirty="0" smtClean="0"/>
              <a:t>Representación de la información en otros contextos</a:t>
            </a:r>
          </a:p>
          <a:p>
            <a:pPr lvl="1"/>
            <a:r>
              <a:rPr lang="es-ES" dirty="0" smtClean="0"/>
              <a:t>Modelo de seguridad dependiente de la forma en que se implementa la comunicación</a:t>
            </a:r>
          </a:p>
          <a:p>
            <a:pPr lvl="1"/>
            <a:endParaRPr lang="en-GB" dirty="0" smtClean="0"/>
          </a:p>
          <a:p>
            <a:endParaRPr lang="en-GB" sz="2400" dirty="0" smtClean="0"/>
          </a:p>
          <a:p>
            <a:endParaRPr lang="en-GB" sz="2400" dirty="0" smtClean="0"/>
          </a:p>
        </p:txBody>
      </p:sp>
    </p:spTree>
    <p:extLst>
      <p:ext uri="{BB962C8B-B14F-4D97-AF65-F5344CB8AC3E}">
        <p14:creationId xmlns:p14="http://schemas.microsoft.com/office/powerpoint/2010/main" val="24014957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Descripción</a:t>
            </a:r>
            <a:r>
              <a:rPr lang="en-GB" dirty="0" smtClean="0"/>
              <a:t> de la </a:t>
            </a:r>
            <a:r>
              <a:rPr lang="en-GB" dirty="0" err="1" smtClean="0"/>
              <a:t>propuesta</a:t>
            </a:r>
            <a:r>
              <a:rPr lang="en-GB" dirty="0" smtClean="0"/>
              <a:t> (y II)</a:t>
            </a:r>
            <a:endParaRPr lang="en-GB"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270" y="1692591"/>
            <a:ext cx="8152790" cy="3443630"/>
          </a:xfrm>
          <a:prstGeom prst="rect">
            <a:avLst/>
          </a:prstGeom>
        </p:spPr>
      </p:pic>
    </p:spTree>
    <p:extLst>
      <p:ext uri="{BB962C8B-B14F-4D97-AF65-F5344CB8AC3E}">
        <p14:creationId xmlns:p14="http://schemas.microsoft.com/office/powerpoint/2010/main" val="39976647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Despliegue</a:t>
            </a:r>
            <a:r>
              <a:rPr lang="en-GB" dirty="0" smtClean="0"/>
              <a:t> de la </a:t>
            </a:r>
            <a:r>
              <a:rPr lang="en-GB" dirty="0" err="1" smtClean="0"/>
              <a:t>propuesta</a:t>
            </a:r>
            <a:endParaRPr lang="en-GB"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69" y="1437956"/>
            <a:ext cx="7884881" cy="4816793"/>
          </a:xfrm>
          <a:prstGeom prst="rect">
            <a:avLst/>
          </a:prstGeom>
        </p:spPr>
      </p:pic>
    </p:spTree>
    <p:extLst>
      <p:ext uri="{BB962C8B-B14F-4D97-AF65-F5344CB8AC3E}">
        <p14:creationId xmlns:p14="http://schemas.microsoft.com/office/powerpoint/2010/main" val="23348327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Implementación</a:t>
            </a:r>
            <a:r>
              <a:rPr lang="en-GB" dirty="0" smtClean="0"/>
              <a:t> de la </a:t>
            </a:r>
            <a:r>
              <a:rPr lang="en-GB" dirty="0" err="1" smtClean="0"/>
              <a:t>propuesta</a:t>
            </a:r>
            <a:endParaRPr lang="en-GB"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pic>
        <p:nvPicPr>
          <p:cNvPr id="6" name="Imagen 5"/>
          <p:cNvPicPr/>
          <p:nvPr/>
        </p:nvPicPr>
        <p:blipFill>
          <a:blip r:embed="rId3">
            <a:extLst>
              <a:ext uri="{28A0092B-C50C-407E-A947-70E740481C1C}">
                <a14:useLocalDpi xmlns:a14="http://schemas.microsoft.com/office/drawing/2010/main" val="0"/>
              </a:ext>
            </a:extLst>
          </a:blip>
          <a:stretch>
            <a:fillRect/>
          </a:stretch>
        </p:blipFill>
        <p:spPr>
          <a:xfrm>
            <a:off x="750570" y="1270000"/>
            <a:ext cx="7834630" cy="5086350"/>
          </a:xfrm>
          <a:prstGeom prst="rect">
            <a:avLst/>
          </a:prstGeom>
        </p:spPr>
      </p:pic>
    </p:spTree>
    <p:extLst>
      <p:ext uri="{BB962C8B-B14F-4D97-AF65-F5344CB8AC3E}">
        <p14:creationId xmlns:p14="http://schemas.microsoft.com/office/powerpoint/2010/main" val="38426382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Escenarios</a:t>
            </a:r>
            <a:r>
              <a:rPr lang="en-GB" dirty="0" smtClean="0"/>
              <a:t> (I)</a:t>
            </a:r>
            <a:endParaRPr lang="en-GB"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sp>
        <p:nvSpPr>
          <p:cNvPr id="8" name="Marcador de contenido 2"/>
          <p:cNvSpPr>
            <a:spLocks noGrp="1"/>
          </p:cNvSpPr>
          <p:nvPr>
            <p:ph idx="1"/>
          </p:nvPr>
        </p:nvSpPr>
        <p:spPr>
          <a:xfrm>
            <a:off x="457200" y="1600200"/>
            <a:ext cx="8229600" cy="4525963"/>
          </a:xfrm>
        </p:spPr>
        <p:txBody>
          <a:bodyPr>
            <a:normAutofit fontScale="92500"/>
          </a:bodyPr>
          <a:lstStyle/>
          <a:p>
            <a:r>
              <a:rPr lang="es-ES" dirty="0" smtClean="0"/>
              <a:t>Escenarios de interoperabilidad</a:t>
            </a:r>
          </a:p>
          <a:p>
            <a:pPr lvl="1"/>
            <a:r>
              <a:rPr lang="es-ES" dirty="0" smtClean="0"/>
              <a:t>Escenario 1. Exportación de una funcionalidad del LMS a otros contextos como los PLE</a:t>
            </a:r>
          </a:p>
          <a:p>
            <a:pPr lvl="2"/>
            <a:r>
              <a:rPr lang="es-ES" dirty="0" smtClean="0"/>
              <a:t>Escenario Móvil</a:t>
            </a:r>
          </a:p>
          <a:p>
            <a:pPr lvl="1"/>
            <a:r>
              <a:rPr lang="es-ES" dirty="0" smtClean="0"/>
              <a:t>Escenario 2. Uso de herramientas en el entorno personalizado y su consideración desde el LMS</a:t>
            </a:r>
          </a:p>
          <a:p>
            <a:pPr lvl="1"/>
            <a:r>
              <a:rPr lang="es-ES" dirty="0" smtClean="0"/>
              <a:t>Escenario 3. Adaptar herramientas </a:t>
            </a:r>
            <a:r>
              <a:rPr lang="es-ES" i="1" dirty="0" smtClean="0"/>
              <a:t>online</a:t>
            </a:r>
            <a:r>
              <a:rPr lang="es-ES" dirty="0" smtClean="0"/>
              <a:t> educativas externas para su uso desde el PLE y la consideración de la actividad en el LMS</a:t>
            </a:r>
          </a:p>
          <a:p>
            <a:pPr lvl="1"/>
            <a:r>
              <a:rPr lang="es-ES" dirty="0" smtClean="0"/>
              <a:t>Escenario 4. Adaptar herramientas </a:t>
            </a:r>
            <a:r>
              <a:rPr lang="es-ES" i="1" dirty="0" smtClean="0"/>
              <a:t>online</a:t>
            </a:r>
            <a:r>
              <a:rPr lang="es-ES" dirty="0" smtClean="0"/>
              <a:t> externas para su uso desde el PLE y considerar la actividad en el LMS mediante el uso de mediador como interfaz de evaluación </a:t>
            </a:r>
          </a:p>
          <a:p>
            <a:endParaRPr lang="en-GB" sz="2400" dirty="0" smtClean="0"/>
          </a:p>
          <a:p>
            <a:endParaRPr lang="en-GB" sz="2400" dirty="0" smtClean="0"/>
          </a:p>
        </p:txBody>
      </p:sp>
    </p:spTree>
    <p:extLst>
      <p:ext uri="{BB962C8B-B14F-4D97-AF65-F5344CB8AC3E}">
        <p14:creationId xmlns:p14="http://schemas.microsoft.com/office/powerpoint/2010/main" val="39283980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Escenarios</a:t>
            </a:r>
            <a:r>
              <a:rPr lang="en-GB" dirty="0" smtClean="0"/>
              <a:t> (y II)</a:t>
            </a:r>
            <a:endParaRPr lang="en-GB"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pic>
        <p:nvPicPr>
          <p:cNvPr id="6" name="Imagen 5"/>
          <p:cNvPicPr>
            <a:picLocks noChangeAspect="1"/>
          </p:cNvPicPr>
          <p:nvPr/>
        </p:nvPicPr>
        <p:blipFill>
          <a:blip>
            <a:extLst>
              <a:ext uri="{28A0092B-C50C-407E-A947-70E740481C1C}">
                <a14:useLocalDpi xmlns:a14="http://schemas.microsoft.com/office/drawing/2010/main" val="0"/>
              </a:ext>
            </a:extLst>
          </a:blip>
          <a:stretch>
            <a:fillRect/>
          </a:stretch>
        </p:blipFill>
        <p:spPr>
          <a:xfrm>
            <a:off x="585469" y="1498600"/>
            <a:ext cx="8222894" cy="4657649"/>
          </a:xfrm>
          <a:prstGeom prst="rect">
            <a:avLst/>
          </a:prstGeom>
        </p:spPr>
      </p:pic>
    </p:spTree>
    <p:extLst>
      <p:ext uri="{BB962C8B-B14F-4D97-AF65-F5344CB8AC3E}">
        <p14:creationId xmlns:p14="http://schemas.microsoft.com/office/powerpoint/2010/main" val="16786030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Escenario 1. Componentes e interfaces</a:t>
            </a:r>
            <a:endParaRPr lang="es-ES" dirty="0"/>
          </a:p>
        </p:txBody>
      </p:sp>
      <p:sp>
        <p:nvSpPr>
          <p:cNvPr id="4" name="Marcador de pie de página 3"/>
          <p:cNvSpPr>
            <a:spLocks noGrp="1"/>
          </p:cNvSpPr>
          <p:nvPr>
            <p:ph type="ftr" sz="quarter" idx="11"/>
          </p:nvPr>
        </p:nvSpPr>
        <p:spPr/>
        <p:txBody>
          <a:bodyPr/>
          <a:lstStyle/>
          <a:p>
            <a:r>
              <a:rPr lang="es-ES_tradnl" dirty="0" smtClean="0"/>
              <a:t>GRIAL – Universidad de Salamanca</a:t>
            </a:r>
            <a:endParaRPr lang="es-ES_tradnl" dirty="0"/>
          </a:p>
        </p:txBody>
      </p:sp>
      <p:sp>
        <p:nvSpPr>
          <p:cNvPr id="8" name="Marcador de contenido 2"/>
          <p:cNvSpPr>
            <a:spLocks noGrp="1"/>
          </p:cNvSpPr>
          <p:nvPr>
            <p:ph idx="1"/>
          </p:nvPr>
        </p:nvSpPr>
        <p:spPr>
          <a:xfrm>
            <a:off x="457200" y="1600200"/>
            <a:ext cx="8229600" cy="4864100"/>
          </a:xfrm>
        </p:spPr>
        <p:txBody>
          <a:bodyPr>
            <a:normAutofit/>
          </a:bodyPr>
          <a:lstStyle/>
          <a:p>
            <a:pPr marL="0" indent="0">
              <a:buNone/>
            </a:pPr>
            <a:endParaRPr lang="en-GB" sz="2400" dirty="0" smtClean="0"/>
          </a:p>
        </p:txBody>
      </p:sp>
      <p:pic>
        <p:nvPicPr>
          <p:cNvPr id="5" name="Imagen 4"/>
          <p:cNvPicPr/>
          <p:nvPr/>
        </p:nvPicPr>
        <p:blipFill>
          <a:blip r:embed="rId3">
            <a:extLst>
              <a:ext uri="{28A0092B-C50C-407E-A947-70E740481C1C}">
                <a14:useLocalDpi xmlns:a14="http://schemas.microsoft.com/office/drawing/2010/main" val="0"/>
              </a:ext>
            </a:extLst>
          </a:blip>
          <a:stretch>
            <a:fillRect/>
          </a:stretch>
        </p:blipFill>
        <p:spPr>
          <a:xfrm>
            <a:off x="1778000" y="1692592"/>
            <a:ext cx="5396387" cy="2371408"/>
          </a:xfrm>
          <a:prstGeom prst="rect">
            <a:avLst/>
          </a:prstGeom>
        </p:spPr>
      </p:pic>
      <p:pic>
        <p:nvPicPr>
          <p:cNvPr id="6" name="Imagen 5"/>
          <p:cNvPicPr/>
          <p:nvPr/>
        </p:nvPicPr>
        <p:blipFill>
          <a:blip r:embed="rId4">
            <a:extLst>
              <a:ext uri="{28A0092B-C50C-407E-A947-70E740481C1C}">
                <a14:useLocalDpi xmlns:a14="http://schemas.microsoft.com/office/drawing/2010/main" val="0"/>
              </a:ext>
            </a:extLst>
          </a:blip>
          <a:stretch>
            <a:fillRect/>
          </a:stretch>
        </p:blipFill>
        <p:spPr>
          <a:xfrm>
            <a:off x="1576069" y="4231958"/>
            <a:ext cx="6051989" cy="2124392"/>
          </a:xfrm>
          <a:prstGeom prst="rect">
            <a:avLst/>
          </a:prstGeom>
        </p:spPr>
      </p:pic>
    </p:spTree>
    <p:extLst>
      <p:ext uri="{BB962C8B-B14F-4D97-AF65-F5344CB8AC3E}">
        <p14:creationId xmlns:p14="http://schemas.microsoft.com/office/powerpoint/2010/main" val="19502524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Aplicación</a:t>
            </a:r>
            <a:r>
              <a:rPr lang="en-GB" dirty="0" smtClean="0"/>
              <a:t> de </a:t>
            </a:r>
            <a:r>
              <a:rPr lang="en-GB" dirty="0" err="1" smtClean="0"/>
              <a:t>las</a:t>
            </a:r>
            <a:r>
              <a:rPr lang="en-GB" dirty="0" smtClean="0"/>
              <a:t> TIC al </a:t>
            </a:r>
            <a:r>
              <a:rPr lang="en-GB" dirty="0" err="1" smtClean="0"/>
              <a:t>aprendizaje</a:t>
            </a:r>
            <a:r>
              <a:rPr lang="en-GB" dirty="0" smtClean="0"/>
              <a:t> (I)</a:t>
            </a:r>
            <a:endParaRPr lang="en-GB"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pic>
        <p:nvPicPr>
          <p:cNvPr id="5" name="Imagen 4"/>
          <p:cNvPicPr>
            <a:picLocks noChangeAspect="1"/>
          </p:cNvPicPr>
          <p:nvPr/>
        </p:nvPicPr>
        <p:blipFill>
          <a:blip r:embed="rId3"/>
          <a:stretch>
            <a:fillRect/>
          </a:stretch>
        </p:blipFill>
        <p:spPr>
          <a:xfrm>
            <a:off x="457200" y="1790700"/>
            <a:ext cx="8117839" cy="2387600"/>
          </a:xfrm>
          <a:prstGeom prst="rect">
            <a:avLst/>
          </a:prstGeom>
        </p:spPr>
      </p:pic>
      <p:sp>
        <p:nvSpPr>
          <p:cNvPr id="3" name="CuadroTexto 2"/>
          <p:cNvSpPr txBox="1"/>
          <p:nvPr/>
        </p:nvSpPr>
        <p:spPr>
          <a:xfrm>
            <a:off x="609600" y="4406900"/>
            <a:ext cx="8166100" cy="830997"/>
          </a:xfrm>
          <a:prstGeom prst="rect">
            <a:avLst/>
          </a:prstGeom>
          <a:noFill/>
        </p:spPr>
        <p:txBody>
          <a:bodyPr wrap="square" rtlCol="0">
            <a:spAutoFit/>
          </a:bodyPr>
          <a:lstStyle/>
          <a:p>
            <a:r>
              <a:rPr lang="es-ES" sz="2400" b="1" dirty="0" smtClean="0">
                <a:solidFill>
                  <a:srgbClr val="000000"/>
                </a:solidFill>
                <a:latin typeface="Tahoma"/>
                <a:cs typeface="Tahoma"/>
              </a:rPr>
              <a:t>La irrupción de las TIC influye en los procesos de aprendizaje</a:t>
            </a:r>
            <a:endParaRPr lang="es-ES" sz="2400" b="1" dirty="0">
              <a:solidFill>
                <a:srgbClr val="000000"/>
              </a:solidFill>
              <a:latin typeface="Tahoma"/>
              <a:cs typeface="Tahoma"/>
            </a:endParaRPr>
          </a:p>
        </p:txBody>
      </p:sp>
    </p:spTree>
    <p:extLst>
      <p:ext uri="{BB962C8B-B14F-4D97-AF65-F5344CB8AC3E}">
        <p14:creationId xmlns:p14="http://schemas.microsoft.com/office/powerpoint/2010/main" val="12804275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Escenario 1. Modelo de negocio</a:t>
            </a:r>
            <a:endParaRPr lang="es-ES" dirty="0"/>
          </a:p>
        </p:txBody>
      </p:sp>
      <p:sp>
        <p:nvSpPr>
          <p:cNvPr id="4" name="Marcador de pie de página 3"/>
          <p:cNvSpPr>
            <a:spLocks noGrp="1"/>
          </p:cNvSpPr>
          <p:nvPr>
            <p:ph type="ftr" sz="quarter" idx="11"/>
          </p:nvPr>
        </p:nvSpPr>
        <p:spPr>
          <a:xfrm>
            <a:off x="3124200" y="6457950"/>
            <a:ext cx="2895600" cy="365125"/>
          </a:xfrm>
        </p:spPr>
        <p:txBody>
          <a:bodyPr/>
          <a:lstStyle/>
          <a:p>
            <a:r>
              <a:rPr lang="es-ES_tradnl" dirty="0" smtClean="0"/>
              <a:t>GRIAL – Universidad de Salamanca</a:t>
            </a:r>
            <a:endParaRPr lang="es-ES_tradnl" dirty="0"/>
          </a:p>
        </p:txBody>
      </p:sp>
      <p:sp>
        <p:nvSpPr>
          <p:cNvPr id="8" name="Marcador de contenido 2"/>
          <p:cNvSpPr>
            <a:spLocks noGrp="1"/>
          </p:cNvSpPr>
          <p:nvPr>
            <p:ph idx="1"/>
          </p:nvPr>
        </p:nvSpPr>
        <p:spPr>
          <a:xfrm>
            <a:off x="457200" y="1270000"/>
            <a:ext cx="8229600" cy="5295900"/>
          </a:xfrm>
        </p:spPr>
        <p:txBody>
          <a:bodyPr>
            <a:normAutofit/>
          </a:bodyPr>
          <a:lstStyle/>
          <a:p>
            <a:pPr marL="0" indent="0">
              <a:buNone/>
            </a:pPr>
            <a:endParaRPr lang="en-GB" sz="2400" dirty="0" smtClean="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1450086"/>
            <a:ext cx="6472428" cy="5007864"/>
          </a:xfrm>
          <a:prstGeom prst="rect">
            <a:avLst/>
          </a:prstGeom>
        </p:spPr>
      </p:pic>
      <p:pic>
        <p:nvPicPr>
          <p:cNvPr id="6" name="Picture 3" descr="::Moodleforo.tif"/>
          <p:cNvPicPr/>
          <p:nvPr/>
        </p:nvPicPr>
        <p:blipFill rotWithShape="1">
          <a:blip r:embed="rId4"/>
          <a:srcRect r="51811"/>
          <a:stretch/>
        </p:blipFill>
        <p:spPr bwMode="auto">
          <a:xfrm>
            <a:off x="7234428" y="1450086"/>
            <a:ext cx="1689100" cy="2784042"/>
          </a:xfrm>
          <a:prstGeom prst="rect">
            <a:avLst/>
          </a:prstGeom>
          <a:noFill/>
          <a:ln w="9525">
            <a:noFill/>
            <a:miter lim="800000"/>
            <a:headEnd/>
            <a:tailEnd/>
          </a:ln>
        </p:spPr>
      </p:pic>
    </p:spTree>
    <p:extLst>
      <p:ext uri="{BB962C8B-B14F-4D97-AF65-F5344CB8AC3E}">
        <p14:creationId xmlns:p14="http://schemas.microsoft.com/office/powerpoint/2010/main" val="35615602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Escenario Móvil</a:t>
            </a:r>
            <a:endParaRPr lang="es-ES" dirty="0"/>
          </a:p>
        </p:txBody>
      </p:sp>
      <p:sp>
        <p:nvSpPr>
          <p:cNvPr id="4" name="Marcador de pie de página 3"/>
          <p:cNvSpPr>
            <a:spLocks noGrp="1"/>
          </p:cNvSpPr>
          <p:nvPr>
            <p:ph type="ftr" sz="quarter" idx="11"/>
          </p:nvPr>
        </p:nvSpPr>
        <p:spPr>
          <a:xfrm>
            <a:off x="3124200" y="6457950"/>
            <a:ext cx="2895600" cy="365125"/>
          </a:xfrm>
        </p:spPr>
        <p:txBody>
          <a:bodyPr/>
          <a:lstStyle/>
          <a:p>
            <a:r>
              <a:rPr lang="es-ES_tradnl" dirty="0" smtClean="0"/>
              <a:t>GRIAL – Universidad de Salamanca</a:t>
            </a:r>
            <a:endParaRPr lang="es-ES_tradnl" dirty="0"/>
          </a:p>
        </p:txBody>
      </p:sp>
      <p:sp>
        <p:nvSpPr>
          <p:cNvPr id="8" name="Marcador de contenido 2"/>
          <p:cNvSpPr>
            <a:spLocks noGrp="1"/>
          </p:cNvSpPr>
          <p:nvPr>
            <p:ph idx="1"/>
          </p:nvPr>
        </p:nvSpPr>
        <p:spPr>
          <a:xfrm>
            <a:off x="457200" y="1168400"/>
            <a:ext cx="8229600" cy="5295900"/>
          </a:xfrm>
        </p:spPr>
        <p:txBody>
          <a:bodyPr>
            <a:normAutofit/>
          </a:bodyPr>
          <a:lstStyle/>
          <a:p>
            <a:r>
              <a:rPr lang="en-GB" dirty="0" err="1" smtClean="0"/>
              <a:t>Representación</a:t>
            </a:r>
            <a:r>
              <a:rPr lang="en-GB" dirty="0" smtClean="0"/>
              <a:t> </a:t>
            </a:r>
            <a:r>
              <a:rPr lang="en-GB" dirty="0" err="1"/>
              <a:t>m</a:t>
            </a:r>
            <a:r>
              <a:rPr lang="en-GB" dirty="0" err="1" smtClean="0"/>
              <a:t>ediante</a:t>
            </a:r>
            <a:r>
              <a:rPr lang="en-GB" dirty="0" smtClean="0"/>
              <a:t> </a:t>
            </a:r>
            <a:r>
              <a:rPr lang="en-GB" i="1" dirty="0" smtClean="0"/>
              <a:t>widgets</a:t>
            </a:r>
          </a:p>
          <a:p>
            <a:r>
              <a:rPr lang="en-GB" dirty="0" err="1" smtClean="0"/>
              <a:t>Representación</a:t>
            </a:r>
            <a:r>
              <a:rPr lang="en-GB" dirty="0" smtClean="0"/>
              <a:t> </a:t>
            </a:r>
            <a:r>
              <a:rPr lang="en-GB" dirty="0" err="1" smtClean="0"/>
              <a:t>adaptaciones</a:t>
            </a:r>
            <a:r>
              <a:rPr lang="en-GB" dirty="0" smtClean="0"/>
              <a:t> </a:t>
            </a:r>
            <a:r>
              <a:rPr lang="en-GB" dirty="0" err="1" smtClean="0"/>
              <a:t>como</a:t>
            </a:r>
            <a:r>
              <a:rPr lang="en-GB" dirty="0" smtClean="0"/>
              <a:t> </a:t>
            </a:r>
            <a:r>
              <a:rPr lang="en-GB" dirty="0" err="1" smtClean="0"/>
              <a:t>Moodbile</a:t>
            </a:r>
            <a:endParaRPr lang="en-GB" dirty="0" smtClean="0"/>
          </a:p>
          <a:p>
            <a:pPr marL="457200" lvl="1" indent="0">
              <a:buNone/>
            </a:pPr>
            <a:endParaRPr lang="en-GB" sz="2200" dirty="0" smtClean="0"/>
          </a:p>
          <a:p>
            <a:endParaRPr lang="en-GB" sz="2400" dirty="0" smtClean="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679065"/>
            <a:ext cx="8229600" cy="1678874"/>
          </a:xfrm>
          <a:prstGeom prst="rect">
            <a:avLst/>
          </a:prstGeom>
        </p:spPr>
      </p:pic>
    </p:spTree>
    <p:extLst>
      <p:ext uri="{BB962C8B-B14F-4D97-AF65-F5344CB8AC3E}">
        <p14:creationId xmlns:p14="http://schemas.microsoft.com/office/powerpoint/2010/main" val="35615602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Escenario</a:t>
            </a:r>
            <a:r>
              <a:rPr lang="en-GB" dirty="0" smtClean="0"/>
              <a:t> 2</a:t>
            </a:r>
            <a:endParaRPr lang="en-GB" dirty="0"/>
          </a:p>
        </p:txBody>
      </p:sp>
      <p:sp>
        <p:nvSpPr>
          <p:cNvPr id="4" name="Marcador de pie de página 3"/>
          <p:cNvSpPr>
            <a:spLocks noGrp="1"/>
          </p:cNvSpPr>
          <p:nvPr>
            <p:ph type="ftr" sz="quarter" idx="11"/>
          </p:nvPr>
        </p:nvSpPr>
        <p:spPr>
          <a:xfrm>
            <a:off x="3124200" y="6457950"/>
            <a:ext cx="2895600" cy="365125"/>
          </a:xfrm>
        </p:spPr>
        <p:txBody>
          <a:bodyPr/>
          <a:lstStyle/>
          <a:p>
            <a:r>
              <a:rPr lang="es-ES_tradnl" dirty="0" smtClean="0"/>
              <a:t>GRIAL – Universidad de Salamanca</a:t>
            </a:r>
            <a:endParaRPr lang="es-ES_tradnl" dirty="0"/>
          </a:p>
        </p:txBody>
      </p:sp>
      <p:sp>
        <p:nvSpPr>
          <p:cNvPr id="8" name="Marcador de contenido 2"/>
          <p:cNvSpPr>
            <a:spLocks noGrp="1"/>
          </p:cNvSpPr>
          <p:nvPr>
            <p:ph idx="1"/>
          </p:nvPr>
        </p:nvSpPr>
        <p:spPr>
          <a:xfrm>
            <a:off x="457200" y="1168400"/>
            <a:ext cx="8229600" cy="5295900"/>
          </a:xfrm>
        </p:spPr>
        <p:txBody>
          <a:bodyPr>
            <a:normAutofit/>
          </a:bodyPr>
          <a:lstStyle/>
          <a:p>
            <a:pPr marL="0" indent="0">
              <a:buNone/>
            </a:pPr>
            <a:endParaRPr lang="en-GB" sz="2400" dirty="0" smtClean="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115" y="4373118"/>
            <a:ext cx="4103370" cy="2084832"/>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861" y="1270000"/>
            <a:ext cx="4970678" cy="3439973"/>
          </a:xfrm>
          <a:prstGeom prst="rect">
            <a:avLst/>
          </a:prstGeom>
        </p:spPr>
      </p:pic>
      <p:pic>
        <p:nvPicPr>
          <p:cNvPr id="10" name="Imagen 9"/>
          <p:cNvPicPr/>
          <p:nvPr/>
        </p:nvPicPr>
        <p:blipFill rotWithShape="1">
          <a:blip r:embed="rId5">
            <a:extLst>
              <a:ext uri="{28A0092B-C50C-407E-A947-70E740481C1C}">
                <a14:useLocalDpi xmlns:a14="http://schemas.microsoft.com/office/drawing/2010/main" val="0"/>
              </a:ext>
            </a:extLst>
          </a:blip>
          <a:srcRect l="43736" t="27334" r="29751" b="32308"/>
          <a:stretch/>
        </p:blipFill>
        <p:spPr bwMode="auto">
          <a:xfrm>
            <a:off x="6109335" y="1570037"/>
            <a:ext cx="2056130" cy="2503805"/>
          </a:xfrm>
          <a:prstGeom prst="rect">
            <a:avLst/>
          </a:prstGeom>
          <a:ln>
            <a:noFill/>
          </a:ln>
          <a:extLst>
            <a:ext uri="{53640926-AAD7-44D8-BBD7-CCE9431645EC}">
              <a14:shadowObscured xmlns:a14="http://schemas.microsoft.com/office/drawing/2010/main"/>
            </a:ext>
          </a:extLst>
        </p:spPr>
      </p:pic>
      <p:pic>
        <p:nvPicPr>
          <p:cNvPr id="11" name="Imagen 10"/>
          <p:cNvPicPr/>
          <p:nvPr/>
        </p:nvPicPr>
        <p:blipFill>
          <a:blip r:embed="rId6">
            <a:extLst>
              <a:ext uri="{28A0092B-C50C-407E-A947-70E740481C1C}">
                <a14:useLocalDpi xmlns:a14="http://schemas.microsoft.com/office/drawing/2010/main" val="0"/>
              </a:ext>
            </a:extLst>
          </a:blip>
          <a:stretch>
            <a:fillRect/>
          </a:stretch>
        </p:blipFill>
        <p:spPr>
          <a:xfrm>
            <a:off x="1722755" y="4073842"/>
            <a:ext cx="2015490" cy="2545715"/>
          </a:xfrm>
          <a:prstGeom prst="rect">
            <a:avLst/>
          </a:prstGeom>
        </p:spPr>
      </p:pic>
    </p:spTree>
    <p:extLst>
      <p:ext uri="{BB962C8B-B14F-4D97-AF65-F5344CB8AC3E}">
        <p14:creationId xmlns:p14="http://schemas.microsoft.com/office/powerpoint/2010/main" val="173234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Escenario 3. Componentes e interfaces</a:t>
            </a:r>
            <a:endParaRPr lang="es-ES" dirty="0"/>
          </a:p>
        </p:txBody>
      </p:sp>
      <p:sp>
        <p:nvSpPr>
          <p:cNvPr id="4" name="Marcador de pie de página 3"/>
          <p:cNvSpPr>
            <a:spLocks noGrp="1"/>
          </p:cNvSpPr>
          <p:nvPr>
            <p:ph type="ftr" sz="quarter" idx="11"/>
          </p:nvPr>
        </p:nvSpPr>
        <p:spPr>
          <a:xfrm>
            <a:off x="3124200" y="6457950"/>
            <a:ext cx="2895600" cy="365125"/>
          </a:xfrm>
        </p:spPr>
        <p:txBody>
          <a:bodyPr/>
          <a:lstStyle/>
          <a:p>
            <a:r>
              <a:rPr lang="es-ES_tradnl" dirty="0" smtClean="0"/>
              <a:t>GRIAL – Universidad de Salamanca</a:t>
            </a:r>
            <a:endParaRPr lang="es-ES_tradnl" dirty="0"/>
          </a:p>
        </p:txBody>
      </p:sp>
      <p:sp>
        <p:nvSpPr>
          <p:cNvPr id="8" name="Marcador de contenido 2"/>
          <p:cNvSpPr>
            <a:spLocks noGrp="1"/>
          </p:cNvSpPr>
          <p:nvPr>
            <p:ph idx="1"/>
          </p:nvPr>
        </p:nvSpPr>
        <p:spPr>
          <a:xfrm>
            <a:off x="457200" y="1270000"/>
            <a:ext cx="8229600" cy="5080000"/>
          </a:xfrm>
        </p:spPr>
        <p:txBody>
          <a:bodyPr>
            <a:normAutofit/>
          </a:bodyPr>
          <a:lstStyle/>
          <a:p>
            <a:pPr marL="0" indent="0">
              <a:buNone/>
            </a:pPr>
            <a:endParaRPr lang="en-GB" sz="2200" dirty="0"/>
          </a:p>
          <a:p>
            <a:endParaRPr lang="en-GB" sz="2200" dirty="0" smtClean="0"/>
          </a:p>
          <a:p>
            <a:endParaRPr lang="en-GB" sz="2200" dirty="0"/>
          </a:p>
          <a:p>
            <a:endParaRPr lang="en-GB" sz="2200" dirty="0" smtClean="0"/>
          </a:p>
          <a:p>
            <a:endParaRPr lang="en-GB" sz="2200" dirty="0"/>
          </a:p>
          <a:p>
            <a:endParaRPr lang="en-GB" sz="2200" dirty="0" smtClean="0"/>
          </a:p>
          <a:p>
            <a:endParaRPr lang="en-GB" sz="2200" dirty="0"/>
          </a:p>
          <a:p>
            <a:endParaRPr lang="en-GB" sz="2200" dirty="0" smtClean="0"/>
          </a:p>
          <a:p>
            <a:endParaRPr lang="en-GB" sz="2200" dirty="0"/>
          </a:p>
          <a:p>
            <a:endParaRPr lang="en-GB" sz="2200" dirty="0" smtClean="0"/>
          </a:p>
          <a:p>
            <a:r>
              <a:rPr lang="en-GB" sz="2200" dirty="0" smtClean="0"/>
              <a:t>Dos </a:t>
            </a:r>
            <a:r>
              <a:rPr lang="en-GB" sz="2200" dirty="0" err="1" smtClean="0"/>
              <a:t>acciones</a:t>
            </a:r>
            <a:r>
              <a:rPr lang="en-GB" sz="2200" dirty="0" smtClean="0"/>
              <a:t> </a:t>
            </a:r>
            <a:r>
              <a:rPr lang="en-GB" sz="2200" dirty="0" err="1" smtClean="0"/>
              <a:t>principales</a:t>
            </a:r>
            <a:r>
              <a:rPr lang="en-GB" sz="2200" dirty="0" smtClean="0"/>
              <a:t> el </a:t>
            </a:r>
            <a:r>
              <a:rPr lang="en-GB" sz="2200" dirty="0" err="1" smtClean="0"/>
              <a:t>lanzamiento</a:t>
            </a:r>
            <a:r>
              <a:rPr lang="en-GB" sz="2200" dirty="0" smtClean="0"/>
              <a:t> de la </a:t>
            </a:r>
            <a:r>
              <a:rPr lang="en-GB" sz="2200" dirty="0" err="1" smtClean="0"/>
              <a:t>actividad</a:t>
            </a:r>
            <a:r>
              <a:rPr lang="en-GB" sz="2200" dirty="0" smtClean="0"/>
              <a:t> y la </a:t>
            </a:r>
            <a:r>
              <a:rPr lang="en-GB" sz="2200" dirty="0" err="1" smtClean="0"/>
              <a:t>recuperación</a:t>
            </a:r>
            <a:r>
              <a:rPr lang="en-GB" sz="2200" dirty="0" smtClean="0"/>
              <a:t> de los </a:t>
            </a:r>
            <a:r>
              <a:rPr lang="en-GB" sz="2200" dirty="0" err="1" smtClean="0"/>
              <a:t>resultados</a:t>
            </a:r>
            <a:r>
              <a:rPr lang="en-GB" sz="2200" dirty="0" smtClean="0"/>
              <a:t> de los </a:t>
            </a:r>
            <a:r>
              <a:rPr lang="en-GB" sz="2200" dirty="0" err="1" smtClean="0"/>
              <a:t>estudiantes</a:t>
            </a:r>
            <a:endParaRPr lang="en-GB" sz="2200" dirty="0" smtClean="0"/>
          </a:p>
          <a:p>
            <a:endParaRPr lang="en-GB" sz="2400" dirty="0" smtClean="0"/>
          </a:p>
        </p:txBody>
      </p:sp>
      <p:pic>
        <p:nvPicPr>
          <p:cNvPr id="12" name="Imagen 11"/>
          <p:cNvPicPr/>
          <p:nvPr/>
        </p:nvPicPr>
        <p:blipFill>
          <a:blip r:embed="rId3">
            <a:extLst>
              <a:ext uri="{28A0092B-C50C-407E-A947-70E740481C1C}">
                <a14:useLocalDpi xmlns:a14="http://schemas.microsoft.com/office/drawing/2010/main" val="0"/>
              </a:ext>
            </a:extLst>
          </a:blip>
          <a:stretch>
            <a:fillRect/>
          </a:stretch>
        </p:blipFill>
        <p:spPr>
          <a:xfrm>
            <a:off x="1181100" y="1458595"/>
            <a:ext cx="4546600" cy="3557905"/>
          </a:xfrm>
          <a:prstGeom prst="rect">
            <a:avLst/>
          </a:prstGeom>
        </p:spPr>
      </p:pic>
    </p:spTree>
    <p:extLst>
      <p:ext uri="{BB962C8B-B14F-4D97-AF65-F5344CB8AC3E}">
        <p14:creationId xmlns:p14="http://schemas.microsoft.com/office/powerpoint/2010/main" val="32301539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Escenario</a:t>
            </a:r>
            <a:r>
              <a:rPr lang="en-GB" dirty="0" smtClean="0"/>
              <a:t> 3. </a:t>
            </a:r>
            <a:r>
              <a:rPr lang="en-GB" dirty="0" err="1" smtClean="0"/>
              <a:t>Modelo</a:t>
            </a:r>
            <a:r>
              <a:rPr lang="en-GB" dirty="0" smtClean="0"/>
              <a:t> de </a:t>
            </a:r>
            <a:r>
              <a:rPr lang="en-GB" dirty="0" err="1" smtClean="0"/>
              <a:t>negocio</a:t>
            </a:r>
            <a:r>
              <a:rPr lang="en-GB" dirty="0" smtClean="0"/>
              <a:t> </a:t>
            </a:r>
            <a:r>
              <a:rPr lang="en-GB" dirty="0" err="1" smtClean="0"/>
              <a:t>abstracto</a:t>
            </a:r>
            <a:endParaRPr lang="en-GB" dirty="0"/>
          </a:p>
        </p:txBody>
      </p:sp>
      <p:sp>
        <p:nvSpPr>
          <p:cNvPr id="4" name="Marcador de pie de página 3"/>
          <p:cNvSpPr>
            <a:spLocks noGrp="1"/>
          </p:cNvSpPr>
          <p:nvPr>
            <p:ph type="ftr" sz="quarter" idx="11"/>
          </p:nvPr>
        </p:nvSpPr>
        <p:spPr>
          <a:xfrm>
            <a:off x="3124200" y="6457950"/>
            <a:ext cx="2895600" cy="365125"/>
          </a:xfrm>
        </p:spPr>
        <p:txBody>
          <a:bodyPr/>
          <a:lstStyle/>
          <a:p>
            <a:r>
              <a:rPr lang="es-ES_tradnl" dirty="0" smtClean="0"/>
              <a:t>GRIAL – Universidad de Salamanca</a:t>
            </a:r>
            <a:endParaRPr lang="es-ES_tradnl"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385" y="1644650"/>
            <a:ext cx="6136767" cy="5184648"/>
          </a:xfrm>
          <a:prstGeom prst="rect">
            <a:avLst/>
          </a:prstGeom>
        </p:spPr>
      </p:pic>
      <p:sp>
        <p:nvSpPr>
          <p:cNvPr id="5" name="CuadroTexto 4"/>
          <p:cNvSpPr txBox="1"/>
          <p:nvPr/>
        </p:nvSpPr>
        <p:spPr>
          <a:xfrm>
            <a:off x="879137" y="1287502"/>
            <a:ext cx="2396710" cy="369332"/>
          </a:xfrm>
          <a:prstGeom prst="rect">
            <a:avLst/>
          </a:prstGeom>
          <a:noFill/>
        </p:spPr>
        <p:txBody>
          <a:bodyPr wrap="none" rtlCol="0">
            <a:spAutoFit/>
          </a:bodyPr>
          <a:lstStyle/>
          <a:p>
            <a:r>
              <a:rPr lang="en-GB" dirty="0" err="1" smtClean="0">
                <a:latin typeface="Tahoma"/>
                <a:cs typeface="Tahoma"/>
              </a:rPr>
              <a:t>Lanzamiento</a:t>
            </a:r>
            <a:r>
              <a:rPr lang="en-GB" i="1" dirty="0" smtClean="0">
                <a:latin typeface="Tahoma"/>
                <a:cs typeface="Tahoma"/>
              </a:rPr>
              <a:t> </a:t>
            </a:r>
            <a:r>
              <a:rPr lang="en-GB" dirty="0" err="1" smtClean="0">
                <a:latin typeface="Tahoma"/>
                <a:cs typeface="Tahoma"/>
              </a:rPr>
              <a:t>profesor</a:t>
            </a:r>
            <a:endParaRPr lang="en-GB" dirty="0">
              <a:latin typeface="Tahoma"/>
              <a:cs typeface="Tahoma"/>
            </a:endParaRPr>
          </a:p>
        </p:txBody>
      </p:sp>
    </p:spTree>
    <p:extLst>
      <p:ext uri="{BB962C8B-B14F-4D97-AF65-F5344CB8AC3E}">
        <p14:creationId xmlns:p14="http://schemas.microsoft.com/office/powerpoint/2010/main" val="37328867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Escenario</a:t>
            </a:r>
            <a:r>
              <a:rPr lang="en-GB" dirty="0" smtClean="0"/>
              <a:t> 3. </a:t>
            </a:r>
            <a:r>
              <a:rPr lang="en-GB" dirty="0" err="1" smtClean="0"/>
              <a:t>Modelo</a:t>
            </a:r>
            <a:r>
              <a:rPr lang="en-GB" dirty="0" smtClean="0"/>
              <a:t> de </a:t>
            </a:r>
            <a:r>
              <a:rPr lang="en-GB" dirty="0" err="1" smtClean="0"/>
              <a:t>negocio</a:t>
            </a:r>
            <a:r>
              <a:rPr lang="en-GB" dirty="0" smtClean="0"/>
              <a:t> </a:t>
            </a:r>
            <a:r>
              <a:rPr lang="en-GB" dirty="0" err="1" smtClean="0"/>
              <a:t>Abstracto</a:t>
            </a:r>
            <a:r>
              <a:rPr lang="en-GB" dirty="0" smtClean="0"/>
              <a:t> (y II)</a:t>
            </a:r>
            <a:endParaRPr lang="en-GB" dirty="0"/>
          </a:p>
        </p:txBody>
      </p:sp>
      <p:sp>
        <p:nvSpPr>
          <p:cNvPr id="4" name="Marcador de pie de página 3"/>
          <p:cNvSpPr>
            <a:spLocks noGrp="1"/>
          </p:cNvSpPr>
          <p:nvPr>
            <p:ph type="ftr" sz="quarter" idx="11"/>
          </p:nvPr>
        </p:nvSpPr>
        <p:spPr>
          <a:xfrm>
            <a:off x="3124200" y="6457950"/>
            <a:ext cx="2895600" cy="365125"/>
          </a:xfrm>
        </p:spPr>
        <p:txBody>
          <a:bodyPr/>
          <a:lstStyle/>
          <a:p>
            <a:r>
              <a:rPr lang="es-ES_tradnl" dirty="0" smtClean="0"/>
              <a:t>GRIAL – Universidad de Salamanca</a:t>
            </a:r>
            <a:endParaRPr lang="es-ES_tradnl" dirty="0"/>
          </a:p>
        </p:txBody>
      </p:sp>
      <p:sp>
        <p:nvSpPr>
          <p:cNvPr id="5" name="CuadroTexto 4"/>
          <p:cNvSpPr txBox="1"/>
          <p:nvPr/>
        </p:nvSpPr>
        <p:spPr>
          <a:xfrm>
            <a:off x="879137" y="1287502"/>
            <a:ext cx="4058097" cy="369332"/>
          </a:xfrm>
          <a:prstGeom prst="rect">
            <a:avLst/>
          </a:prstGeom>
          <a:noFill/>
        </p:spPr>
        <p:txBody>
          <a:bodyPr wrap="none" rtlCol="0">
            <a:spAutoFit/>
          </a:bodyPr>
          <a:lstStyle/>
          <a:p>
            <a:r>
              <a:rPr lang="en-GB" dirty="0" err="1" smtClean="0">
                <a:latin typeface="Tahoma"/>
                <a:cs typeface="Tahoma"/>
              </a:rPr>
              <a:t>Recuperación</a:t>
            </a:r>
            <a:r>
              <a:rPr lang="en-GB" dirty="0" smtClean="0">
                <a:latin typeface="Tahoma"/>
                <a:cs typeface="Tahoma"/>
              </a:rPr>
              <a:t> de </a:t>
            </a:r>
            <a:r>
              <a:rPr lang="en-GB" dirty="0" err="1" smtClean="0">
                <a:latin typeface="Tahoma"/>
                <a:cs typeface="Tahoma"/>
              </a:rPr>
              <a:t>notas</a:t>
            </a:r>
            <a:r>
              <a:rPr lang="en-GB" dirty="0" smtClean="0">
                <a:latin typeface="Tahoma"/>
                <a:cs typeface="Tahoma"/>
              </a:rPr>
              <a:t> </a:t>
            </a:r>
            <a:r>
              <a:rPr lang="en-GB" dirty="0" err="1" smtClean="0">
                <a:latin typeface="Tahoma"/>
                <a:cs typeface="Tahoma"/>
              </a:rPr>
              <a:t>por</a:t>
            </a:r>
            <a:r>
              <a:rPr lang="en-GB" dirty="0" smtClean="0">
                <a:latin typeface="Tahoma"/>
                <a:cs typeface="Tahoma"/>
              </a:rPr>
              <a:t> el </a:t>
            </a:r>
            <a:r>
              <a:rPr lang="en-GB" dirty="0" err="1" smtClean="0">
                <a:latin typeface="Tahoma"/>
                <a:cs typeface="Tahoma"/>
              </a:rPr>
              <a:t>profesor</a:t>
            </a:r>
            <a:endParaRPr lang="en-GB" dirty="0">
              <a:latin typeface="Tahoma"/>
              <a:cs typeface="Tahoma"/>
            </a:endParaRPr>
          </a:p>
        </p:txBody>
      </p:sp>
      <p:pic>
        <p:nvPicPr>
          <p:cNvPr id="7" name="Imagen 6"/>
          <p:cNvPicPr/>
          <p:nvPr/>
        </p:nvPicPr>
        <p:blipFill>
          <a:blip r:embed="rId3">
            <a:extLst>
              <a:ext uri="{28A0092B-C50C-407E-A947-70E740481C1C}">
                <a14:useLocalDpi xmlns:a14="http://schemas.microsoft.com/office/drawing/2010/main" val="0"/>
              </a:ext>
            </a:extLst>
          </a:blip>
          <a:stretch>
            <a:fillRect/>
          </a:stretch>
        </p:blipFill>
        <p:spPr>
          <a:xfrm>
            <a:off x="2032000" y="1774824"/>
            <a:ext cx="5219700" cy="4966871"/>
          </a:xfrm>
          <a:prstGeom prst="rect">
            <a:avLst/>
          </a:prstGeom>
        </p:spPr>
      </p:pic>
    </p:spTree>
    <p:extLst>
      <p:ext uri="{BB962C8B-B14F-4D97-AF65-F5344CB8AC3E}">
        <p14:creationId xmlns:p14="http://schemas.microsoft.com/office/powerpoint/2010/main" val="29107107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Escenario</a:t>
            </a:r>
            <a:r>
              <a:rPr lang="en-GB" dirty="0" smtClean="0"/>
              <a:t> 3. </a:t>
            </a:r>
            <a:r>
              <a:rPr lang="en-GB" dirty="0" err="1" smtClean="0"/>
              <a:t>Uso</a:t>
            </a:r>
            <a:r>
              <a:rPr lang="en-GB" dirty="0" smtClean="0"/>
              <a:t> de BLTI</a:t>
            </a:r>
            <a:endParaRPr lang="en-GB" dirty="0"/>
          </a:p>
        </p:txBody>
      </p:sp>
      <p:pic>
        <p:nvPicPr>
          <p:cNvPr id="11" name="Imagen 10"/>
          <p:cNvPicPr>
            <a:picLocks noChangeAspect="1"/>
          </p:cNvPicPr>
          <p:nvPr/>
        </p:nvPicPr>
        <p:blipFill rotWithShape="1">
          <a:blip r:embed="rId3">
            <a:extLst>
              <a:ext uri="{28A0092B-C50C-407E-A947-70E740481C1C}">
                <a14:useLocalDpi xmlns:a14="http://schemas.microsoft.com/office/drawing/2010/main" val="0"/>
              </a:ext>
            </a:extLst>
          </a:blip>
          <a:srcRect l="1825" t="2049" r="2751" b="3706"/>
          <a:stretch/>
        </p:blipFill>
        <p:spPr bwMode="auto">
          <a:xfrm>
            <a:off x="1063803" y="1377434"/>
            <a:ext cx="5849332" cy="2573551"/>
          </a:xfrm>
          <a:prstGeom prst="rect">
            <a:avLst/>
          </a:prstGeom>
          <a:ln>
            <a:noFill/>
          </a:ln>
          <a:extLst>
            <a:ext uri="{53640926-AAD7-44D8-BBD7-CCE9431645EC}">
              <a14:shadowObscured xmlns:a14="http://schemas.microsoft.com/office/drawing/2010/main"/>
            </a:ext>
          </a:extLst>
        </p:spPr>
      </p:pic>
      <p:pic>
        <p:nvPicPr>
          <p:cNvPr id="12" name="Imagen 11"/>
          <p:cNvPicPr>
            <a:picLocks noChangeAspect="1"/>
          </p:cNvPicPr>
          <p:nvPr/>
        </p:nvPicPr>
        <p:blipFill rotWithShape="1">
          <a:blip r:embed="rId4">
            <a:extLst>
              <a:ext uri="{28A0092B-C50C-407E-A947-70E740481C1C}">
                <a14:useLocalDpi xmlns:a14="http://schemas.microsoft.com/office/drawing/2010/main" val="0"/>
              </a:ext>
            </a:extLst>
          </a:blip>
          <a:srcRect l="18219" t="34645" r="55961" b="17636"/>
          <a:stretch/>
        </p:blipFill>
        <p:spPr bwMode="auto">
          <a:xfrm>
            <a:off x="5385435" y="4203382"/>
            <a:ext cx="1731747" cy="2560410"/>
          </a:xfrm>
          <a:prstGeom prst="rect">
            <a:avLst/>
          </a:prstGeom>
          <a:ln>
            <a:noFill/>
          </a:ln>
          <a:extLst>
            <a:ext uri="{53640926-AAD7-44D8-BBD7-CCE9431645EC}">
              <a14:shadowObscured xmlns:a14="http://schemas.microsoft.com/office/drawing/2010/main"/>
            </a:ext>
          </a:extLst>
        </p:spPr>
      </p:pic>
      <p:pic>
        <p:nvPicPr>
          <p:cNvPr id="13" name="Imagen 12"/>
          <p:cNvPicPr>
            <a:picLocks noChangeAspect="1"/>
          </p:cNvPicPr>
          <p:nvPr/>
        </p:nvPicPr>
        <p:blipFill rotWithShape="1">
          <a:blip r:embed="rId5">
            <a:extLst>
              <a:ext uri="{28A0092B-C50C-407E-A947-70E740481C1C}">
                <a14:useLocalDpi xmlns:a14="http://schemas.microsoft.com/office/drawing/2010/main" val="0"/>
              </a:ext>
            </a:extLst>
          </a:blip>
          <a:srcRect l="18212" t="34448" r="56279" b="17824"/>
          <a:stretch/>
        </p:blipFill>
        <p:spPr bwMode="auto">
          <a:xfrm>
            <a:off x="7220585" y="4202900"/>
            <a:ext cx="1710888" cy="2560892"/>
          </a:xfrm>
          <a:prstGeom prst="rect">
            <a:avLst/>
          </a:prstGeom>
          <a:ln>
            <a:noFill/>
          </a:ln>
          <a:extLst>
            <a:ext uri="{53640926-AAD7-44D8-BBD7-CCE9431645EC}">
              <a14:shadowObscured xmlns:a14="http://schemas.microsoft.com/office/drawing/2010/main"/>
            </a:ext>
          </a:extLst>
        </p:spPr>
      </p:pic>
      <p:pic>
        <p:nvPicPr>
          <p:cNvPr id="14" name="Imagen 13"/>
          <p:cNvPicPr/>
          <p:nvPr/>
        </p:nvPicPr>
        <p:blipFill>
          <a:blip r:embed="rId6">
            <a:extLst>
              <a:ext uri="{28A0092B-C50C-407E-A947-70E740481C1C}">
                <a14:useLocalDpi xmlns:a14="http://schemas.microsoft.com/office/drawing/2010/main" val="0"/>
              </a:ext>
            </a:extLst>
          </a:blip>
          <a:stretch>
            <a:fillRect/>
          </a:stretch>
        </p:blipFill>
        <p:spPr>
          <a:xfrm>
            <a:off x="311150" y="4305300"/>
            <a:ext cx="2171700" cy="2133600"/>
          </a:xfrm>
          <a:prstGeom prst="rect">
            <a:avLst/>
          </a:prstGeom>
        </p:spPr>
      </p:pic>
      <p:pic>
        <p:nvPicPr>
          <p:cNvPr id="15" name="Imagen 14"/>
          <p:cNvPicPr/>
          <p:nvPr/>
        </p:nvPicPr>
        <p:blipFill rotWithShape="1">
          <a:blip r:embed="rId7">
            <a:extLst>
              <a:ext uri="{28A0092B-C50C-407E-A947-70E740481C1C}">
                <a14:useLocalDpi xmlns:a14="http://schemas.microsoft.com/office/drawing/2010/main" val="0"/>
              </a:ext>
            </a:extLst>
          </a:blip>
          <a:srcRect l="12395" r="12438"/>
          <a:stretch/>
        </p:blipFill>
        <p:spPr bwMode="auto">
          <a:xfrm>
            <a:off x="2735581" y="4305300"/>
            <a:ext cx="2395854" cy="21921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301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Escenario</a:t>
            </a:r>
            <a:r>
              <a:rPr lang="en-GB" dirty="0" smtClean="0"/>
              <a:t> 3. </a:t>
            </a:r>
            <a:r>
              <a:rPr lang="en-GB" dirty="0" err="1" smtClean="0"/>
              <a:t>Modelo</a:t>
            </a:r>
            <a:r>
              <a:rPr lang="en-GB" dirty="0" smtClean="0"/>
              <a:t> de </a:t>
            </a:r>
            <a:r>
              <a:rPr lang="en-GB" dirty="0" err="1" smtClean="0"/>
              <a:t>negocio</a:t>
            </a:r>
            <a:endParaRPr lang="en-GB" dirty="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732" y="1270000"/>
            <a:ext cx="5944235" cy="5539105"/>
          </a:xfrm>
          <a:prstGeom prst="rect">
            <a:avLst/>
          </a:prstGeom>
        </p:spPr>
      </p:pic>
    </p:spTree>
    <p:extLst>
      <p:ext uri="{BB962C8B-B14F-4D97-AF65-F5344CB8AC3E}">
        <p14:creationId xmlns:p14="http://schemas.microsoft.com/office/powerpoint/2010/main" val="23901861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Escenario</a:t>
            </a:r>
            <a:r>
              <a:rPr lang="en-GB" dirty="0" smtClean="0"/>
              <a:t> 4. </a:t>
            </a:r>
            <a:r>
              <a:rPr lang="en-GB" dirty="0" err="1" smtClean="0"/>
              <a:t>Componentes</a:t>
            </a:r>
            <a:r>
              <a:rPr lang="en-GB" dirty="0" smtClean="0"/>
              <a:t> e interfaces</a:t>
            </a:r>
            <a:endParaRPr lang="en-GB" dirty="0"/>
          </a:p>
        </p:txBody>
      </p:sp>
      <p:pic>
        <p:nvPicPr>
          <p:cNvPr id="6" name="Imagen 5"/>
          <p:cNvPicPr/>
          <p:nvPr/>
        </p:nvPicPr>
        <p:blipFill>
          <a:blip r:embed="rId3">
            <a:extLst>
              <a:ext uri="{28A0092B-C50C-407E-A947-70E740481C1C}">
                <a14:useLocalDpi xmlns:a14="http://schemas.microsoft.com/office/drawing/2010/main" val="0"/>
              </a:ext>
            </a:extLst>
          </a:blip>
          <a:stretch>
            <a:fillRect/>
          </a:stretch>
        </p:blipFill>
        <p:spPr>
          <a:xfrm>
            <a:off x="1176694" y="1656834"/>
            <a:ext cx="6722706" cy="4686878"/>
          </a:xfrm>
          <a:prstGeom prst="rect">
            <a:avLst/>
          </a:prstGeom>
        </p:spPr>
      </p:pic>
    </p:spTree>
    <p:extLst>
      <p:ext uri="{BB962C8B-B14F-4D97-AF65-F5344CB8AC3E}">
        <p14:creationId xmlns:p14="http://schemas.microsoft.com/office/powerpoint/2010/main" val="32509702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Escenario</a:t>
            </a:r>
            <a:r>
              <a:rPr lang="en-GB" dirty="0" smtClean="0"/>
              <a:t> 4. </a:t>
            </a:r>
            <a:r>
              <a:rPr lang="en-GB" dirty="0" err="1" smtClean="0"/>
              <a:t>Modelo</a:t>
            </a:r>
            <a:r>
              <a:rPr lang="en-GB" dirty="0" smtClean="0"/>
              <a:t> de </a:t>
            </a:r>
            <a:r>
              <a:rPr lang="en-GB" dirty="0" err="1" smtClean="0"/>
              <a:t>negocio</a:t>
            </a:r>
            <a:r>
              <a:rPr lang="en-GB" dirty="0" smtClean="0"/>
              <a:t> </a:t>
            </a:r>
            <a:r>
              <a:rPr lang="en-GB" dirty="0" err="1" smtClean="0"/>
              <a:t>abstracto</a:t>
            </a:r>
            <a:r>
              <a:rPr lang="en-GB" dirty="0" smtClean="0"/>
              <a:t> (I)</a:t>
            </a:r>
            <a:endParaRPr lang="en-GB" dirty="0"/>
          </a:p>
        </p:txBody>
      </p:sp>
      <p:sp>
        <p:nvSpPr>
          <p:cNvPr id="5" name="CuadroTexto 4"/>
          <p:cNvSpPr txBox="1"/>
          <p:nvPr/>
        </p:nvSpPr>
        <p:spPr>
          <a:xfrm>
            <a:off x="457200" y="1516102"/>
            <a:ext cx="1880743" cy="646331"/>
          </a:xfrm>
          <a:prstGeom prst="rect">
            <a:avLst/>
          </a:prstGeom>
          <a:noFill/>
        </p:spPr>
        <p:txBody>
          <a:bodyPr wrap="none" rtlCol="0">
            <a:spAutoFit/>
          </a:bodyPr>
          <a:lstStyle/>
          <a:p>
            <a:r>
              <a:rPr lang="en-GB" dirty="0" err="1" smtClean="0">
                <a:latin typeface="Tahoma"/>
                <a:cs typeface="Tahoma"/>
              </a:rPr>
              <a:t>Lanzamiento</a:t>
            </a:r>
            <a:r>
              <a:rPr lang="en-GB" dirty="0" smtClean="0">
                <a:latin typeface="Tahoma"/>
                <a:cs typeface="Tahoma"/>
              </a:rPr>
              <a:t> </a:t>
            </a:r>
            <a:r>
              <a:rPr lang="en-GB" dirty="0" err="1" smtClean="0">
                <a:latin typeface="Tahoma"/>
                <a:cs typeface="Tahoma"/>
              </a:rPr>
              <a:t>por</a:t>
            </a:r>
            <a:r>
              <a:rPr lang="en-GB" dirty="0" smtClean="0">
                <a:latin typeface="Tahoma"/>
                <a:cs typeface="Tahoma"/>
              </a:rPr>
              <a:t> </a:t>
            </a:r>
          </a:p>
          <a:p>
            <a:r>
              <a:rPr lang="en-GB" dirty="0">
                <a:latin typeface="Tahoma"/>
                <a:cs typeface="Tahoma"/>
              </a:rPr>
              <a:t>e</a:t>
            </a:r>
            <a:r>
              <a:rPr lang="en-GB" dirty="0" smtClean="0">
                <a:latin typeface="Tahoma"/>
                <a:cs typeface="Tahoma"/>
              </a:rPr>
              <a:t>l </a:t>
            </a:r>
            <a:r>
              <a:rPr lang="en-GB" dirty="0" err="1" smtClean="0">
                <a:latin typeface="Tahoma"/>
                <a:cs typeface="Tahoma"/>
              </a:rPr>
              <a:t>profesor</a:t>
            </a:r>
            <a:endParaRPr lang="en-GB" dirty="0" smtClean="0">
              <a:latin typeface="Tahoma"/>
              <a:cs typeface="Tahoma"/>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6695" y="1343152"/>
            <a:ext cx="6317615" cy="5348477"/>
          </a:xfrm>
          <a:prstGeom prst="rect">
            <a:avLst/>
          </a:prstGeom>
        </p:spPr>
      </p:pic>
    </p:spTree>
    <p:extLst>
      <p:ext uri="{BB962C8B-B14F-4D97-AF65-F5344CB8AC3E}">
        <p14:creationId xmlns:p14="http://schemas.microsoft.com/office/powerpoint/2010/main" val="30347074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Aplicación</a:t>
            </a:r>
            <a:r>
              <a:rPr lang="en-GB" dirty="0" smtClean="0"/>
              <a:t> de </a:t>
            </a:r>
            <a:r>
              <a:rPr lang="en-GB" dirty="0" err="1" smtClean="0"/>
              <a:t>las</a:t>
            </a:r>
            <a:r>
              <a:rPr lang="en-GB" dirty="0" smtClean="0"/>
              <a:t> TIC al </a:t>
            </a:r>
            <a:r>
              <a:rPr lang="en-GB" dirty="0" err="1" smtClean="0"/>
              <a:t>aprendizaje</a:t>
            </a:r>
            <a:r>
              <a:rPr lang="en-GB" dirty="0" smtClean="0"/>
              <a:t> (y II)</a:t>
            </a:r>
            <a:endParaRPr lang="en-GB"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pic>
        <p:nvPicPr>
          <p:cNvPr id="7" name="Imagen 6"/>
          <p:cNvPicPr>
            <a:picLocks noChangeAspect="1"/>
          </p:cNvPicPr>
          <p:nvPr/>
        </p:nvPicPr>
        <p:blipFill>
          <a:blip r:embed="rId3"/>
          <a:stretch>
            <a:fillRect/>
          </a:stretch>
        </p:blipFill>
        <p:spPr>
          <a:xfrm>
            <a:off x="457200" y="1731786"/>
            <a:ext cx="8242300" cy="2955572"/>
          </a:xfrm>
          <a:prstGeom prst="rect">
            <a:avLst/>
          </a:prstGeom>
        </p:spPr>
      </p:pic>
      <p:sp>
        <p:nvSpPr>
          <p:cNvPr id="9" name="CuadroTexto 8"/>
          <p:cNvSpPr txBox="1"/>
          <p:nvPr/>
        </p:nvSpPr>
        <p:spPr>
          <a:xfrm>
            <a:off x="533400" y="4954279"/>
            <a:ext cx="8166100" cy="830997"/>
          </a:xfrm>
          <a:prstGeom prst="rect">
            <a:avLst/>
          </a:prstGeom>
          <a:noFill/>
        </p:spPr>
        <p:txBody>
          <a:bodyPr wrap="square" rtlCol="0">
            <a:spAutoFit/>
          </a:bodyPr>
          <a:lstStyle/>
          <a:p>
            <a:r>
              <a:rPr lang="es-ES" sz="2400" b="1" dirty="0" smtClean="0">
                <a:latin typeface="Tahoma"/>
                <a:cs typeface="Tahoma"/>
              </a:rPr>
              <a:t>Elenco de nuevos medios que pueden ser empleados en la formación</a:t>
            </a:r>
            <a:endParaRPr lang="es-ES" sz="2400" b="1" dirty="0">
              <a:latin typeface="Tahoma"/>
              <a:cs typeface="Tahoma"/>
            </a:endParaRPr>
          </a:p>
        </p:txBody>
      </p:sp>
    </p:spTree>
    <p:extLst>
      <p:ext uri="{BB962C8B-B14F-4D97-AF65-F5344CB8AC3E}">
        <p14:creationId xmlns:p14="http://schemas.microsoft.com/office/powerpoint/2010/main" val="13512414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Escenario</a:t>
            </a:r>
            <a:r>
              <a:rPr lang="en-GB" dirty="0" smtClean="0"/>
              <a:t> 4. </a:t>
            </a:r>
            <a:r>
              <a:rPr lang="en-GB" dirty="0" err="1" smtClean="0"/>
              <a:t>Modelo</a:t>
            </a:r>
            <a:r>
              <a:rPr lang="en-GB" dirty="0" smtClean="0"/>
              <a:t> de </a:t>
            </a:r>
            <a:r>
              <a:rPr lang="en-GB" dirty="0" err="1" smtClean="0"/>
              <a:t>negocio</a:t>
            </a:r>
            <a:r>
              <a:rPr lang="en-GB" dirty="0" smtClean="0"/>
              <a:t> </a:t>
            </a:r>
            <a:r>
              <a:rPr lang="en-GB" dirty="0" err="1" smtClean="0"/>
              <a:t>abstracto</a:t>
            </a:r>
            <a:r>
              <a:rPr lang="en-GB" dirty="0" smtClean="0"/>
              <a:t> (y II)</a:t>
            </a:r>
            <a:endParaRPr lang="en-GB" dirty="0"/>
          </a:p>
        </p:txBody>
      </p:sp>
      <p:sp>
        <p:nvSpPr>
          <p:cNvPr id="5" name="CuadroTexto 4"/>
          <p:cNvSpPr txBox="1"/>
          <p:nvPr/>
        </p:nvSpPr>
        <p:spPr>
          <a:xfrm>
            <a:off x="457200" y="1287502"/>
            <a:ext cx="1864513" cy="646331"/>
          </a:xfrm>
          <a:prstGeom prst="rect">
            <a:avLst/>
          </a:prstGeom>
          <a:noFill/>
        </p:spPr>
        <p:txBody>
          <a:bodyPr wrap="none" rtlCol="0">
            <a:spAutoFit/>
          </a:bodyPr>
          <a:lstStyle/>
          <a:p>
            <a:r>
              <a:rPr lang="en-GB" dirty="0" err="1" smtClean="0">
                <a:latin typeface="Tahoma"/>
                <a:cs typeface="Tahoma"/>
              </a:rPr>
              <a:t>Recuperación</a:t>
            </a:r>
            <a:r>
              <a:rPr lang="en-GB" dirty="0" smtClean="0">
                <a:latin typeface="Tahoma"/>
                <a:cs typeface="Tahoma"/>
              </a:rPr>
              <a:t> de</a:t>
            </a:r>
          </a:p>
          <a:p>
            <a:r>
              <a:rPr lang="en-GB" dirty="0" err="1" smtClean="0">
                <a:latin typeface="Tahoma"/>
                <a:cs typeface="Tahoma"/>
              </a:rPr>
              <a:t>notas</a:t>
            </a:r>
            <a:endParaRPr lang="en-GB" dirty="0">
              <a:latin typeface="Tahoma"/>
              <a:cs typeface="Tahoma"/>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526" y="1336676"/>
            <a:ext cx="5918835" cy="5440045"/>
          </a:xfrm>
          <a:prstGeom prst="rect">
            <a:avLst/>
          </a:prstGeom>
        </p:spPr>
      </p:pic>
    </p:spTree>
    <p:extLst>
      <p:ext uri="{BB962C8B-B14F-4D97-AF65-F5344CB8AC3E}">
        <p14:creationId xmlns:p14="http://schemas.microsoft.com/office/powerpoint/2010/main" val="14923875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Escenario</a:t>
            </a:r>
            <a:r>
              <a:rPr lang="en-GB" dirty="0" smtClean="0"/>
              <a:t> 4. </a:t>
            </a:r>
            <a:r>
              <a:rPr lang="en-GB" dirty="0" err="1" smtClean="0"/>
              <a:t>Modelo</a:t>
            </a:r>
            <a:r>
              <a:rPr lang="en-GB" dirty="0" smtClean="0"/>
              <a:t> de </a:t>
            </a:r>
            <a:r>
              <a:rPr lang="en-GB" dirty="0" err="1" smtClean="0"/>
              <a:t>negocio</a:t>
            </a:r>
            <a:endParaRPr lang="en-GB" dirty="0"/>
          </a:p>
        </p:txBody>
      </p:sp>
      <p:sp>
        <p:nvSpPr>
          <p:cNvPr id="5" name="CuadroTexto 4"/>
          <p:cNvSpPr txBox="1"/>
          <p:nvPr/>
        </p:nvSpPr>
        <p:spPr>
          <a:xfrm>
            <a:off x="7137400" y="1485900"/>
            <a:ext cx="1880743" cy="646331"/>
          </a:xfrm>
          <a:prstGeom prst="rect">
            <a:avLst/>
          </a:prstGeom>
          <a:noFill/>
        </p:spPr>
        <p:txBody>
          <a:bodyPr wrap="none" rtlCol="0">
            <a:spAutoFit/>
          </a:bodyPr>
          <a:lstStyle/>
          <a:p>
            <a:r>
              <a:rPr lang="en-GB" dirty="0" err="1" smtClean="0">
                <a:latin typeface="Tahoma"/>
                <a:cs typeface="Tahoma"/>
              </a:rPr>
              <a:t>Lanzamiento</a:t>
            </a:r>
            <a:r>
              <a:rPr lang="en-GB" dirty="0" smtClean="0">
                <a:latin typeface="Tahoma"/>
                <a:cs typeface="Tahoma"/>
              </a:rPr>
              <a:t> </a:t>
            </a:r>
            <a:r>
              <a:rPr lang="en-GB" dirty="0" err="1" smtClean="0">
                <a:latin typeface="Tahoma"/>
                <a:cs typeface="Tahoma"/>
              </a:rPr>
              <a:t>por</a:t>
            </a:r>
            <a:endParaRPr lang="en-GB" dirty="0" smtClean="0">
              <a:latin typeface="Tahoma"/>
              <a:cs typeface="Tahoma"/>
            </a:endParaRPr>
          </a:p>
          <a:p>
            <a:r>
              <a:rPr lang="en-GB" dirty="0">
                <a:latin typeface="Tahoma"/>
                <a:cs typeface="Tahoma"/>
              </a:rPr>
              <a:t>e</a:t>
            </a:r>
            <a:r>
              <a:rPr lang="en-GB" dirty="0" smtClean="0">
                <a:latin typeface="Tahoma"/>
                <a:cs typeface="Tahoma"/>
              </a:rPr>
              <a:t>l </a:t>
            </a:r>
            <a:r>
              <a:rPr lang="en-GB" dirty="0" err="1" smtClean="0">
                <a:latin typeface="Tahoma"/>
                <a:cs typeface="Tahoma"/>
              </a:rPr>
              <a:t>profesor</a:t>
            </a:r>
            <a:endParaRPr lang="en-GB" dirty="0">
              <a:latin typeface="Tahoma"/>
              <a:cs typeface="Tahoma"/>
            </a:endParaRPr>
          </a:p>
        </p:txBody>
      </p:sp>
      <p:pic>
        <p:nvPicPr>
          <p:cNvPr id="11" name="Imagen 10"/>
          <p:cNvPicPr/>
          <p:nvPr/>
        </p:nvPicPr>
        <p:blipFill>
          <a:blip r:embed="rId3">
            <a:extLst>
              <a:ext uri="{28A0092B-C50C-407E-A947-70E740481C1C}">
                <a14:useLocalDpi xmlns:a14="http://schemas.microsoft.com/office/drawing/2010/main" val="0"/>
              </a:ext>
            </a:extLst>
          </a:blip>
          <a:stretch>
            <a:fillRect/>
          </a:stretch>
        </p:blipFill>
        <p:spPr>
          <a:xfrm>
            <a:off x="1353185" y="1454666"/>
            <a:ext cx="5466716" cy="5229984"/>
          </a:xfrm>
          <a:prstGeom prst="rect">
            <a:avLst/>
          </a:prstGeom>
        </p:spPr>
      </p:pic>
    </p:spTree>
    <p:extLst>
      <p:ext uri="{BB962C8B-B14F-4D97-AF65-F5344CB8AC3E}">
        <p14:creationId xmlns:p14="http://schemas.microsoft.com/office/powerpoint/2010/main" val="29186589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Escenario</a:t>
            </a:r>
            <a:r>
              <a:rPr lang="en-GB" dirty="0"/>
              <a:t> </a:t>
            </a:r>
            <a:r>
              <a:rPr lang="en-GB" dirty="0" smtClean="0"/>
              <a:t>4. </a:t>
            </a:r>
            <a:r>
              <a:rPr lang="en-GB" dirty="0" err="1" smtClean="0"/>
              <a:t>Lanzamiento</a:t>
            </a:r>
            <a:r>
              <a:rPr lang="en-GB" dirty="0" smtClean="0"/>
              <a:t> y vistas</a:t>
            </a:r>
            <a:endParaRPr lang="en-GB" dirty="0"/>
          </a:p>
        </p:txBody>
      </p:sp>
      <p:pic>
        <p:nvPicPr>
          <p:cNvPr id="6"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154940" y="1656834"/>
            <a:ext cx="3769360" cy="2339975"/>
          </a:xfrm>
          <a:prstGeom prst="rect">
            <a:avLst/>
          </a:prstGeom>
          <a:noFill/>
          <a:ln>
            <a:noFill/>
          </a:ln>
        </p:spPr>
      </p:pic>
      <p:pic>
        <p:nvPicPr>
          <p:cNvPr id="7"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4076700" y="1287502"/>
            <a:ext cx="4847907" cy="3029466"/>
          </a:xfrm>
          <a:prstGeom prst="rect">
            <a:avLst/>
          </a:prstGeom>
          <a:noFill/>
          <a:ln>
            <a:noFill/>
          </a:ln>
        </p:spPr>
      </p:pic>
      <p:pic>
        <p:nvPicPr>
          <p:cNvPr id="9" name="Imagen 8"/>
          <p:cNvPicPr/>
          <p:nvPr/>
        </p:nvPicPr>
        <p:blipFill>
          <a:blip r:embed="rId5">
            <a:extLst>
              <a:ext uri="{28A0092B-C50C-407E-A947-70E740481C1C}">
                <a14:useLocalDpi xmlns:a14="http://schemas.microsoft.com/office/drawing/2010/main" val="0"/>
              </a:ext>
            </a:extLst>
          </a:blip>
          <a:stretch>
            <a:fillRect/>
          </a:stretch>
        </p:blipFill>
        <p:spPr>
          <a:xfrm>
            <a:off x="154940" y="4166870"/>
            <a:ext cx="5396230" cy="2691130"/>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3080" y="3996809"/>
            <a:ext cx="4820920" cy="2834640"/>
          </a:xfrm>
          <a:prstGeom prst="rect">
            <a:avLst/>
          </a:prstGeom>
        </p:spPr>
      </p:pic>
    </p:spTree>
    <p:extLst>
      <p:ext uri="{BB962C8B-B14F-4D97-AF65-F5344CB8AC3E}">
        <p14:creationId xmlns:p14="http://schemas.microsoft.com/office/powerpoint/2010/main" val="313962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Escenario</a:t>
            </a:r>
            <a:r>
              <a:rPr lang="en-GB" dirty="0" smtClean="0"/>
              <a:t> 4. </a:t>
            </a:r>
            <a:r>
              <a:rPr lang="en-GB" dirty="0" err="1" smtClean="0"/>
              <a:t>Modelo</a:t>
            </a:r>
            <a:r>
              <a:rPr lang="en-GB" dirty="0" smtClean="0"/>
              <a:t> </a:t>
            </a:r>
            <a:r>
              <a:rPr lang="en-GB" dirty="0" err="1" smtClean="0"/>
              <a:t>negocio</a:t>
            </a:r>
            <a:r>
              <a:rPr lang="en-GB" dirty="0" smtClean="0"/>
              <a:t> </a:t>
            </a:r>
            <a:r>
              <a:rPr lang="en-GB" dirty="0" err="1" smtClean="0"/>
              <a:t>estudiante</a:t>
            </a:r>
            <a:endParaRPr lang="en-GB" dirty="0"/>
          </a:p>
        </p:txBody>
      </p:sp>
      <p:pic>
        <p:nvPicPr>
          <p:cNvPr id="8" name="Imagen 7"/>
          <p:cNvPicPr/>
          <p:nvPr/>
        </p:nvPicPr>
        <p:blipFill>
          <a:blip r:embed="rId3">
            <a:extLst>
              <a:ext uri="{28A0092B-C50C-407E-A947-70E740481C1C}">
                <a14:useLocalDpi xmlns:a14="http://schemas.microsoft.com/office/drawing/2010/main" val="0"/>
              </a:ext>
            </a:extLst>
          </a:blip>
          <a:stretch>
            <a:fillRect/>
          </a:stretch>
        </p:blipFill>
        <p:spPr>
          <a:xfrm>
            <a:off x="222885" y="1763077"/>
            <a:ext cx="5396230" cy="4932045"/>
          </a:xfrm>
          <a:prstGeom prst="rect">
            <a:avLst/>
          </a:prstGeom>
        </p:spPr>
      </p:pic>
      <p:pic>
        <p:nvPicPr>
          <p:cNvPr id="11" name="Imagen 10"/>
          <p:cNvPicPr/>
          <p:nvPr/>
        </p:nvPicPr>
        <p:blipFill rotWithShape="1">
          <a:blip r:embed="rId4">
            <a:extLst>
              <a:ext uri="{28A0092B-C50C-407E-A947-70E740481C1C}">
                <a14:useLocalDpi xmlns:a14="http://schemas.microsoft.com/office/drawing/2010/main" val="0"/>
              </a:ext>
            </a:extLst>
          </a:blip>
          <a:srcRect l="20653" t="38785" r="54004" b="13913"/>
          <a:stretch/>
        </p:blipFill>
        <p:spPr bwMode="auto">
          <a:xfrm>
            <a:off x="7109460" y="1287502"/>
            <a:ext cx="1732280" cy="2586990"/>
          </a:xfrm>
          <a:prstGeom prst="rect">
            <a:avLst/>
          </a:prstGeom>
          <a:ln>
            <a:noFill/>
          </a:ln>
          <a:extLst>
            <a:ext uri="{53640926-AAD7-44D8-BBD7-CCE9431645EC}">
              <a14:shadowObscured xmlns:a14="http://schemas.microsoft.com/office/drawing/2010/main"/>
            </a:ext>
          </a:extLst>
        </p:spPr>
      </p:pic>
      <p:pic>
        <p:nvPicPr>
          <p:cNvPr id="12" name="Imagen 11"/>
          <p:cNvPicPr>
            <a:picLocks noChangeAspect="1"/>
          </p:cNvPicPr>
          <p:nvPr/>
        </p:nvPicPr>
        <p:blipFill rotWithShape="1">
          <a:blip r:embed="rId5">
            <a:extLst>
              <a:ext uri="{28A0092B-C50C-407E-A947-70E740481C1C}">
                <a14:useLocalDpi xmlns:a14="http://schemas.microsoft.com/office/drawing/2010/main" val="0"/>
              </a:ext>
            </a:extLst>
          </a:blip>
          <a:srcRect l="5069" t="11280" r="46960" b="18874"/>
          <a:stretch/>
        </p:blipFill>
        <p:spPr bwMode="auto">
          <a:xfrm>
            <a:off x="5991860" y="3628858"/>
            <a:ext cx="2632429" cy="30662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7835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Contenidos</a:t>
            </a:r>
            <a:endParaRPr lang="es-ES" dirty="0"/>
          </a:p>
        </p:txBody>
      </p:sp>
      <p:sp>
        <p:nvSpPr>
          <p:cNvPr id="3" name="Marcador de contenido 2"/>
          <p:cNvSpPr>
            <a:spLocks noGrp="1"/>
          </p:cNvSpPr>
          <p:nvPr>
            <p:ph idx="1"/>
          </p:nvPr>
        </p:nvSpPr>
        <p:spPr/>
        <p:txBody>
          <a:bodyPr/>
          <a:lstStyle/>
          <a:p>
            <a:r>
              <a:rPr lang="en-GB" dirty="0" err="1" smtClean="0"/>
              <a:t>Introducción</a:t>
            </a:r>
            <a:endParaRPr lang="en-GB" dirty="0" smtClean="0"/>
          </a:p>
          <a:p>
            <a:r>
              <a:rPr lang="en-GB" dirty="0" err="1"/>
              <a:t>Objetivos</a:t>
            </a:r>
            <a:endParaRPr lang="en-GB" dirty="0"/>
          </a:p>
          <a:p>
            <a:r>
              <a:rPr lang="en-GB" dirty="0" err="1"/>
              <a:t>Metodología</a:t>
            </a:r>
            <a:endParaRPr lang="en-GB" dirty="0"/>
          </a:p>
          <a:p>
            <a:r>
              <a:rPr lang="en-GB" dirty="0"/>
              <a:t>Estado del arte</a:t>
            </a:r>
          </a:p>
          <a:p>
            <a:r>
              <a:rPr lang="en-GB" dirty="0" err="1"/>
              <a:t>Propuesta</a:t>
            </a:r>
            <a:endParaRPr lang="en-GB" dirty="0"/>
          </a:p>
          <a:p>
            <a:r>
              <a:rPr lang="en-GB" b="1" dirty="0" err="1">
                <a:solidFill>
                  <a:srgbClr val="800000"/>
                </a:solidFill>
              </a:rPr>
              <a:t>Experimentación</a:t>
            </a:r>
            <a:endParaRPr lang="en-GB" b="1" dirty="0">
              <a:solidFill>
                <a:srgbClr val="800000"/>
              </a:solidFill>
            </a:endParaRPr>
          </a:p>
          <a:p>
            <a:r>
              <a:rPr lang="en-GB" dirty="0" smtClean="0"/>
              <a:t>Conclusions</a:t>
            </a:r>
          </a:p>
          <a:p>
            <a:pPr marL="0" indent="0">
              <a:buNone/>
            </a:pPr>
            <a:endParaRPr lang="en-GB" dirty="0"/>
          </a:p>
          <a:p>
            <a:pPr marL="0" indent="0">
              <a:buNone/>
            </a:pPr>
            <a:endParaRPr lang="es-ES"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spTree>
    <p:extLst>
      <p:ext uri="{BB962C8B-B14F-4D97-AF65-F5344CB8AC3E}">
        <p14:creationId xmlns:p14="http://schemas.microsoft.com/office/powerpoint/2010/main" val="3501474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Descripción</a:t>
            </a:r>
            <a:r>
              <a:rPr lang="en-GB" dirty="0" smtClean="0"/>
              <a:t> de </a:t>
            </a:r>
            <a:r>
              <a:rPr lang="en-GB" dirty="0" err="1" smtClean="0"/>
              <a:t>las</a:t>
            </a:r>
            <a:r>
              <a:rPr lang="en-GB" dirty="0" smtClean="0"/>
              <a:t> </a:t>
            </a:r>
            <a:r>
              <a:rPr lang="en-GB" dirty="0" err="1" smtClean="0"/>
              <a:t>experiencias</a:t>
            </a:r>
            <a:r>
              <a:rPr lang="en-GB" dirty="0" smtClean="0"/>
              <a:t> </a:t>
            </a:r>
            <a:r>
              <a:rPr lang="en-GB" dirty="0" err="1" smtClean="0"/>
              <a:t>piloto</a:t>
            </a:r>
            <a:endParaRPr lang="en-GB" dirty="0"/>
          </a:p>
        </p:txBody>
      </p:sp>
      <p:sp>
        <p:nvSpPr>
          <p:cNvPr id="9" name="Marcador de contenido 2"/>
          <p:cNvSpPr>
            <a:spLocks noGrp="1"/>
          </p:cNvSpPr>
          <p:nvPr>
            <p:ph idx="1"/>
          </p:nvPr>
        </p:nvSpPr>
        <p:spPr>
          <a:xfrm>
            <a:off x="457200" y="1389126"/>
            <a:ext cx="8229600" cy="5011674"/>
          </a:xfrm>
        </p:spPr>
        <p:txBody>
          <a:bodyPr>
            <a:normAutofit fontScale="70000" lnSpcReduction="20000"/>
          </a:bodyPr>
          <a:lstStyle/>
          <a:p>
            <a:r>
              <a:rPr lang="es-ES" sz="2200" dirty="0" smtClean="0"/>
              <a:t>Experimentos para validar los escenarios de interoperabilidad planteados</a:t>
            </a:r>
          </a:p>
          <a:p>
            <a:endParaRPr lang="es-ES" sz="2200" dirty="0" smtClean="0"/>
          </a:p>
          <a:p>
            <a:endParaRPr lang="es-ES" sz="2200" dirty="0" smtClean="0"/>
          </a:p>
          <a:p>
            <a:endParaRPr lang="es-ES" sz="2200" dirty="0" smtClean="0"/>
          </a:p>
          <a:p>
            <a:endParaRPr lang="es-ES" sz="2200" dirty="0" smtClean="0"/>
          </a:p>
          <a:p>
            <a:endParaRPr lang="es-ES" sz="2200" dirty="0" smtClean="0"/>
          </a:p>
          <a:p>
            <a:endParaRPr lang="es-ES" sz="2200" dirty="0" smtClean="0"/>
          </a:p>
          <a:p>
            <a:endParaRPr lang="es-ES" sz="2200" dirty="0" smtClean="0"/>
          </a:p>
          <a:p>
            <a:endParaRPr lang="es-ES" sz="2200" dirty="0" smtClean="0"/>
          </a:p>
          <a:p>
            <a:endParaRPr lang="es-ES" sz="2200" dirty="0" smtClean="0"/>
          </a:p>
          <a:p>
            <a:endParaRPr lang="es-ES" sz="2200" dirty="0" smtClean="0"/>
          </a:p>
          <a:p>
            <a:endParaRPr lang="es-ES" sz="2200" dirty="0" smtClean="0"/>
          </a:p>
          <a:p>
            <a:endParaRPr lang="es-ES" sz="2200" dirty="0" smtClean="0"/>
          </a:p>
          <a:p>
            <a:r>
              <a:rPr lang="es-ES" sz="2200" dirty="0" smtClean="0"/>
              <a:t>Experiencias con estudiantes de la Universidad de Salamanca y profesores de distintos ámbitos</a:t>
            </a:r>
          </a:p>
          <a:p>
            <a:r>
              <a:rPr lang="es-ES" sz="2200" dirty="0" smtClean="0"/>
              <a:t>Metodología cuasi-experimental</a:t>
            </a:r>
          </a:p>
          <a:p>
            <a:pPr lvl="1"/>
            <a:r>
              <a:rPr lang="es-ES" sz="2000" dirty="0" smtClean="0"/>
              <a:t>Grupo de control, grupo experimental</a:t>
            </a:r>
          </a:p>
          <a:p>
            <a:pPr lvl="1"/>
            <a:r>
              <a:rPr lang="es-ES" sz="2000" dirty="0" smtClean="0"/>
              <a:t>Cuestionarios </a:t>
            </a:r>
            <a:r>
              <a:rPr lang="es-ES" sz="2000" dirty="0" err="1" smtClean="0"/>
              <a:t>pretest</a:t>
            </a:r>
            <a:r>
              <a:rPr lang="es-ES" sz="2000" dirty="0" smtClean="0"/>
              <a:t>, </a:t>
            </a:r>
            <a:r>
              <a:rPr lang="es-ES" sz="2000" dirty="0" err="1" smtClean="0"/>
              <a:t>postest</a:t>
            </a:r>
            <a:r>
              <a:rPr lang="es-ES" sz="2000" dirty="0" smtClean="0"/>
              <a:t> contestados mediante a través de una escala ordinal</a:t>
            </a:r>
          </a:p>
          <a:p>
            <a:pPr lvl="1"/>
            <a:r>
              <a:rPr lang="es-ES" sz="2000" dirty="0" smtClean="0"/>
              <a:t>Comparación de resultados mediante técnicas como la T de </a:t>
            </a:r>
            <a:r>
              <a:rPr lang="es-ES" sz="2000" dirty="0" err="1" smtClean="0"/>
              <a:t>Student</a:t>
            </a:r>
            <a:r>
              <a:rPr lang="es-ES" sz="2000" dirty="0" smtClean="0"/>
              <a:t> y la U de Mann </a:t>
            </a:r>
            <a:r>
              <a:rPr lang="es-ES" sz="2000" dirty="0" err="1" smtClean="0"/>
              <a:t>Whitney</a:t>
            </a:r>
            <a:endParaRPr lang="es-ES" sz="2000" dirty="0" smtClean="0"/>
          </a:p>
          <a:p>
            <a:pPr lvl="1"/>
            <a:r>
              <a:rPr lang="es-ES" sz="2000" dirty="0" smtClean="0"/>
              <a:t>Entrevistas </a:t>
            </a:r>
            <a:r>
              <a:rPr lang="es-ES" sz="2000" dirty="0" err="1" smtClean="0"/>
              <a:t>semi</a:t>
            </a:r>
            <a:r>
              <a:rPr lang="es-ES" sz="2000" dirty="0" smtClean="0"/>
              <a:t>-estructuradas en profesores</a:t>
            </a:r>
            <a:endParaRPr lang="es-ES" sz="2200" dirty="0" smtClean="0"/>
          </a:p>
          <a:p>
            <a:endParaRPr lang="en-GB" sz="2400" dirty="0" smtClean="0"/>
          </a:p>
        </p:txBody>
      </p:sp>
      <p:pic>
        <p:nvPicPr>
          <p:cNvPr id="3" name="Imagen 2" descr="esquem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300" y="1752600"/>
            <a:ext cx="6477000" cy="2474976"/>
          </a:xfrm>
          <a:prstGeom prst="rect">
            <a:avLst/>
          </a:prstGeom>
        </p:spPr>
      </p:pic>
    </p:spTree>
    <p:extLst>
      <p:ext uri="{BB962C8B-B14F-4D97-AF65-F5344CB8AC3E}">
        <p14:creationId xmlns:p14="http://schemas.microsoft.com/office/powerpoint/2010/main" val="8295655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err="1" smtClean="0"/>
              <a:t>Validación</a:t>
            </a:r>
            <a:r>
              <a:rPr lang="en-GB" dirty="0" smtClean="0"/>
              <a:t> </a:t>
            </a:r>
            <a:r>
              <a:rPr lang="en-GB" dirty="0" err="1"/>
              <a:t>E</a:t>
            </a:r>
            <a:r>
              <a:rPr lang="en-GB" dirty="0" err="1" smtClean="0"/>
              <a:t>scenario</a:t>
            </a:r>
            <a:r>
              <a:rPr lang="en-GB" dirty="0" smtClean="0"/>
              <a:t> 1</a:t>
            </a:r>
            <a:endParaRPr lang="en-GB" dirty="0"/>
          </a:p>
        </p:txBody>
      </p:sp>
      <p:sp>
        <p:nvSpPr>
          <p:cNvPr id="9" name="Marcador de contenido 2"/>
          <p:cNvSpPr>
            <a:spLocks noGrp="1"/>
          </p:cNvSpPr>
          <p:nvPr>
            <p:ph idx="1"/>
          </p:nvPr>
        </p:nvSpPr>
        <p:spPr>
          <a:xfrm>
            <a:off x="457200" y="1168400"/>
            <a:ext cx="8229600" cy="5295900"/>
          </a:xfrm>
        </p:spPr>
        <p:txBody>
          <a:bodyPr>
            <a:normAutofit/>
          </a:bodyPr>
          <a:lstStyle/>
          <a:p>
            <a:pPr marL="0" indent="0">
              <a:buNone/>
            </a:pPr>
            <a:endParaRPr lang="en-GB" sz="2200" dirty="0"/>
          </a:p>
          <a:p>
            <a:endParaRPr lang="en-GB" sz="2200" dirty="0" smtClean="0"/>
          </a:p>
          <a:p>
            <a:endParaRPr lang="en-GB" sz="2200" dirty="0"/>
          </a:p>
          <a:p>
            <a:endParaRPr lang="en-GB" sz="2200" dirty="0" smtClean="0"/>
          </a:p>
          <a:p>
            <a:endParaRPr lang="en-GB" sz="2200" dirty="0"/>
          </a:p>
          <a:p>
            <a:endParaRPr lang="en-GB" sz="2200" dirty="0" smtClean="0"/>
          </a:p>
          <a:p>
            <a:endParaRPr lang="en-GB" sz="2200" dirty="0" smtClean="0"/>
          </a:p>
          <a:p>
            <a:endParaRPr lang="en-GB" sz="2200" dirty="0" smtClean="0"/>
          </a:p>
          <a:p>
            <a:endParaRPr lang="en-GB" sz="2200" dirty="0" smtClean="0"/>
          </a:p>
        </p:txBody>
      </p:sp>
      <p:pic>
        <p:nvPicPr>
          <p:cNvPr id="5" name="Imagen 4"/>
          <p:cNvPicPr/>
          <p:nvPr/>
        </p:nvPicPr>
        <p:blipFill>
          <a:blip r:embed="rId3">
            <a:extLst>
              <a:ext uri="{28A0092B-C50C-407E-A947-70E740481C1C}">
                <a14:useLocalDpi xmlns:a14="http://schemas.microsoft.com/office/drawing/2010/main" val="0"/>
              </a:ext>
            </a:extLst>
          </a:blip>
          <a:stretch>
            <a:fillRect/>
          </a:stretch>
        </p:blipFill>
        <p:spPr>
          <a:xfrm>
            <a:off x="575310" y="1270000"/>
            <a:ext cx="4415790" cy="3334826"/>
          </a:xfrm>
          <a:prstGeom prst="rect">
            <a:avLst/>
          </a:prstGeom>
        </p:spPr>
      </p:pic>
      <p:pic>
        <p:nvPicPr>
          <p:cNvPr id="6" name="Imagen 5"/>
          <p:cNvPicPr/>
          <p:nvPr/>
        </p:nvPicPr>
        <p:blipFill>
          <a:blip r:embed="rId4">
            <a:extLst>
              <a:ext uri="{28A0092B-C50C-407E-A947-70E740481C1C}">
                <a14:useLocalDpi xmlns:a14="http://schemas.microsoft.com/office/drawing/2010/main" val="0"/>
              </a:ext>
            </a:extLst>
          </a:blip>
          <a:stretch>
            <a:fillRect/>
          </a:stretch>
        </p:blipFill>
        <p:spPr>
          <a:xfrm>
            <a:off x="4384040" y="3070666"/>
            <a:ext cx="4759960" cy="3068320"/>
          </a:xfrm>
          <a:prstGeom prst="rect">
            <a:avLst/>
          </a:prstGeom>
        </p:spPr>
      </p:pic>
    </p:spTree>
    <p:extLst>
      <p:ext uri="{BB962C8B-B14F-4D97-AF65-F5344CB8AC3E}">
        <p14:creationId xmlns:p14="http://schemas.microsoft.com/office/powerpoint/2010/main" val="18000418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2"/>
          <p:cNvSpPr>
            <a:spLocks noGrp="1"/>
          </p:cNvSpPr>
          <p:nvPr>
            <p:ph idx="1"/>
          </p:nvPr>
        </p:nvSpPr>
        <p:spPr>
          <a:xfrm>
            <a:off x="457200" y="1168400"/>
            <a:ext cx="8229600" cy="5295900"/>
          </a:xfrm>
        </p:spPr>
        <p:txBody>
          <a:bodyPr>
            <a:normAutofit/>
          </a:bodyPr>
          <a:lstStyle/>
          <a:p>
            <a:pPr marL="0" indent="0">
              <a:buNone/>
            </a:pPr>
            <a:endParaRPr lang="en-GB" sz="2200" dirty="0"/>
          </a:p>
          <a:p>
            <a:endParaRPr lang="en-GB" sz="2200" dirty="0" smtClean="0"/>
          </a:p>
          <a:p>
            <a:endParaRPr lang="en-GB" sz="2200" dirty="0"/>
          </a:p>
          <a:p>
            <a:endParaRPr lang="en-GB" sz="2200" dirty="0" smtClean="0"/>
          </a:p>
          <a:p>
            <a:endParaRPr lang="en-GB" sz="2200" dirty="0"/>
          </a:p>
          <a:p>
            <a:endParaRPr lang="en-GB" sz="2200" dirty="0" smtClean="0"/>
          </a:p>
          <a:p>
            <a:endParaRPr lang="en-GB" sz="2200" dirty="0" smtClean="0"/>
          </a:p>
          <a:p>
            <a:endParaRPr lang="en-GB" sz="2200" dirty="0" smtClean="0"/>
          </a:p>
          <a:p>
            <a:endParaRPr lang="en-GB" sz="2200" dirty="0" smtClean="0"/>
          </a:p>
        </p:txBody>
      </p:sp>
      <p:sp>
        <p:nvSpPr>
          <p:cNvPr id="2" name="Título 1"/>
          <p:cNvSpPr>
            <a:spLocks noGrp="1"/>
          </p:cNvSpPr>
          <p:nvPr>
            <p:ph type="title"/>
          </p:nvPr>
        </p:nvSpPr>
        <p:spPr/>
        <p:txBody>
          <a:bodyPr>
            <a:normAutofit/>
          </a:bodyPr>
          <a:lstStyle/>
          <a:p>
            <a:r>
              <a:rPr lang="en-GB" dirty="0" err="1" smtClean="0"/>
              <a:t>Datos</a:t>
            </a:r>
            <a:r>
              <a:rPr lang="en-GB" dirty="0" smtClean="0"/>
              <a:t> </a:t>
            </a:r>
            <a:r>
              <a:rPr lang="en-GB" dirty="0" err="1" smtClean="0"/>
              <a:t>Escenario</a:t>
            </a:r>
            <a:r>
              <a:rPr lang="en-GB" dirty="0" smtClean="0"/>
              <a:t> 1</a:t>
            </a:r>
            <a:endParaRPr lang="en-GB" dirty="0"/>
          </a:p>
        </p:txBody>
      </p:sp>
      <p:graphicFrame>
        <p:nvGraphicFramePr>
          <p:cNvPr id="4" name="Objeto 3"/>
          <p:cNvGraphicFramePr>
            <a:graphicFrameLocks noChangeAspect="1"/>
          </p:cNvGraphicFramePr>
          <p:nvPr>
            <p:extLst>
              <p:ext uri="{D42A27DB-BD31-4B8C-83A1-F6EECF244321}">
                <p14:modId xmlns:p14="http://schemas.microsoft.com/office/powerpoint/2010/main" val="1477488379"/>
              </p:ext>
            </p:extLst>
          </p:nvPr>
        </p:nvGraphicFramePr>
        <p:xfrm>
          <a:off x="1346200" y="1595438"/>
          <a:ext cx="6807200" cy="4962525"/>
        </p:xfrm>
        <a:graphic>
          <a:graphicData uri="http://schemas.openxmlformats.org/presentationml/2006/ole">
            <mc:AlternateContent xmlns:mc="http://schemas.openxmlformats.org/markup-compatibility/2006">
              <mc:Choice xmlns:v="urn:schemas-microsoft-com:vml" Requires="v">
                <p:oleObj spid="_x0000_s10300" name="Documento" r:id="rId4" imgW="5613400" imgH="4089400" progId="Word.Document.12">
                  <p:embed/>
                </p:oleObj>
              </mc:Choice>
              <mc:Fallback>
                <p:oleObj name="Documento" r:id="rId4" imgW="5613400" imgH="4089400" progId="Word.Document.12">
                  <p:embed/>
                  <p:pic>
                    <p:nvPicPr>
                      <p:cNvPr id="0" name=""/>
                      <p:cNvPicPr/>
                      <p:nvPr/>
                    </p:nvPicPr>
                    <p:blipFill>
                      <a:blip r:embed="rId5"/>
                      <a:stretch>
                        <a:fillRect/>
                      </a:stretch>
                    </p:blipFill>
                    <p:spPr>
                      <a:xfrm>
                        <a:off x="1346200" y="1595438"/>
                        <a:ext cx="6807200" cy="4962525"/>
                      </a:xfrm>
                      <a:prstGeom prst="rect">
                        <a:avLst/>
                      </a:prstGeom>
                    </p:spPr>
                  </p:pic>
                </p:oleObj>
              </mc:Fallback>
            </mc:AlternateContent>
          </a:graphicData>
        </a:graphic>
      </p:graphicFrame>
    </p:spTree>
    <p:extLst>
      <p:ext uri="{BB962C8B-B14F-4D97-AF65-F5344CB8AC3E}">
        <p14:creationId xmlns:p14="http://schemas.microsoft.com/office/powerpoint/2010/main" val="33029644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err="1" smtClean="0"/>
              <a:t>Resultados</a:t>
            </a:r>
            <a:r>
              <a:rPr lang="en-GB" dirty="0" smtClean="0"/>
              <a:t> </a:t>
            </a:r>
            <a:r>
              <a:rPr lang="en-GB" dirty="0" err="1" smtClean="0"/>
              <a:t>Escenario</a:t>
            </a:r>
            <a:r>
              <a:rPr lang="en-GB" dirty="0" smtClean="0"/>
              <a:t> 1</a:t>
            </a:r>
            <a:endParaRPr lang="en-GB" dirty="0"/>
          </a:p>
        </p:txBody>
      </p:sp>
      <p:sp>
        <p:nvSpPr>
          <p:cNvPr id="5" name="Marcador de contenido 2"/>
          <p:cNvSpPr>
            <a:spLocks noGrp="1"/>
          </p:cNvSpPr>
          <p:nvPr>
            <p:ph idx="1"/>
          </p:nvPr>
        </p:nvSpPr>
        <p:spPr>
          <a:xfrm>
            <a:off x="457200" y="1384300"/>
            <a:ext cx="8229600" cy="5295900"/>
          </a:xfrm>
        </p:spPr>
        <p:txBody>
          <a:bodyPr>
            <a:normAutofit fontScale="85000" lnSpcReduction="10000"/>
          </a:bodyPr>
          <a:lstStyle/>
          <a:p>
            <a:endParaRPr lang="en-GB" sz="2400" dirty="0" smtClean="0"/>
          </a:p>
          <a:p>
            <a:endParaRPr lang="en-GB" sz="2400" dirty="0"/>
          </a:p>
          <a:p>
            <a:endParaRPr lang="en-GB" sz="2400" dirty="0" smtClean="0"/>
          </a:p>
          <a:p>
            <a:pPr marL="0" indent="0">
              <a:buNone/>
            </a:pPr>
            <a:endParaRPr lang="en-GB" sz="2400" dirty="0" smtClean="0"/>
          </a:p>
          <a:p>
            <a:pPr marL="0" indent="0">
              <a:buNone/>
            </a:pPr>
            <a:endParaRPr lang="es-ES" sz="2400" dirty="0" smtClean="0"/>
          </a:p>
          <a:p>
            <a:endParaRPr lang="es-ES" sz="2400" dirty="0" smtClean="0"/>
          </a:p>
          <a:p>
            <a:r>
              <a:rPr lang="es-ES" sz="2400" dirty="0" smtClean="0"/>
              <a:t>Se confirma la hipótesis científica planteada</a:t>
            </a:r>
          </a:p>
          <a:p>
            <a:pPr lvl="1"/>
            <a:r>
              <a:rPr lang="es-ES" sz="2200" dirty="0" smtClean="0"/>
              <a:t>Importancia de la comunicación entre el LMS y PLE no solo para integrar aplicaciones sino para su exportación a otros contextos</a:t>
            </a:r>
          </a:p>
          <a:p>
            <a:pPr lvl="1"/>
            <a:r>
              <a:rPr lang="es-ES" sz="2200" dirty="0" smtClean="0"/>
              <a:t>Se plantean unas cuestiones de opinión a los alumnos encuestados</a:t>
            </a:r>
          </a:p>
          <a:p>
            <a:pPr lvl="2"/>
            <a:r>
              <a:rPr lang="es-ES_tradnl" sz="1700" dirty="0" smtClean="0"/>
              <a:t>El 85</a:t>
            </a:r>
            <a:r>
              <a:rPr lang="es-ES_tradnl" sz="1700" dirty="0"/>
              <a:t>% de los </a:t>
            </a:r>
            <a:r>
              <a:rPr lang="es-ES_tradnl" sz="1700" dirty="0" smtClean="0"/>
              <a:t>encuestados de </a:t>
            </a:r>
            <a:r>
              <a:rPr lang="es-ES_tradnl" sz="1700" dirty="0"/>
              <a:t>acuerdo o totalmente </a:t>
            </a:r>
            <a:r>
              <a:rPr lang="es-ES_tradnl" sz="1700" dirty="0" smtClean="0"/>
              <a:t>que la exportación de funcionalidades facilita su aprendizaje</a:t>
            </a:r>
          </a:p>
          <a:p>
            <a:pPr lvl="2"/>
            <a:r>
              <a:rPr lang="es-ES" sz="1700" dirty="0"/>
              <a:t>El 70% lo ve útil para la definición de sus entornos de </a:t>
            </a:r>
            <a:r>
              <a:rPr lang="es-ES" sz="1700" dirty="0" smtClean="0"/>
              <a:t>aprendizaje</a:t>
            </a:r>
          </a:p>
          <a:p>
            <a:pPr lvl="1"/>
            <a:r>
              <a:rPr lang="es-ES" sz="2200" dirty="0"/>
              <a:t>Profesores</a:t>
            </a:r>
          </a:p>
          <a:p>
            <a:pPr lvl="2"/>
            <a:r>
              <a:rPr lang="es-ES" sz="1700" dirty="0"/>
              <a:t>El 100% de los profesores considera que la exportación facilita el aprendizaje de los estudiantes</a:t>
            </a:r>
          </a:p>
          <a:p>
            <a:pPr lvl="2"/>
            <a:r>
              <a:rPr lang="es-ES" sz="1700" dirty="0" smtClean="0"/>
              <a:t>El 90</a:t>
            </a:r>
            <a:r>
              <a:rPr lang="es-ES" sz="1700" dirty="0"/>
              <a:t>% de acuerdo o totalmente de acuerdo en que la exportación puede motivar la participación de los estudiantes</a:t>
            </a:r>
          </a:p>
          <a:p>
            <a:pPr lvl="2"/>
            <a:endParaRPr lang="es-ES" dirty="0"/>
          </a:p>
        </p:txBody>
      </p:sp>
      <p:graphicFrame>
        <p:nvGraphicFramePr>
          <p:cNvPr id="3" name="Objeto 2"/>
          <p:cNvGraphicFramePr>
            <a:graphicFrameLocks noChangeAspect="1"/>
          </p:cNvGraphicFramePr>
          <p:nvPr>
            <p:extLst>
              <p:ext uri="{D42A27DB-BD31-4B8C-83A1-F6EECF244321}">
                <p14:modId xmlns:p14="http://schemas.microsoft.com/office/powerpoint/2010/main" val="51637331"/>
              </p:ext>
            </p:extLst>
          </p:nvPr>
        </p:nvGraphicFramePr>
        <p:xfrm>
          <a:off x="1479550" y="1524000"/>
          <a:ext cx="5549900" cy="2032000"/>
        </p:xfrm>
        <a:graphic>
          <a:graphicData uri="http://schemas.openxmlformats.org/presentationml/2006/ole">
            <mc:AlternateContent xmlns:mc="http://schemas.openxmlformats.org/markup-compatibility/2006">
              <mc:Choice xmlns:v="urn:schemas-microsoft-com:vml" Requires="v">
                <p:oleObj spid="_x0000_s11359" name="Documento" r:id="rId4" imgW="5549900" imgH="2032000" progId="Word.Document.12">
                  <p:embed/>
                </p:oleObj>
              </mc:Choice>
              <mc:Fallback>
                <p:oleObj name="Documento" r:id="rId4" imgW="5549900" imgH="2032000" progId="Word.Document.12">
                  <p:embed/>
                  <p:pic>
                    <p:nvPicPr>
                      <p:cNvPr id="0" name=""/>
                      <p:cNvPicPr/>
                      <p:nvPr/>
                    </p:nvPicPr>
                    <p:blipFill>
                      <a:blip r:embed="rId5"/>
                      <a:stretch>
                        <a:fillRect/>
                      </a:stretch>
                    </p:blipFill>
                    <p:spPr>
                      <a:xfrm>
                        <a:off x="1479550" y="1524000"/>
                        <a:ext cx="5549900" cy="2032000"/>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2958662012"/>
              </p:ext>
            </p:extLst>
          </p:nvPr>
        </p:nvGraphicFramePr>
        <p:xfrm>
          <a:off x="3244850" y="1536700"/>
          <a:ext cx="5549900" cy="2019300"/>
        </p:xfrm>
        <a:graphic>
          <a:graphicData uri="http://schemas.openxmlformats.org/presentationml/2006/ole">
            <mc:AlternateContent xmlns:mc="http://schemas.openxmlformats.org/markup-compatibility/2006">
              <mc:Choice xmlns:v="urn:schemas-microsoft-com:vml" Requires="v">
                <p:oleObj spid="_x0000_s11360" name="Documento" r:id="rId6" imgW="5549900" imgH="2019300" progId="Word.Document.12">
                  <p:embed/>
                </p:oleObj>
              </mc:Choice>
              <mc:Fallback>
                <p:oleObj name="Documento" r:id="rId6" imgW="5549900" imgH="2019300" progId="Word.Document.12">
                  <p:embed/>
                  <p:pic>
                    <p:nvPicPr>
                      <p:cNvPr id="0" name=""/>
                      <p:cNvPicPr/>
                      <p:nvPr/>
                    </p:nvPicPr>
                    <p:blipFill>
                      <a:blip r:embed="rId7"/>
                      <a:stretch>
                        <a:fillRect/>
                      </a:stretch>
                    </p:blipFill>
                    <p:spPr>
                      <a:xfrm>
                        <a:off x="3244850" y="1536700"/>
                        <a:ext cx="5549900" cy="2019300"/>
                      </a:xfrm>
                      <a:prstGeom prst="rect">
                        <a:avLst/>
                      </a:prstGeom>
                    </p:spPr>
                  </p:pic>
                </p:oleObj>
              </mc:Fallback>
            </mc:AlternateContent>
          </a:graphicData>
        </a:graphic>
      </p:graphicFrame>
    </p:spTree>
    <p:extLst>
      <p:ext uri="{BB962C8B-B14F-4D97-AF65-F5344CB8AC3E}">
        <p14:creationId xmlns:p14="http://schemas.microsoft.com/office/powerpoint/2010/main" val="31926474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Validación</a:t>
            </a:r>
            <a:r>
              <a:rPr lang="en-GB" dirty="0" smtClean="0"/>
              <a:t> </a:t>
            </a:r>
            <a:r>
              <a:rPr lang="en-GB" dirty="0" err="1"/>
              <a:t>E</a:t>
            </a:r>
            <a:r>
              <a:rPr lang="en-GB" dirty="0" err="1" smtClean="0"/>
              <a:t>scenario</a:t>
            </a:r>
            <a:r>
              <a:rPr lang="en-GB" dirty="0" smtClean="0"/>
              <a:t> 2</a:t>
            </a:r>
            <a:endParaRPr lang="en-GB" dirty="0"/>
          </a:p>
        </p:txBody>
      </p:sp>
      <p:sp>
        <p:nvSpPr>
          <p:cNvPr id="9" name="Marcador de contenido 2"/>
          <p:cNvSpPr>
            <a:spLocks noGrp="1"/>
          </p:cNvSpPr>
          <p:nvPr>
            <p:ph idx="1"/>
          </p:nvPr>
        </p:nvSpPr>
        <p:spPr>
          <a:xfrm>
            <a:off x="457200" y="1168400"/>
            <a:ext cx="8229600" cy="5295900"/>
          </a:xfrm>
        </p:spPr>
        <p:txBody>
          <a:bodyPr>
            <a:normAutofit/>
          </a:bodyPr>
          <a:lstStyle/>
          <a:p>
            <a:r>
              <a:rPr lang="en-GB" sz="2200" dirty="0" err="1" smtClean="0"/>
              <a:t>Escenario</a:t>
            </a:r>
            <a:r>
              <a:rPr lang="en-GB" sz="2200" dirty="0" smtClean="0"/>
              <a:t> 2</a:t>
            </a:r>
          </a:p>
          <a:p>
            <a:endParaRPr lang="en-GB" sz="2200" dirty="0"/>
          </a:p>
          <a:p>
            <a:endParaRPr lang="en-GB" sz="2200" dirty="0" smtClean="0"/>
          </a:p>
          <a:p>
            <a:endParaRPr lang="en-GB" sz="2200" dirty="0"/>
          </a:p>
          <a:p>
            <a:endParaRPr lang="en-GB" sz="2200" dirty="0" smtClean="0"/>
          </a:p>
          <a:p>
            <a:endParaRPr lang="en-GB" sz="2200" dirty="0"/>
          </a:p>
          <a:p>
            <a:endParaRPr lang="en-GB" sz="2200" dirty="0" smtClean="0"/>
          </a:p>
          <a:p>
            <a:endParaRPr lang="en-GB" sz="2200" dirty="0" smtClean="0"/>
          </a:p>
          <a:p>
            <a:endParaRPr lang="en-GB" sz="2200" dirty="0" smtClean="0"/>
          </a:p>
          <a:p>
            <a:endParaRPr lang="en-GB" sz="2200" dirty="0" smtClean="0"/>
          </a:p>
        </p:txBody>
      </p:sp>
      <p:pic>
        <p:nvPicPr>
          <p:cNvPr id="7" name="Imagen 6"/>
          <p:cNvPicPr/>
          <p:nvPr/>
        </p:nvPicPr>
        <p:blipFill>
          <a:blip r:embed="rId3">
            <a:extLst>
              <a:ext uri="{28A0092B-C50C-407E-A947-70E740481C1C}">
                <a14:useLocalDpi xmlns:a14="http://schemas.microsoft.com/office/drawing/2010/main" val="0"/>
              </a:ext>
            </a:extLst>
          </a:blip>
          <a:stretch>
            <a:fillRect/>
          </a:stretch>
        </p:blipFill>
        <p:spPr>
          <a:xfrm>
            <a:off x="457200" y="1168400"/>
            <a:ext cx="4449445" cy="3278188"/>
          </a:xfrm>
          <a:prstGeom prst="rect">
            <a:avLst/>
          </a:prstGeom>
        </p:spPr>
      </p:pic>
      <p:pic>
        <p:nvPicPr>
          <p:cNvPr id="3" name="Imagen 2" descr="Sin título.jpg"/>
          <p:cNvPicPr>
            <a:picLocks noChangeAspect="1"/>
          </p:cNvPicPr>
          <p:nvPr/>
        </p:nvPicPr>
        <p:blipFill rotWithShape="1">
          <a:blip r:embed="rId4">
            <a:extLst>
              <a:ext uri="{28A0092B-C50C-407E-A947-70E740481C1C}">
                <a14:useLocalDpi xmlns:a14="http://schemas.microsoft.com/office/drawing/2010/main" val="0"/>
              </a:ext>
            </a:extLst>
          </a:blip>
          <a:srcRect l="17926" t="10926" r="19259" b="23334"/>
          <a:stretch/>
        </p:blipFill>
        <p:spPr>
          <a:xfrm>
            <a:off x="4432165" y="2971800"/>
            <a:ext cx="4414019" cy="3695700"/>
          </a:xfrm>
          <a:prstGeom prst="rect">
            <a:avLst/>
          </a:prstGeom>
        </p:spPr>
      </p:pic>
    </p:spTree>
    <p:extLst>
      <p:ext uri="{BB962C8B-B14F-4D97-AF65-F5344CB8AC3E}">
        <p14:creationId xmlns:p14="http://schemas.microsoft.com/office/powerpoint/2010/main" val="26846112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a:t>Razones</a:t>
            </a:r>
            <a:r>
              <a:rPr lang="en-GB" dirty="0"/>
              <a:t> de la </a:t>
            </a:r>
            <a:r>
              <a:rPr lang="en-GB" dirty="0" err="1"/>
              <a:t>falta</a:t>
            </a:r>
            <a:r>
              <a:rPr lang="en-GB" dirty="0"/>
              <a:t> de </a:t>
            </a:r>
            <a:r>
              <a:rPr lang="en-GB" dirty="0" err="1"/>
              <a:t>éxito</a:t>
            </a:r>
            <a:r>
              <a:rPr lang="en-GB" dirty="0"/>
              <a:t> de </a:t>
            </a:r>
            <a:r>
              <a:rPr lang="en-GB" dirty="0" err="1"/>
              <a:t>las</a:t>
            </a:r>
            <a:r>
              <a:rPr lang="en-GB" dirty="0"/>
              <a:t> TIC (</a:t>
            </a:r>
            <a:r>
              <a:rPr lang="en-GB" dirty="0" smtClean="0"/>
              <a:t>I)</a:t>
            </a:r>
            <a:endParaRPr lang="en-GB"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pic>
        <p:nvPicPr>
          <p:cNvPr id="6" name="Imagen 5"/>
          <p:cNvPicPr>
            <a:picLocks noChangeAspect="1"/>
          </p:cNvPicPr>
          <p:nvPr/>
        </p:nvPicPr>
        <p:blipFill>
          <a:blip r:embed="rId3"/>
          <a:stretch>
            <a:fillRect/>
          </a:stretch>
        </p:blipFill>
        <p:spPr>
          <a:xfrm>
            <a:off x="1030009" y="1819275"/>
            <a:ext cx="6169349" cy="4902200"/>
          </a:xfrm>
          <a:prstGeom prst="rect">
            <a:avLst/>
          </a:prstGeom>
        </p:spPr>
      </p:pic>
      <p:sp>
        <p:nvSpPr>
          <p:cNvPr id="3" name="CuadroTexto 2"/>
          <p:cNvSpPr txBox="1"/>
          <p:nvPr/>
        </p:nvSpPr>
        <p:spPr>
          <a:xfrm>
            <a:off x="2044700" y="1229667"/>
            <a:ext cx="4038600" cy="461665"/>
          </a:xfrm>
          <a:prstGeom prst="rect">
            <a:avLst/>
          </a:prstGeom>
          <a:noFill/>
        </p:spPr>
        <p:txBody>
          <a:bodyPr wrap="square" rtlCol="0">
            <a:spAutoFit/>
          </a:bodyPr>
          <a:lstStyle/>
          <a:p>
            <a:pPr algn="ctr"/>
            <a:r>
              <a:rPr lang="en-GB" sz="2400" b="1" dirty="0">
                <a:solidFill>
                  <a:srgbClr val="000000"/>
                </a:solidFill>
                <a:latin typeface="Tahoma"/>
                <a:cs typeface="Tahoma"/>
              </a:rPr>
              <a:t>Resistencia</a:t>
            </a:r>
            <a:r>
              <a:rPr lang="en-GB" dirty="0" smtClean="0">
                <a:solidFill>
                  <a:srgbClr val="000000"/>
                </a:solidFill>
                <a:latin typeface="Tahoma"/>
                <a:cs typeface="Tahoma"/>
              </a:rPr>
              <a:t> </a:t>
            </a:r>
            <a:r>
              <a:rPr lang="en-GB" sz="2400" b="1" dirty="0">
                <a:solidFill>
                  <a:srgbClr val="000000"/>
                </a:solidFill>
                <a:latin typeface="Tahoma"/>
                <a:cs typeface="Tahoma"/>
              </a:rPr>
              <a:t>al </a:t>
            </a:r>
            <a:r>
              <a:rPr lang="en-GB" sz="2400" b="1" dirty="0" err="1">
                <a:solidFill>
                  <a:srgbClr val="000000"/>
                </a:solidFill>
                <a:latin typeface="Tahoma"/>
                <a:cs typeface="Tahoma"/>
              </a:rPr>
              <a:t>cambio</a:t>
            </a:r>
            <a:endParaRPr lang="en-GB" sz="2400" b="1" dirty="0">
              <a:solidFill>
                <a:srgbClr val="000000"/>
              </a:solidFill>
              <a:latin typeface="Tahoma"/>
              <a:cs typeface="Tahoma"/>
            </a:endParaRPr>
          </a:p>
        </p:txBody>
      </p:sp>
    </p:spTree>
    <p:extLst>
      <p:ext uri="{BB962C8B-B14F-4D97-AF65-F5344CB8AC3E}">
        <p14:creationId xmlns:p14="http://schemas.microsoft.com/office/powerpoint/2010/main" val="5255105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a:spLocks noGrp="1"/>
          </p:cNvSpPr>
          <p:nvPr>
            <p:ph idx="1"/>
          </p:nvPr>
        </p:nvSpPr>
        <p:spPr>
          <a:xfrm>
            <a:off x="457200" y="1168400"/>
            <a:ext cx="8229600" cy="5295900"/>
          </a:xfrm>
        </p:spPr>
        <p:txBody>
          <a:bodyPr>
            <a:normAutofit/>
          </a:bodyPr>
          <a:lstStyle/>
          <a:p>
            <a:pPr marL="0" indent="0">
              <a:buNone/>
            </a:pPr>
            <a:endParaRPr lang="en-GB" sz="2200" dirty="0"/>
          </a:p>
          <a:p>
            <a:endParaRPr lang="en-GB" sz="2200" dirty="0" smtClean="0"/>
          </a:p>
          <a:p>
            <a:endParaRPr lang="en-GB" sz="2200" dirty="0"/>
          </a:p>
          <a:p>
            <a:endParaRPr lang="en-GB" sz="2200" dirty="0" smtClean="0"/>
          </a:p>
          <a:p>
            <a:endParaRPr lang="en-GB" sz="2200" dirty="0"/>
          </a:p>
          <a:p>
            <a:endParaRPr lang="en-GB" sz="2200" dirty="0" smtClean="0"/>
          </a:p>
          <a:p>
            <a:endParaRPr lang="en-GB" sz="2200" dirty="0" smtClean="0"/>
          </a:p>
          <a:p>
            <a:endParaRPr lang="en-GB" sz="2200" dirty="0" smtClean="0"/>
          </a:p>
          <a:p>
            <a:endParaRPr lang="en-GB" sz="2200" dirty="0" smtClean="0"/>
          </a:p>
        </p:txBody>
      </p:sp>
      <p:sp>
        <p:nvSpPr>
          <p:cNvPr id="2" name="Título 1"/>
          <p:cNvSpPr>
            <a:spLocks noGrp="1"/>
          </p:cNvSpPr>
          <p:nvPr>
            <p:ph type="title"/>
          </p:nvPr>
        </p:nvSpPr>
        <p:spPr/>
        <p:txBody>
          <a:bodyPr/>
          <a:lstStyle/>
          <a:p>
            <a:r>
              <a:rPr lang="en-GB" dirty="0" err="1" smtClean="0"/>
              <a:t>Datos</a:t>
            </a:r>
            <a:r>
              <a:rPr lang="en-GB" dirty="0" smtClean="0"/>
              <a:t> </a:t>
            </a:r>
            <a:r>
              <a:rPr lang="en-GB" dirty="0" err="1" smtClean="0"/>
              <a:t>Escenario</a:t>
            </a:r>
            <a:r>
              <a:rPr lang="en-GB" dirty="0" smtClean="0"/>
              <a:t> 2</a:t>
            </a:r>
            <a:endParaRPr lang="en-GB" dirty="0"/>
          </a:p>
        </p:txBody>
      </p:sp>
      <p:graphicFrame>
        <p:nvGraphicFramePr>
          <p:cNvPr id="3" name="Objeto 2"/>
          <p:cNvGraphicFramePr>
            <a:graphicFrameLocks noChangeAspect="1"/>
          </p:cNvGraphicFramePr>
          <p:nvPr>
            <p:extLst>
              <p:ext uri="{D42A27DB-BD31-4B8C-83A1-F6EECF244321}">
                <p14:modId xmlns:p14="http://schemas.microsoft.com/office/powerpoint/2010/main" val="387809119"/>
              </p:ext>
            </p:extLst>
          </p:nvPr>
        </p:nvGraphicFramePr>
        <p:xfrm>
          <a:off x="992188" y="1270000"/>
          <a:ext cx="7162800" cy="4970463"/>
        </p:xfrm>
        <a:graphic>
          <a:graphicData uri="http://schemas.openxmlformats.org/presentationml/2006/ole">
            <mc:AlternateContent xmlns:mc="http://schemas.openxmlformats.org/markup-compatibility/2006">
              <mc:Choice xmlns:v="urn:schemas-microsoft-com:vml" Requires="v">
                <p:oleObj spid="_x0000_s12343" name="Documento" r:id="rId4" imgW="5549900" imgH="3848100" progId="Word.Document.12">
                  <p:embed/>
                </p:oleObj>
              </mc:Choice>
              <mc:Fallback>
                <p:oleObj name="Documento" r:id="rId4" imgW="5549900" imgH="3848100" progId="Word.Document.12">
                  <p:embed/>
                  <p:pic>
                    <p:nvPicPr>
                      <p:cNvPr id="0" name=""/>
                      <p:cNvPicPr/>
                      <p:nvPr/>
                    </p:nvPicPr>
                    <p:blipFill>
                      <a:blip r:embed="rId5"/>
                      <a:stretch>
                        <a:fillRect/>
                      </a:stretch>
                    </p:blipFill>
                    <p:spPr>
                      <a:xfrm>
                        <a:off x="992188" y="1270000"/>
                        <a:ext cx="7162800" cy="4970463"/>
                      </a:xfrm>
                      <a:prstGeom prst="rect">
                        <a:avLst/>
                      </a:prstGeom>
                    </p:spPr>
                  </p:pic>
                </p:oleObj>
              </mc:Fallback>
            </mc:AlternateContent>
          </a:graphicData>
        </a:graphic>
      </p:graphicFrame>
    </p:spTree>
    <p:extLst>
      <p:ext uri="{BB962C8B-B14F-4D97-AF65-F5344CB8AC3E}">
        <p14:creationId xmlns:p14="http://schemas.microsoft.com/office/powerpoint/2010/main" val="38096874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Resultados</a:t>
            </a:r>
            <a:r>
              <a:rPr lang="en-GB" dirty="0" smtClean="0"/>
              <a:t> </a:t>
            </a:r>
            <a:r>
              <a:rPr lang="en-GB" dirty="0" err="1" smtClean="0"/>
              <a:t>Escenario</a:t>
            </a:r>
            <a:r>
              <a:rPr lang="en-GB" dirty="0" smtClean="0"/>
              <a:t> 2</a:t>
            </a:r>
            <a:endParaRPr lang="en-GB" dirty="0"/>
          </a:p>
        </p:txBody>
      </p:sp>
      <p:sp>
        <p:nvSpPr>
          <p:cNvPr id="5" name="Marcador de contenido 2"/>
          <p:cNvSpPr>
            <a:spLocks noGrp="1"/>
          </p:cNvSpPr>
          <p:nvPr>
            <p:ph idx="1"/>
          </p:nvPr>
        </p:nvSpPr>
        <p:spPr>
          <a:xfrm>
            <a:off x="457200" y="1168400"/>
            <a:ext cx="8229600" cy="5295900"/>
          </a:xfrm>
        </p:spPr>
        <p:txBody>
          <a:bodyPr>
            <a:normAutofit fontScale="92500" lnSpcReduction="20000"/>
          </a:bodyPr>
          <a:lstStyle/>
          <a:p>
            <a:endParaRPr lang="en-GB" sz="2400" dirty="0" smtClean="0"/>
          </a:p>
          <a:p>
            <a:endParaRPr lang="en-GB" sz="2400" dirty="0"/>
          </a:p>
          <a:p>
            <a:endParaRPr lang="en-GB" sz="2400" dirty="0" smtClean="0"/>
          </a:p>
          <a:p>
            <a:pPr marL="0" indent="0">
              <a:buNone/>
            </a:pPr>
            <a:endParaRPr lang="en-GB" sz="2400" dirty="0" smtClean="0"/>
          </a:p>
          <a:p>
            <a:pPr marL="0" indent="0">
              <a:buNone/>
            </a:pPr>
            <a:endParaRPr lang="es-ES" sz="2400" dirty="0" smtClean="0"/>
          </a:p>
          <a:p>
            <a:r>
              <a:rPr lang="es-ES" sz="2400" dirty="0" smtClean="0"/>
              <a:t>Se confirma la hipótesis científica planteada</a:t>
            </a:r>
          </a:p>
          <a:p>
            <a:pPr lvl="1"/>
            <a:r>
              <a:rPr lang="es-ES_tradnl" sz="2000" dirty="0"/>
              <a:t>E</a:t>
            </a:r>
            <a:r>
              <a:rPr lang="es-ES_tradnl" sz="2000" dirty="0" smtClean="0"/>
              <a:t>l </a:t>
            </a:r>
            <a:r>
              <a:rPr lang="es-ES_tradnl" sz="2000" dirty="0"/>
              <a:t>estudiante utiliza más herramientas que las que proporciona el LMS para </a:t>
            </a:r>
            <a:r>
              <a:rPr lang="es-ES_tradnl" sz="2000" dirty="0" smtClean="0"/>
              <a:t>aprender, lo que enriquece su aprendizaje y debe tenerse en cuenta desde el entorno institucional</a:t>
            </a:r>
          </a:p>
          <a:p>
            <a:pPr lvl="1"/>
            <a:r>
              <a:rPr lang="es-ES" sz="2000" dirty="0"/>
              <a:t>Se plantean unas cuestiones de opinión a los alumnos </a:t>
            </a:r>
            <a:r>
              <a:rPr lang="es-ES" sz="2000" dirty="0" smtClean="0"/>
              <a:t>encuestados</a:t>
            </a:r>
            <a:endParaRPr lang="es-ES_tradnl" sz="2000" dirty="0" smtClean="0"/>
          </a:p>
          <a:p>
            <a:pPr lvl="2"/>
            <a:r>
              <a:rPr lang="es-ES_tradnl" sz="1600" dirty="0" smtClean="0"/>
              <a:t>El 75</a:t>
            </a:r>
            <a:r>
              <a:rPr lang="es-ES_tradnl" sz="1600" dirty="0"/>
              <a:t>% está de acuerdo o completamente de acuerdo con </a:t>
            </a:r>
            <a:r>
              <a:rPr lang="es-ES_tradnl" sz="1600" dirty="0" smtClean="0"/>
              <a:t>se tenga en cuenta la actividad relacionada con asignaturas que se lleva a cabo en herramientas externas</a:t>
            </a:r>
          </a:p>
          <a:p>
            <a:pPr lvl="1"/>
            <a:r>
              <a:rPr lang="es-ES" sz="2100" dirty="0"/>
              <a:t>Profesores</a:t>
            </a:r>
          </a:p>
          <a:p>
            <a:pPr lvl="2"/>
            <a:r>
              <a:rPr lang="es-ES_tradnl" sz="1600" dirty="0"/>
              <a:t>E</a:t>
            </a:r>
            <a:r>
              <a:rPr lang="es-ES_tradnl" sz="1600" dirty="0" smtClean="0"/>
              <a:t>l </a:t>
            </a:r>
            <a:r>
              <a:rPr lang="es-ES_tradnl" sz="1600" dirty="0"/>
              <a:t>100% está de acuerdo o totalmente de acuerdo en que existen otras herramientas externas que enriquecen el aprendizaje y no son las presentes en el LMS </a:t>
            </a:r>
          </a:p>
          <a:p>
            <a:pPr lvl="2"/>
            <a:r>
              <a:rPr lang="es-ES_tradnl" sz="1600" dirty="0" smtClean="0"/>
              <a:t>El 70% está de acuerdo o totalmente de acuerdo con que les resulta incómodo </a:t>
            </a:r>
            <a:r>
              <a:rPr lang="es-ES_tradnl" sz="1600" dirty="0"/>
              <a:t>e</a:t>
            </a:r>
            <a:r>
              <a:rPr lang="es-ES_tradnl" sz="1600" dirty="0" smtClean="0"/>
              <a:t>l </a:t>
            </a:r>
            <a:r>
              <a:rPr lang="es-ES_tradnl" sz="1600" dirty="0"/>
              <a:t>hecho de que no haya una integración entre las herramientas y los LMS a los que los profesores tienen </a:t>
            </a:r>
            <a:r>
              <a:rPr lang="es-ES_tradnl" sz="1600" dirty="0" smtClean="0"/>
              <a:t>que acceder</a:t>
            </a:r>
            <a:endParaRPr lang="es-ES" sz="1600" dirty="0"/>
          </a:p>
        </p:txBody>
      </p:sp>
      <p:graphicFrame>
        <p:nvGraphicFramePr>
          <p:cNvPr id="4" name="Objeto 3"/>
          <p:cNvGraphicFramePr>
            <a:graphicFrameLocks noChangeAspect="1"/>
          </p:cNvGraphicFramePr>
          <p:nvPr>
            <p:extLst>
              <p:ext uri="{D42A27DB-BD31-4B8C-83A1-F6EECF244321}">
                <p14:modId xmlns:p14="http://schemas.microsoft.com/office/powerpoint/2010/main" val="2598749166"/>
              </p:ext>
            </p:extLst>
          </p:nvPr>
        </p:nvGraphicFramePr>
        <p:xfrm>
          <a:off x="1809750" y="1270000"/>
          <a:ext cx="5549900" cy="1663700"/>
        </p:xfrm>
        <a:graphic>
          <a:graphicData uri="http://schemas.openxmlformats.org/presentationml/2006/ole">
            <mc:AlternateContent xmlns:mc="http://schemas.openxmlformats.org/markup-compatibility/2006">
              <mc:Choice xmlns:v="urn:schemas-microsoft-com:vml" Requires="v">
                <p:oleObj spid="_x0000_s13401" name="Documento" r:id="rId4" imgW="5549900" imgH="1663700" progId="Word.Document.12">
                  <p:embed/>
                </p:oleObj>
              </mc:Choice>
              <mc:Fallback>
                <p:oleObj name="Documento" r:id="rId4" imgW="5549900" imgH="1663700" progId="Word.Document.12">
                  <p:embed/>
                  <p:pic>
                    <p:nvPicPr>
                      <p:cNvPr id="0" name=""/>
                      <p:cNvPicPr/>
                      <p:nvPr/>
                    </p:nvPicPr>
                    <p:blipFill>
                      <a:blip r:embed="rId5"/>
                      <a:stretch>
                        <a:fillRect/>
                      </a:stretch>
                    </p:blipFill>
                    <p:spPr>
                      <a:xfrm>
                        <a:off x="1809750" y="1270000"/>
                        <a:ext cx="5549900" cy="1663700"/>
                      </a:xfrm>
                      <a:prstGeom prst="rect">
                        <a:avLst/>
                      </a:prstGeom>
                    </p:spPr>
                  </p:pic>
                </p:oleObj>
              </mc:Fallback>
            </mc:AlternateContent>
          </a:graphicData>
        </a:graphic>
      </p:graphicFrame>
      <p:graphicFrame>
        <p:nvGraphicFramePr>
          <p:cNvPr id="7" name="Objeto 6"/>
          <p:cNvGraphicFramePr>
            <a:graphicFrameLocks noChangeAspect="1"/>
          </p:cNvGraphicFramePr>
          <p:nvPr>
            <p:extLst>
              <p:ext uri="{D42A27DB-BD31-4B8C-83A1-F6EECF244321}">
                <p14:modId xmlns:p14="http://schemas.microsoft.com/office/powerpoint/2010/main" val="528492799"/>
              </p:ext>
            </p:extLst>
          </p:nvPr>
        </p:nvGraphicFramePr>
        <p:xfrm>
          <a:off x="4768850" y="1282700"/>
          <a:ext cx="5549900" cy="1651000"/>
        </p:xfrm>
        <a:graphic>
          <a:graphicData uri="http://schemas.openxmlformats.org/presentationml/2006/ole">
            <mc:AlternateContent xmlns:mc="http://schemas.openxmlformats.org/markup-compatibility/2006">
              <mc:Choice xmlns:v="urn:schemas-microsoft-com:vml" Requires="v">
                <p:oleObj spid="_x0000_s13402" name="Documento" r:id="rId6" imgW="5549900" imgH="1651000" progId="Word.Document.12">
                  <p:embed/>
                </p:oleObj>
              </mc:Choice>
              <mc:Fallback>
                <p:oleObj name="Documento" r:id="rId6" imgW="5549900" imgH="1651000" progId="Word.Document.12">
                  <p:embed/>
                  <p:pic>
                    <p:nvPicPr>
                      <p:cNvPr id="0" name=""/>
                      <p:cNvPicPr/>
                      <p:nvPr/>
                    </p:nvPicPr>
                    <p:blipFill>
                      <a:blip r:embed="rId7"/>
                      <a:stretch>
                        <a:fillRect/>
                      </a:stretch>
                    </p:blipFill>
                    <p:spPr>
                      <a:xfrm>
                        <a:off x="4768850" y="1282700"/>
                        <a:ext cx="5549900" cy="1651000"/>
                      </a:xfrm>
                      <a:prstGeom prst="rect">
                        <a:avLst/>
                      </a:prstGeom>
                    </p:spPr>
                  </p:pic>
                </p:oleObj>
              </mc:Fallback>
            </mc:AlternateContent>
          </a:graphicData>
        </a:graphic>
      </p:graphicFrame>
    </p:spTree>
    <p:extLst>
      <p:ext uri="{BB962C8B-B14F-4D97-AF65-F5344CB8AC3E}">
        <p14:creationId xmlns:p14="http://schemas.microsoft.com/office/powerpoint/2010/main" val="6089887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Validación</a:t>
            </a:r>
            <a:r>
              <a:rPr lang="en-GB" dirty="0" smtClean="0"/>
              <a:t> </a:t>
            </a:r>
            <a:r>
              <a:rPr lang="en-GB" dirty="0" err="1" smtClean="0"/>
              <a:t>Escenario</a:t>
            </a:r>
            <a:r>
              <a:rPr lang="en-GB" dirty="0" smtClean="0"/>
              <a:t> 3</a:t>
            </a:r>
            <a:endParaRPr lang="en-GB" dirty="0"/>
          </a:p>
        </p:txBody>
      </p:sp>
      <p:sp>
        <p:nvSpPr>
          <p:cNvPr id="9" name="Marcador de contenido 2"/>
          <p:cNvSpPr>
            <a:spLocks noGrp="1"/>
          </p:cNvSpPr>
          <p:nvPr>
            <p:ph idx="1"/>
          </p:nvPr>
        </p:nvSpPr>
        <p:spPr>
          <a:xfrm>
            <a:off x="457200" y="1168400"/>
            <a:ext cx="8229600" cy="5295900"/>
          </a:xfrm>
        </p:spPr>
        <p:txBody>
          <a:bodyPr>
            <a:normAutofit/>
          </a:bodyPr>
          <a:lstStyle/>
          <a:p>
            <a:pPr marL="0" indent="0">
              <a:buNone/>
            </a:pPr>
            <a:endParaRPr lang="en-GB" sz="2200" dirty="0"/>
          </a:p>
          <a:p>
            <a:endParaRPr lang="en-GB" sz="2200" dirty="0" smtClean="0"/>
          </a:p>
          <a:p>
            <a:endParaRPr lang="en-GB" sz="2200" dirty="0"/>
          </a:p>
          <a:p>
            <a:endParaRPr lang="en-GB" sz="2200" dirty="0" smtClean="0"/>
          </a:p>
          <a:p>
            <a:endParaRPr lang="en-GB" sz="2200" dirty="0"/>
          </a:p>
          <a:p>
            <a:endParaRPr lang="en-GB" sz="2200" dirty="0" smtClean="0"/>
          </a:p>
          <a:p>
            <a:endParaRPr lang="en-GB" sz="2200" dirty="0" smtClean="0"/>
          </a:p>
          <a:p>
            <a:endParaRPr lang="en-GB" sz="2200" dirty="0" smtClean="0"/>
          </a:p>
          <a:p>
            <a:endParaRPr lang="en-GB" sz="2200" dirty="0" smtClean="0"/>
          </a:p>
        </p:txBody>
      </p:sp>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18112" t="11154" r="19282" b="17472"/>
          <a:stretch/>
        </p:blipFill>
        <p:spPr bwMode="auto">
          <a:xfrm>
            <a:off x="2068193" y="1374310"/>
            <a:ext cx="5344160" cy="48740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856929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Datos</a:t>
            </a:r>
            <a:r>
              <a:rPr lang="en-GB" dirty="0" smtClean="0"/>
              <a:t> </a:t>
            </a:r>
            <a:r>
              <a:rPr lang="en-GB" dirty="0" err="1" smtClean="0"/>
              <a:t>Escenario</a:t>
            </a:r>
            <a:r>
              <a:rPr lang="en-GB" dirty="0" smtClean="0"/>
              <a:t> 3</a:t>
            </a:r>
            <a:endParaRPr lang="en-GB" dirty="0"/>
          </a:p>
        </p:txBody>
      </p:sp>
      <p:sp>
        <p:nvSpPr>
          <p:cNvPr id="6" name="Marcador de contenido 2"/>
          <p:cNvSpPr>
            <a:spLocks noGrp="1"/>
          </p:cNvSpPr>
          <p:nvPr>
            <p:ph idx="1"/>
          </p:nvPr>
        </p:nvSpPr>
        <p:spPr>
          <a:xfrm>
            <a:off x="457200" y="1168400"/>
            <a:ext cx="8229600" cy="5295900"/>
          </a:xfrm>
        </p:spPr>
        <p:txBody>
          <a:bodyPr>
            <a:normAutofit/>
          </a:bodyPr>
          <a:lstStyle/>
          <a:p>
            <a:pPr marL="0" indent="0">
              <a:buNone/>
            </a:pPr>
            <a:endParaRPr lang="en-GB" sz="2200" dirty="0"/>
          </a:p>
          <a:p>
            <a:endParaRPr lang="en-GB" sz="2200" dirty="0" smtClean="0"/>
          </a:p>
          <a:p>
            <a:endParaRPr lang="en-GB" sz="2200" dirty="0"/>
          </a:p>
          <a:p>
            <a:endParaRPr lang="en-GB" sz="2200" dirty="0" smtClean="0"/>
          </a:p>
          <a:p>
            <a:endParaRPr lang="en-GB" sz="2200" dirty="0"/>
          </a:p>
          <a:p>
            <a:endParaRPr lang="en-GB" sz="2200" dirty="0" smtClean="0"/>
          </a:p>
          <a:p>
            <a:endParaRPr lang="en-GB" sz="2200" dirty="0" smtClean="0"/>
          </a:p>
          <a:p>
            <a:endParaRPr lang="en-GB" sz="2200" dirty="0" smtClean="0"/>
          </a:p>
          <a:p>
            <a:endParaRPr lang="en-GB" sz="2200" dirty="0" smtClean="0"/>
          </a:p>
        </p:txBody>
      </p:sp>
      <p:graphicFrame>
        <p:nvGraphicFramePr>
          <p:cNvPr id="4" name="Objeto 3"/>
          <p:cNvGraphicFramePr>
            <a:graphicFrameLocks noChangeAspect="1"/>
          </p:cNvGraphicFramePr>
          <p:nvPr>
            <p:extLst>
              <p:ext uri="{D42A27DB-BD31-4B8C-83A1-F6EECF244321}">
                <p14:modId xmlns:p14="http://schemas.microsoft.com/office/powerpoint/2010/main" val="3193530786"/>
              </p:ext>
            </p:extLst>
          </p:nvPr>
        </p:nvGraphicFramePr>
        <p:xfrm>
          <a:off x="1797050" y="1270000"/>
          <a:ext cx="5549900" cy="5245100"/>
        </p:xfrm>
        <a:graphic>
          <a:graphicData uri="http://schemas.openxmlformats.org/presentationml/2006/ole">
            <mc:AlternateContent xmlns:mc="http://schemas.openxmlformats.org/markup-compatibility/2006">
              <mc:Choice xmlns:v="urn:schemas-microsoft-com:vml" Requires="v">
                <p:oleObj spid="_x0000_s14383" name="Documento" r:id="rId4" imgW="5549900" imgH="5245100" progId="Word.Document.12">
                  <p:embed/>
                </p:oleObj>
              </mc:Choice>
              <mc:Fallback>
                <p:oleObj name="Documento" r:id="rId4" imgW="5549900" imgH="5245100" progId="Word.Document.12">
                  <p:embed/>
                  <p:pic>
                    <p:nvPicPr>
                      <p:cNvPr id="0" name=""/>
                      <p:cNvPicPr/>
                      <p:nvPr/>
                    </p:nvPicPr>
                    <p:blipFill>
                      <a:blip r:embed="rId5"/>
                      <a:stretch>
                        <a:fillRect/>
                      </a:stretch>
                    </p:blipFill>
                    <p:spPr>
                      <a:xfrm>
                        <a:off x="1797050" y="1270000"/>
                        <a:ext cx="5549900" cy="5245100"/>
                      </a:xfrm>
                      <a:prstGeom prst="rect">
                        <a:avLst/>
                      </a:prstGeom>
                    </p:spPr>
                  </p:pic>
                </p:oleObj>
              </mc:Fallback>
            </mc:AlternateContent>
          </a:graphicData>
        </a:graphic>
      </p:graphicFrame>
    </p:spTree>
    <p:extLst>
      <p:ext uri="{BB962C8B-B14F-4D97-AF65-F5344CB8AC3E}">
        <p14:creationId xmlns:p14="http://schemas.microsoft.com/office/powerpoint/2010/main" val="6814953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Resultados</a:t>
            </a:r>
            <a:r>
              <a:rPr lang="en-GB" dirty="0" smtClean="0"/>
              <a:t> </a:t>
            </a:r>
            <a:r>
              <a:rPr lang="en-GB" dirty="0" err="1" smtClean="0"/>
              <a:t>Escenario</a:t>
            </a:r>
            <a:r>
              <a:rPr lang="en-GB" dirty="0" smtClean="0"/>
              <a:t> 3</a:t>
            </a:r>
            <a:endParaRPr lang="en-GB" dirty="0"/>
          </a:p>
        </p:txBody>
      </p:sp>
      <p:sp>
        <p:nvSpPr>
          <p:cNvPr id="5" name="Marcador de contenido 2"/>
          <p:cNvSpPr>
            <a:spLocks noGrp="1"/>
          </p:cNvSpPr>
          <p:nvPr>
            <p:ph idx="1"/>
          </p:nvPr>
        </p:nvSpPr>
        <p:spPr>
          <a:xfrm>
            <a:off x="457200" y="1168400"/>
            <a:ext cx="8229600" cy="5295900"/>
          </a:xfrm>
        </p:spPr>
        <p:txBody>
          <a:bodyPr>
            <a:normAutofit fontScale="92500" lnSpcReduction="20000"/>
          </a:bodyPr>
          <a:lstStyle/>
          <a:p>
            <a:endParaRPr lang="en-GB" sz="2400" dirty="0" smtClean="0"/>
          </a:p>
          <a:p>
            <a:endParaRPr lang="en-GB" sz="2400" dirty="0"/>
          </a:p>
          <a:p>
            <a:endParaRPr lang="en-GB" sz="2400" dirty="0" smtClean="0"/>
          </a:p>
          <a:p>
            <a:pPr marL="0" indent="0">
              <a:buNone/>
            </a:pPr>
            <a:endParaRPr lang="en-GB" sz="2400" dirty="0" smtClean="0"/>
          </a:p>
          <a:p>
            <a:pPr marL="0" indent="0">
              <a:buNone/>
            </a:pPr>
            <a:endParaRPr lang="es-ES" sz="2400" dirty="0" smtClean="0"/>
          </a:p>
          <a:p>
            <a:r>
              <a:rPr lang="es-ES" sz="2400" dirty="0" smtClean="0"/>
              <a:t>Se confirma la hipótesis científica planteada</a:t>
            </a:r>
          </a:p>
          <a:p>
            <a:pPr lvl="1"/>
            <a:r>
              <a:rPr lang="es-ES_tradnl" sz="2000" dirty="0" smtClean="0"/>
              <a:t>La inclusión de la actividad del estudiante en herramientas externas al LMS facilitan su evaluación, proporcionan mayor conocimiento sobre los estudiantes y pueden facilitar su aprendizaje</a:t>
            </a:r>
          </a:p>
          <a:p>
            <a:pPr lvl="1"/>
            <a:r>
              <a:rPr lang="es-ES" sz="2000" dirty="0"/>
              <a:t>Se plantean unas cuestiones de opinión a los alumnos </a:t>
            </a:r>
            <a:r>
              <a:rPr lang="es-ES" sz="2000" dirty="0" smtClean="0"/>
              <a:t>encuestados</a:t>
            </a:r>
            <a:endParaRPr lang="es-ES_tradnl" sz="2000" dirty="0" smtClean="0"/>
          </a:p>
          <a:p>
            <a:pPr lvl="2"/>
            <a:r>
              <a:rPr lang="es-ES_tradnl" sz="1600" dirty="0" smtClean="0"/>
              <a:t>El 80% </a:t>
            </a:r>
            <a:r>
              <a:rPr lang="es-ES_tradnl" sz="1600" dirty="0"/>
              <a:t>está de acuerdo o completamente de acuerdo </a:t>
            </a:r>
            <a:r>
              <a:rPr lang="es-ES_tradnl" sz="1600" dirty="0" smtClean="0"/>
              <a:t>que la consideración desde la institución de la actividad que ellos llevan a cabo en herramientas educativas externas al LMS les facilita el aprendizaje</a:t>
            </a:r>
          </a:p>
          <a:p>
            <a:pPr lvl="1"/>
            <a:r>
              <a:rPr lang="es-ES" sz="2100" dirty="0"/>
              <a:t>Profesores</a:t>
            </a:r>
          </a:p>
          <a:p>
            <a:pPr lvl="2"/>
            <a:r>
              <a:rPr lang="es-ES" sz="1600" dirty="0" smtClean="0"/>
              <a:t>El </a:t>
            </a:r>
            <a:r>
              <a:rPr lang="es-ES" sz="1600" dirty="0"/>
              <a:t>100% </a:t>
            </a:r>
            <a:r>
              <a:rPr lang="es-ES" sz="1600" dirty="0" smtClean="0"/>
              <a:t>considera </a:t>
            </a:r>
            <a:r>
              <a:rPr lang="es-ES" sz="1600" dirty="0"/>
              <a:t>que la posibilidad de incluir la actividad del estudiante en actividades educativas externas dentro del entorno institucional permite evaluarle de una manera más </a:t>
            </a:r>
            <a:r>
              <a:rPr lang="es-ES" sz="1600" dirty="0" smtClean="0"/>
              <a:t>completa</a:t>
            </a:r>
          </a:p>
          <a:p>
            <a:pPr lvl="2"/>
            <a:r>
              <a:rPr lang="es-ES_tradnl" sz="1600" dirty="0" smtClean="0"/>
              <a:t>El 90</a:t>
            </a:r>
            <a:r>
              <a:rPr lang="es-ES_tradnl" sz="1600" dirty="0"/>
              <a:t>% de los expertos le facilitaría la evaluación el hecho de que se pudiera </a:t>
            </a:r>
            <a:r>
              <a:rPr lang="es-ES_tradnl" sz="1600" dirty="0" smtClean="0"/>
              <a:t>recuperar desde LMS </a:t>
            </a:r>
            <a:r>
              <a:rPr lang="es-ES_tradnl" sz="1600" dirty="0"/>
              <a:t>información de la actividad educativa externa del estudiante </a:t>
            </a:r>
            <a:endParaRPr lang="es-ES" sz="1600" dirty="0"/>
          </a:p>
        </p:txBody>
      </p:sp>
      <p:graphicFrame>
        <p:nvGraphicFramePr>
          <p:cNvPr id="3" name="Objeto 2"/>
          <p:cNvGraphicFramePr>
            <a:graphicFrameLocks noChangeAspect="1"/>
          </p:cNvGraphicFramePr>
          <p:nvPr>
            <p:extLst>
              <p:ext uri="{D42A27DB-BD31-4B8C-83A1-F6EECF244321}">
                <p14:modId xmlns:p14="http://schemas.microsoft.com/office/powerpoint/2010/main" val="4002542410"/>
              </p:ext>
            </p:extLst>
          </p:nvPr>
        </p:nvGraphicFramePr>
        <p:xfrm>
          <a:off x="1238250" y="1244600"/>
          <a:ext cx="5549900" cy="1727200"/>
        </p:xfrm>
        <a:graphic>
          <a:graphicData uri="http://schemas.openxmlformats.org/presentationml/2006/ole">
            <mc:AlternateContent xmlns:mc="http://schemas.openxmlformats.org/markup-compatibility/2006">
              <mc:Choice xmlns:v="urn:schemas-microsoft-com:vml" Requires="v">
                <p:oleObj spid="_x0000_s15439" name="Documento" r:id="rId4" imgW="5549900" imgH="1727200" progId="Word.Document.12">
                  <p:embed/>
                </p:oleObj>
              </mc:Choice>
              <mc:Fallback>
                <p:oleObj name="Documento" r:id="rId4" imgW="5549900" imgH="1727200" progId="Word.Document.12">
                  <p:embed/>
                  <p:pic>
                    <p:nvPicPr>
                      <p:cNvPr id="0" name=""/>
                      <p:cNvPicPr/>
                      <p:nvPr/>
                    </p:nvPicPr>
                    <p:blipFill>
                      <a:blip r:embed="rId5"/>
                      <a:stretch>
                        <a:fillRect/>
                      </a:stretch>
                    </p:blipFill>
                    <p:spPr>
                      <a:xfrm>
                        <a:off x="1238250" y="1244600"/>
                        <a:ext cx="5549900" cy="1727200"/>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2912719947"/>
              </p:ext>
            </p:extLst>
          </p:nvPr>
        </p:nvGraphicFramePr>
        <p:xfrm>
          <a:off x="4171950" y="1270000"/>
          <a:ext cx="5549900" cy="1701800"/>
        </p:xfrm>
        <a:graphic>
          <a:graphicData uri="http://schemas.openxmlformats.org/presentationml/2006/ole">
            <mc:AlternateContent xmlns:mc="http://schemas.openxmlformats.org/markup-compatibility/2006">
              <mc:Choice xmlns:v="urn:schemas-microsoft-com:vml" Requires="v">
                <p:oleObj spid="_x0000_s15440" name="Documento" r:id="rId6" imgW="5549900" imgH="1701800" progId="Word.Document.12">
                  <p:embed/>
                </p:oleObj>
              </mc:Choice>
              <mc:Fallback>
                <p:oleObj name="Documento" r:id="rId6" imgW="5549900" imgH="1701800" progId="Word.Document.12">
                  <p:embed/>
                  <p:pic>
                    <p:nvPicPr>
                      <p:cNvPr id="0" name=""/>
                      <p:cNvPicPr/>
                      <p:nvPr/>
                    </p:nvPicPr>
                    <p:blipFill>
                      <a:blip r:embed="rId7"/>
                      <a:stretch>
                        <a:fillRect/>
                      </a:stretch>
                    </p:blipFill>
                    <p:spPr>
                      <a:xfrm>
                        <a:off x="4171950" y="1270000"/>
                        <a:ext cx="5549900" cy="1701800"/>
                      </a:xfrm>
                      <a:prstGeom prst="rect">
                        <a:avLst/>
                      </a:prstGeom>
                    </p:spPr>
                  </p:pic>
                </p:oleObj>
              </mc:Fallback>
            </mc:AlternateContent>
          </a:graphicData>
        </a:graphic>
      </p:graphicFrame>
    </p:spTree>
    <p:extLst>
      <p:ext uri="{BB962C8B-B14F-4D97-AF65-F5344CB8AC3E}">
        <p14:creationId xmlns:p14="http://schemas.microsoft.com/office/powerpoint/2010/main" val="24163201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Validación</a:t>
            </a:r>
            <a:r>
              <a:rPr lang="en-GB" dirty="0" smtClean="0"/>
              <a:t> </a:t>
            </a:r>
            <a:r>
              <a:rPr lang="en-GB" dirty="0" err="1" smtClean="0"/>
              <a:t>Escenario</a:t>
            </a:r>
            <a:r>
              <a:rPr lang="en-GB" dirty="0" smtClean="0"/>
              <a:t> 4</a:t>
            </a:r>
            <a:endParaRPr lang="en-GB" dirty="0"/>
          </a:p>
        </p:txBody>
      </p:sp>
      <p:sp>
        <p:nvSpPr>
          <p:cNvPr id="5" name="Marcador de contenido 2"/>
          <p:cNvSpPr>
            <a:spLocks noGrp="1"/>
          </p:cNvSpPr>
          <p:nvPr>
            <p:ph idx="1"/>
          </p:nvPr>
        </p:nvSpPr>
        <p:spPr>
          <a:xfrm>
            <a:off x="457200" y="1168400"/>
            <a:ext cx="8229600" cy="5295900"/>
          </a:xfrm>
        </p:spPr>
        <p:txBody>
          <a:bodyPr>
            <a:normAutofit/>
          </a:bodyPr>
          <a:lstStyle/>
          <a:p>
            <a:pPr marL="0" indent="0">
              <a:buNone/>
            </a:pPr>
            <a:endParaRPr lang="en-GB" sz="2200" dirty="0" smtClean="0"/>
          </a:p>
        </p:txBody>
      </p:sp>
      <p:graphicFrame>
        <p:nvGraphicFramePr>
          <p:cNvPr id="3" name="Objeto 2"/>
          <p:cNvGraphicFramePr>
            <a:graphicFrameLocks noChangeAspect="1"/>
          </p:cNvGraphicFramePr>
          <p:nvPr>
            <p:extLst>
              <p:ext uri="{D42A27DB-BD31-4B8C-83A1-F6EECF244321}">
                <p14:modId xmlns:p14="http://schemas.microsoft.com/office/powerpoint/2010/main" val="3091255682"/>
              </p:ext>
            </p:extLst>
          </p:nvPr>
        </p:nvGraphicFramePr>
        <p:xfrm>
          <a:off x="482600" y="1536700"/>
          <a:ext cx="7912100" cy="4883150"/>
        </p:xfrm>
        <a:graphic>
          <a:graphicData uri="http://schemas.openxmlformats.org/presentationml/2006/ole">
            <mc:AlternateContent xmlns:mc="http://schemas.openxmlformats.org/markup-compatibility/2006">
              <mc:Choice xmlns:v="urn:schemas-microsoft-com:vml" Requires="v">
                <p:oleObj spid="_x0000_s18472" name="Documento" r:id="rId4" imgW="5397500" imgH="2857500" progId="Word.Document.12">
                  <p:embed/>
                </p:oleObj>
              </mc:Choice>
              <mc:Fallback>
                <p:oleObj name="Documento" r:id="rId4" imgW="5397500" imgH="2857500" progId="Word.Document.12">
                  <p:embed/>
                  <p:pic>
                    <p:nvPicPr>
                      <p:cNvPr id="0" name=""/>
                      <p:cNvPicPr/>
                      <p:nvPr/>
                    </p:nvPicPr>
                    <p:blipFill>
                      <a:blip r:embed="rId5"/>
                      <a:stretch>
                        <a:fillRect/>
                      </a:stretch>
                    </p:blipFill>
                    <p:spPr>
                      <a:xfrm>
                        <a:off x="482600" y="1536700"/>
                        <a:ext cx="7912100" cy="4883150"/>
                      </a:xfrm>
                      <a:prstGeom prst="rect">
                        <a:avLst/>
                      </a:prstGeom>
                    </p:spPr>
                  </p:pic>
                </p:oleObj>
              </mc:Fallback>
            </mc:AlternateContent>
          </a:graphicData>
        </a:graphic>
      </p:graphicFrame>
    </p:spTree>
    <p:extLst>
      <p:ext uri="{BB962C8B-B14F-4D97-AF65-F5344CB8AC3E}">
        <p14:creationId xmlns:p14="http://schemas.microsoft.com/office/powerpoint/2010/main" val="39067395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Datos</a:t>
            </a:r>
            <a:r>
              <a:rPr lang="en-GB" dirty="0" smtClean="0"/>
              <a:t> </a:t>
            </a:r>
            <a:r>
              <a:rPr lang="en-GB" dirty="0" err="1" smtClean="0"/>
              <a:t>Escenario</a:t>
            </a:r>
            <a:r>
              <a:rPr lang="en-GB" dirty="0" smtClean="0"/>
              <a:t> 4</a:t>
            </a:r>
            <a:endParaRPr lang="en-GB" dirty="0"/>
          </a:p>
        </p:txBody>
      </p:sp>
      <p:sp>
        <p:nvSpPr>
          <p:cNvPr id="9" name="Marcador de contenido 2"/>
          <p:cNvSpPr>
            <a:spLocks noGrp="1"/>
          </p:cNvSpPr>
          <p:nvPr>
            <p:ph idx="1"/>
          </p:nvPr>
        </p:nvSpPr>
        <p:spPr>
          <a:xfrm>
            <a:off x="457200" y="1168400"/>
            <a:ext cx="8229600" cy="5295900"/>
          </a:xfrm>
        </p:spPr>
        <p:txBody>
          <a:bodyPr>
            <a:normAutofit/>
          </a:bodyPr>
          <a:lstStyle/>
          <a:p>
            <a:pPr marL="0" indent="0">
              <a:buNone/>
            </a:pPr>
            <a:endParaRPr lang="en-GB" sz="2200" dirty="0"/>
          </a:p>
          <a:p>
            <a:endParaRPr lang="en-GB" sz="2200" dirty="0" smtClean="0"/>
          </a:p>
          <a:p>
            <a:endParaRPr lang="en-GB" sz="2200" dirty="0"/>
          </a:p>
          <a:p>
            <a:endParaRPr lang="en-GB" sz="2200" dirty="0" smtClean="0"/>
          </a:p>
          <a:p>
            <a:endParaRPr lang="en-GB" sz="2200" dirty="0"/>
          </a:p>
          <a:p>
            <a:endParaRPr lang="en-GB" sz="2200" dirty="0" smtClean="0"/>
          </a:p>
          <a:p>
            <a:endParaRPr lang="en-GB" sz="2200" dirty="0" smtClean="0"/>
          </a:p>
          <a:p>
            <a:endParaRPr lang="en-GB" sz="2200" dirty="0" smtClean="0"/>
          </a:p>
          <a:p>
            <a:endParaRPr lang="en-GB" sz="2200" dirty="0" smtClean="0"/>
          </a:p>
        </p:txBody>
      </p:sp>
      <p:graphicFrame>
        <p:nvGraphicFramePr>
          <p:cNvPr id="3" name="Objeto 2"/>
          <p:cNvGraphicFramePr>
            <a:graphicFrameLocks noChangeAspect="1"/>
          </p:cNvGraphicFramePr>
          <p:nvPr>
            <p:extLst>
              <p:ext uri="{D42A27DB-BD31-4B8C-83A1-F6EECF244321}">
                <p14:modId xmlns:p14="http://schemas.microsoft.com/office/powerpoint/2010/main" val="2285908887"/>
              </p:ext>
            </p:extLst>
          </p:nvPr>
        </p:nvGraphicFramePr>
        <p:xfrm>
          <a:off x="990600" y="1335999"/>
          <a:ext cx="7200900" cy="4943410"/>
        </p:xfrm>
        <a:graphic>
          <a:graphicData uri="http://schemas.openxmlformats.org/presentationml/2006/ole">
            <mc:AlternateContent xmlns:mc="http://schemas.openxmlformats.org/markup-compatibility/2006">
              <mc:Choice xmlns:v="urn:schemas-microsoft-com:vml" Requires="v">
                <p:oleObj spid="_x0000_s20520" name="Documento" r:id="rId4" imgW="5549900" imgH="3810000" progId="Word.Document.12">
                  <p:embed/>
                </p:oleObj>
              </mc:Choice>
              <mc:Fallback>
                <p:oleObj name="Documento" r:id="rId4" imgW="5549900" imgH="3810000" progId="Word.Document.12">
                  <p:embed/>
                  <p:pic>
                    <p:nvPicPr>
                      <p:cNvPr id="0" name=""/>
                      <p:cNvPicPr/>
                      <p:nvPr/>
                    </p:nvPicPr>
                    <p:blipFill>
                      <a:blip r:embed="rId5"/>
                      <a:stretch>
                        <a:fillRect/>
                      </a:stretch>
                    </p:blipFill>
                    <p:spPr>
                      <a:xfrm>
                        <a:off x="990600" y="1335999"/>
                        <a:ext cx="7200900" cy="4943410"/>
                      </a:xfrm>
                      <a:prstGeom prst="rect">
                        <a:avLst/>
                      </a:prstGeom>
                    </p:spPr>
                  </p:pic>
                </p:oleObj>
              </mc:Fallback>
            </mc:AlternateContent>
          </a:graphicData>
        </a:graphic>
      </p:graphicFrame>
    </p:spTree>
    <p:extLst>
      <p:ext uri="{BB962C8B-B14F-4D97-AF65-F5344CB8AC3E}">
        <p14:creationId xmlns:p14="http://schemas.microsoft.com/office/powerpoint/2010/main" val="2139575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Resultados</a:t>
            </a:r>
            <a:r>
              <a:rPr lang="en-GB" dirty="0" smtClean="0"/>
              <a:t> </a:t>
            </a:r>
            <a:r>
              <a:rPr lang="en-GB" dirty="0" err="1" smtClean="0"/>
              <a:t>Escenario</a:t>
            </a:r>
            <a:r>
              <a:rPr lang="en-GB" dirty="0" smtClean="0"/>
              <a:t> 4</a:t>
            </a:r>
            <a:endParaRPr lang="en-GB" dirty="0"/>
          </a:p>
        </p:txBody>
      </p:sp>
      <p:sp>
        <p:nvSpPr>
          <p:cNvPr id="5" name="Marcador de contenido 2"/>
          <p:cNvSpPr>
            <a:spLocks noGrp="1"/>
          </p:cNvSpPr>
          <p:nvPr>
            <p:ph idx="1"/>
          </p:nvPr>
        </p:nvSpPr>
        <p:spPr>
          <a:xfrm>
            <a:off x="457200" y="1168400"/>
            <a:ext cx="8229600" cy="5295900"/>
          </a:xfrm>
        </p:spPr>
        <p:txBody>
          <a:bodyPr>
            <a:normAutofit fontScale="92500" lnSpcReduction="10000"/>
          </a:bodyPr>
          <a:lstStyle/>
          <a:p>
            <a:endParaRPr lang="en-GB" sz="2400" dirty="0" smtClean="0"/>
          </a:p>
          <a:p>
            <a:endParaRPr lang="en-GB" sz="2400" dirty="0"/>
          </a:p>
          <a:p>
            <a:endParaRPr lang="en-GB" sz="2400" dirty="0" smtClean="0"/>
          </a:p>
          <a:p>
            <a:pPr marL="0" indent="0">
              <a:buNone/>
            </a:pPr>
            <a:endParaRPr lang="es-ES" sz="2400" dirty="0" smtClean="0"/>
          </a:p>
          <a:p>
            <a:r>
              <a:rPr lang="es-ES" sz="2400" dirty="0" smtClean="0"/>
              <a:t>Se confirma la hipótesis científica planteada</a:t>
            </a:r>
          </a:p>
          <a:p>
            <a:pPr lvl="1"/>
            <a:r>
              <a:rPr lang="es-ES_tradnl" sz="2000" dirty="0" smtClean="0"/>
              <a:t>La consideración desde el LMS de herramientas no definidas inicialmente con fines educativos puede enriquecer el aprendizaje del estudiante</a:t>
            </a:r>
          </a:p>
          <a:p>
            <a:pPr lvl="1"/>
            <a:r>
              <a:rPr lang="es-ES" sz="2000" dirty="0"/>
              <a:t>Se plantean unas cuestiones de opinión a los alumnos </a:t>
            </a:r>
            <a:r>
              <a:rPr lang="es-ES" sz="2000" dirty="0" smtClean="0"/>
              <a:t>encuestados</a:t>
            </a:r>
            <a:endParaRPr lang="es-ES_tradnl" sz="2000" dirty="0" smtClean="0"/>
          </a:p>
          <a:p>
            <a:pPr lvl="2"/>
            <a:r>
              <a:rPr lang="es-ES_tradnl" sz="1600" dirty="0" smtClean="0"/>
              <a:t>El 75% considera que realizar </a:t>
            </a:r>
            <a:r>
              <a:rPr lang="es-ES_tradnl" sz="1600" dirty="0"/>
              <a:t>actividades con herramientas no educativas, </a:t>
            </a:r>
            <a:r>
              <a:rPr lang="es-ES_tradnl" sz="1600" dirty="0" smtClean="0"/>
              <a:t>como </a:t>
            </a:r>
            <a:r>
              <a:rPr lang="es-ES_tradnl" sz="1600" i="1" dirty="0" smtClean="0"/>
              <a:t>Google </a:t>
            </a:r>
            <a:r>
              <a:rPr lang="es-ES_tradnl" sz="1600" i="1" dirty="0" err="1"/>
              <a:t>Docs</a:t>
            </a:r>
            <a:r>
              <a:rPr lang="es-ES_tradnl" sz="1600" dirty="0"/>
              <a:t>, y considerar estas actividades en </a:t>
            </a:r>
            <a:r>
              <a:rPr lang="es-ES_tradnl" sz="1600" i="1" dirty="0" err="1"/>
              <a:t>Moodle</a:t>
            </a:r>
            <a:r>
              <a:rPr lang="es-ES_tradnl" sz="1600" dirty="0"/>
              <a:t> durante la evaluación son aspectos que favorecen </a:t>
            </a:r>
            <a:r>
              <a:rPr lang="es-ES_tradnl" sz="1600" dirty="0" smtClean="0"/>
              <a:t>su aprendizaje</a:t>
            </a:r>
            <a:r>
              <a:rPr lang="es-ES_tradnl" sz="1600" dirty="0"/>
              <a:t>. </a:t>
            </a:r>
            <a:endParaRPr lang="es-ES_tradnl" sz="1600" dirty="0" smtClean="0"/>
          </a:p>
          <a:p>
            <a:pPr lvl="1"/>
            <a:r>
              <a:rPr lang="es-ES" sz="2100" dirty="0"/>
              <a:t>Profesores</a:t>
            </a:r>
          </a:p>
          <a:p>
            <a:pPr lvl="2"/>
            <a:r>
              <a:rPr lang="es-ES_tradnl" sz="1600" dirty="0"/>
              <a:t>E</a:t>
            </a:r>
            <a:r>
              <a:rPr lang="es-ES_tradnl" sz="1600" dirty="0" smtClean="0"/>
              <a:t>l </a:t>
            </a:r>
            <a:r>
              <a:rPr lang="es-ES_tradnl" sz="1600" dirty="0"/>
              <a:t>80% está de acuerdo o totalmente de acuerdo con la idea de que el aprendizaje del estudiante se ve favorecido a partir de la incorporación de otras herramientas, de carácter educativo o </a:t>
            </a:r>
            <a:r>
              <a:rPr lang="es-ES_tradnl" sz="1600" dirty="0" smtClean="0"/>
              <a:t>no</a:t>
            </a:r>
          </a:p>
          <a:p>
            <a:pPr lvl="2"/>
            <a:r>
              <a:rPr lang="es-ES_tradnl" sz="1600" dirty="0"/>
              <a:t>E</a:t>
            </a:r>
            <a:r>
              <a:rPr lang="es-ES_tradnl" sz="1600" dirty="0" smtClean="0"/>
              <a:t>l </a:t>
            </a:r>
            <a:r>
              <a:rPr lang="es-ES_tradnl" sz="1600" dirty="0"/>
              <a:t>90% está de acuerdo o totalmente de acuerdo con la idea de que poder recuperar la actividad del estudiante facilitaría su </a:t>
            </a:r>
            <a:r>
              <a:rPr lang="es-ES_tradnl" sz="1600" dirty="0" smtClean="0"/>
              <a:t>evaluación</a:t>
            </a:r>
            <a:endParaRPr lang="es-ES" sz="1600" dirty="0"/>
          </a:p>
        </p:txBody>
      </p:sp>
      <p:graphicFrame>
        <p:nvGraphicFramePr>
          <p:cNvPr id="4" name="Objeto 3"/>
          <p:cNvGraphicFramePr>
            <a:graphicFrameLocks noChangeAspect="1"/>
          </p:cNvGraphicFramePr>
          <p:nvPr>
            <p:extLst>
              <p:ext uri="{D42A27DB-BD31-4B8C-83A1-F6EECF244321}">
                <p14:modId xmlns:p14="http://schemas.microsoft.com/office/powerpoint/2010/main" val="2100325427"/>
              </p:ext>
            </p:extLst>
          </p:nvPr>
        </p:nvGraphicFramePr>
        <p:xfrm>
          <a:off x="1644650" y="1466850"/>
          <a:ext cx="5549900" cy="1308100"/>
        </p:xfrm>
        <a:graphic>
          <a:graphicData uri="http://schemas.openxmlformats.org/presentationml/2006/ole">
            <mc:AlternateContent xmlns:mc="http://schemas.openxmlformats.org/markup-compatibility/2006">
              <mc:Choice xmlns:v="urn:schemas-microsoft-com:vml" Requires="v">
                <p:oleObj spid="_x0000_s19541" name="Documento" r:id="rId4" imgW="5549900" imgH="1308100" progId="Word.Document.12">
                  <p:embed/>
                </p:oleObj>
              </mc:Choice>
              <mc:Fallback>
                <p:oleObj name="Documento" r:id="rId4" imgW="5549900" imgH="1308100" progId="Word.Document.12">
                  <p:embed/>
                  <p:pic>
                    <p:nvPicPr>
                      <p:cNvPr id="0" name=""/>
                      <p:cNvPicPr/>
                      <p:nvPr/>
                    </p:nvPicPr>
                    <p:blipFill>
                      <a:blip r:embed="rId5"/>
                      <a:stretch>
                        <a:fillRect/>
                      </a:stretch>
                    </p:blipFill>
                    <p:spPr>
                      <a:xfrm>
                        <a:off x="1644650" y="1466850"/>
                        <a:ext cx="5549900" cy="1308100"/>
                      </a:xfrm>
                      <a:prstGeom prst="rect">
                        <a:avLst/>
                      </a:prstGeom>
                    </p:spPr>
                  </p:pic>
                </p:oleObj>
              </mc:Fallback>
            </mc:AlternateContent>
          </a:graphicData>
        </a:graphic>
      </p:graphicFrame>
      <p:graphicFrame>
        <p:nvGraphicFramePr>
          <p:cNvPr id="7" name="Objeto 6"/>
          <p:cNvGraphicFramePr>
            <a:graphicFrameLocks noChangeAspect="1"/>
          </p:cNvGraphicFramePr>
          <p:nvPr>
            <p:extLst>
              <p:ext uri="{D42A27DB-BD31-4B8C-83A1-F6EECF244321}">
                <p14:modId xmlns:p14="http://schemas.microsoft.com/office/powerpoint/2010/main" val="2978896188"/>
              </p:ext>
            </p:extLst>
          </p:nvPr>
        </p:nvGraphicFramePr>
        <p:xfrm>
          <a:off x="4572000" y="1492250"/>
          <a:ext cx="5549900" cy="1282700"/>
        </p:xfrm>
        <a:graphic>
          <a:graphicData uri="http://schemas.openxmlformats.org/presentationml/2006/ole">
            <mc:AlternateContent xmlns:mc="http://schemas.openxmlformats.org/markup-compatibility/2006">
              <mc:Choice xmlns:v="urn:schemas-microsoft-com:vml" Requires="v">
                <p:oleObj spid="_x0000_s19542" name="Documento" r:id="rId6" imgW="5549900" imgH="1282700" progId="Word.Document.12">
                  <p:embed/>
                </p:oleObj>
              </mc:Choice>
              <mc:Fallback>
                <p:oleObj name="Documento" r:id="rId6" imgW="5549900" imgH="1282700" progId="Word.Document.12">
                  <p:embed/>
                  <p:pic>
                    <p:nvPicPr>
                      <p:cNvPr id="0" name=""/>
                      <p:cNvPicPr/>
                      <p:nvPr/>
                    </p:nvPicPr>
                    <p:blipFill>
                      <a:blip r:embed="rId7"/>
                      <a:stretch>
                        <a:fillRect/>
                      </a:stretch>
                    </p:blipFill>
                    <p:spPr>
                      <a:xfrm>
                        <a:off x="4572000" y="1492250"/>
                        <a:ext cx="5549900" cy="1282700"/>
                      </a:xfrm>
                      <a:prstGeom prst="rect">
                        <a:avLst/>
                      </a:prstGeom>
                    </p:spPr>
                  </p:pic>
                </p:oleObj>
              </mc:Fallback>
            </mc:AlternateContent>
          </a:graphicData>
        </a:graphic>
      </p:graphicFrame>
    </p:spTree>
    <p:extLst>
      <p:ext uri="{BB962C8B-B14F-4D97-AF65-F5344CB8AC3E}">
        <p14:creationId xmlns:p14="http://schemas.microsoft.com/office/powerpoint/2010/main" val="39156314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Validación</a:t>
            </a:r>
            <a:r>
              <a:rPr lang="en-GB" dirty="0" smtClean="0"/>
              <a:t> y </a:t>
            </a:r>
            <a:r>
              <a:rPr lang="en-GB" dirty="0" err="1" smtClean="0"/>
              <a:t>Datos</a:t>
            </a:r>
            <a:r>
              <a:rPr lang="en-GB" dirty="0" smtClean="0"/>
              <a:t> </a:t>
            </a:r>
            <a:r>
              <a:rPr lang="en-GB" dirty="0" err="1" smtClean="0"/>
              <a:t>Escenario</a:t>
            </a:r>
            <a:r>
              <a:rPr lang="en-GB" dirty="0" smtClean="0"/>
              <a:t> </a:t>
            </a:r>
            <a:r>
              <a:rPr lang="en-GB" dirty="0" err="1" smtClean="0"/>
              <a:t>Móvil</a:t>
            </a:r>
            <a:endParaRPr lang="en-GB" dirty="0"/>
          </a:p>
        </p:txBody>
      </p:sp>
      <p:sp>
        <p:nvSpPr>
          <p:cNvPr id="6" name="Marcador de contenido 2"/>
          <p:cNvSpPr>
            <a:spLocks noGrp="1"/>
          </p:cNvSpPr>
          <p:nvPr>
            <p:ph idx="1"/>
          </p:nvPr>
        </p:nvSpPr>
        <p:spPr>
          <a:xfrm>
            <a:off x="457200" y="1384300"/>
            <a:ext cx="8229600" cy="5118100"/>
          </a:xfrm>
        </p:spPr>
        <p:txBody>
          <a:bodyPr>
            <a:normAutofit/>
          </a:bodyPr>
          <a:lstStyle/>
          <a:p>
            <a:pPr marL="0" indent="0">
              <a:buNone/>
            </a:pPr>
            <a:endParaRPr lang="en-GB" sz="2200" dirty="0" smtClean="0"/>
          </a:p>
        </p:txBody>
      </p:sp>
      <p:pic>
        <p:nvPicPr>
          <p:cNvPr id="7" name="Imagen 6"/>
          <p:cNvPicPr/>
          <p:nvPr/>
        </p:nvPicPr>
        <p:blipFill>
          <a:blip r:embed="rId4">
            <a:extLst>
              <a:ext uri="{28A0092B-C50C-407E-A947-70E740481C1C}">
                <a14:useLocalDpi xmlns:a14="http://schemas.microsoft.com/office/drawing/2010/main" val="0"/>
              </a:ext>
            </a:extLst>
          </a:blip>
          <a:stretch>
            <a:fillRect/>
          </a:stretch>
        </p:blipFill>
        <p:spPr>
          <a:xfrm>
            <a:off x="875982" y="1460500"/>
            <a:ext cx="7473545" cy="1524635"/>
          </a:xfrm>
          <a:prstGeom prst="rect">
            <a:avLst/>
          </a:prstGeom>
        </p:spPr>
      </p:pic>
      <p:graphicFrame>
        <p:nvGraphicFramePr>
          <p:cNvPr id="8" name="Objeto 7"/>
          <p:cNvGraphicFramePr>
            <a:graphicFrameLocks noChangeAspect="1"/>
          </p:cNvGraphicFramePr>
          <p:nvPr>
            <p:extLst>
              <p:ext uri="{D42A27DB-BD31-4B8C-83A1-F6EECF244321}">
                <p14:modId xmlns:p14="http://schemas.microsoft.com/office/powerpoint/2010/main" val="2416290856"/>
              </p:ext>
            </p:extLst>
          </p:nvPr>
        </p:nvGraphicFramePr>
        <p:xfrm>
          <a:off x="1187450" y="3075823"/>
          <a:ext cx="6534150" cy="3782177"/>
        </p:xfrm>
        <a:graphic>
          <a:graphicData uri="http://schemas.openxmlformats.org/presentationml/2006/ole">
            <mc:AlternateContent xmlns:mc="http://schemas.openxmlformats.org/markup-compatibility/2006">
              <mc:Choice xmlns:v="urn:schemas-microsoft-com:vml" Requires="v">
                <p:oleObj spid="_x0000_s21540" name="Documento" r:id="rId5" imgW="5549900" imgH="3213100" progId="Word.Document.12">
                  <p:embed/>
                </p:oleObj>
              </mc:Choice>
              <mc:Fallback>
                <p:oleObj name="Documento" r:id="rId5" imgW="5549900" imgH="3213100" progId="Word.Document.12">
                  <p:embed/>
                  <p:pic>
                    <p:nvPicPr>
                      <p:cNvPr id="0" name=""/>
                      <p:cNvPicPr/>
                      <p:nvPr/>
                    </p:nvPicPr>
                    <p:blipFill>
                      <a:blip r:embed="rId6"/>
                      <a:stretch>
                        <a:fillRect/>
                      </a:stretch>
                    </p:blipFill>
                    <p:spPr>
                      <a:xfrm>
                        <a:off x="1187450" y="3075823"/>
                        <a:ext cx="6534150" cy="3782177"/>
                      </a:xfrm>
                      <a:prstGeom prst="rect">
                        <a:avLst/>
                      </a:prstGeom>
                    </p:spPr>
                  </p:pic>
                </p:oleObj>
              </mc:Fallback>
            </mc:AlternateContent>
          </a:graphicData>
        </a:graphic>
      </p:graphicFrame>
    </p:spTree>
    <p:extLst>
      <p:ext uri="{BB962C8B-B14F-4D97-AF65-F5344CB8AC3E}">
        <p14:creationId xmlns:p14="http://schemas.microsoft.com/office/powerpoint/2010/main" val="3169017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smtClean="0"/>
              <a:t>Resultados</a:t>
            </a:r>
            <a:r>
              <a:rPr lang="en-GB" dirty="0" smtClean="0"/>
              <a:t> </a:t>
            </a:r>
            <a:r>
              <a:rPr lang="en-GB" dirty="0" err="1" smtClean="0"/>
              <a:t>Escenario</a:t>
            </a:r>
            <a:r>
              <a:rPr lang="en-GB" dirty="0" smtClean="0"/>
              <a:t> </a:t>
            </a:r>
            <a:r>
              <a:rPr lang="en-GB" dirty="0" err="1" smtClean="0"/>
              <a:t>Móvil</a:t>
            </a:r>
            <a:endParaRPr lang="en-GB" dirty="0"/>
          </a:p>
        </p:txBody>
      </p:sp>
      <p:sp>
        <p:nvSpPr>
          <p:cNvPr id="5" name="Marcador de contenido 2"/>
          <p:cNvSpPr>
            <a:spLocks noGrp="1"/>
          </p:cNvSpPr>
          <p:nvPr>
            <p:ph idx="1"/>
          </p:nvPr>
        </p:nvSpPr>
        <p:spPr>
          <a:xfrm>
            <a:off x="457200" y="1371600"/>
            <a:ext cx="8229600" cy="5092700"/>
          </a:xfrm>
        </p:spPr>
        <p:txBody>
          <a:bodyPr>
            <a:normAutofit fontScale="92500" lnSpcReduction="20000"/>
          </a:bodyPr>
          <a:lstStyle/>
          <a:p>
            <a:endParaRPr lang="en-GB" sz="2400" dirty="0" smtClean="0"/>
          </a:p>
          <a:p>
            <a:pPr marL="0" indent="0">
              <a:buNone/>
            </a:pPr>
            <a:endParaRPr lang="en-GB" sz="2400" dirty="0" smtClean="0"/>
          </a:p>
          <a:p>
            <a:endParaRPr lang="en-GB" sz="2400" dirty="0" smtClean="0"/>
          </a:p>
          <a:p>
            <a:pPr marL="0" indent="0">
              <a:buNone/>
            </a:pPr>
            <a:endParaRPr lang="es-ES" sz="2400" dirty="0" smtClean="0"/>
          </a:p>
          <a:p>
            <a:r>
              <a:rPr lang="es-ES" sz="2400" dirty="0" smtClean="0"/>
              <a:t>Se confirma la hipótesis científica planteada</a:t>
            </a:r>
          </a:p>
          <a:p>
            <a:pPr lvl="1"/>
            <a:r>
              <a:rPr lang="es-ES_tradnl" sz="2000" dirty="0" smtClean="0"/>
              <a:t>La </a:t>
            </a:r>
            <a:r>
              <a:rPr lang="es-ES_tradnl" sz="2000" dirty="0"/>
              <a:t>posibilidad de exportar funcionalidades de la plataforma de aprendizaje a dispositivos móviles favorece el aprendizaje del </a:t>
            </a:r>
            <a:r>
              <a:rPr lang="es-ES_tradnl" sz="2000" dirty="0" smtClean="0"/>
              <a:t>estudiante, al facilitar su movilidad y la posibilidad de que se lleve su entorno personalizado a diferentes contextos en diferentes ubicaciones</a:t>
            </a:r>
          </a:p>
          <a:p>
            <a:pPr lvl="1"/>
            <a:r>
              <a:rPr lang="es-ES" sz="2000" dirty="0"/>
              <a:t>Se plantean unas cuestiones de opinión a los alumnos </a:t>
            </a:r>
            <a:r>
              <a:rPr lang="es-ES" sz="2000" dirty="0" smtClean="0"/>
              <a:t>encuestados</a:t>
            </a:r>
            <a:endParaRPr lang="es-ES_tradnl" sz="2000" dirty="0" smtClean="0"/>
          </a:p>
          <a:p>
            <a:pPr lvl="2"/>
            <a:r>
              <a:rPr lang="es-ES_tradnl" sz="1600" dirty="0"/>
              <a:t>El 85% está de acuerdo con el hecho de que llevar funcionalidades institucionales, como el foro de </a:t>
            </a:r>
            <a:r>
              <a:rPr lang="es-ES_tradnl" sz="1600" dirty="0" err="1"/>
              <a:t>Moodle</a:t>
            </a:r>
            <a:r>
              <a:rPr lang="es-ES_tradnl" sz="1600" dirty="0"/>
              <a:t>, facilita el seguimiento de la actividad desde diferentes ubicaciones, fomenta su participación y facilita un aprendizaje más atractivo </a:t>
            </a:r>
          </a:p>
          <a:p>
            <a:pPr lvl="1"/>
            <a:r>
              <a:rPr lang="es-ES" sz="2100" dirty="0" smtClean="0"/>
              <a:t>Profesores</a:t>
            </a:r>
            <a:endParaRPr lang="es-ES" sz="2100" dirty="0"/>
          </a:p>
          <a:p>
            <a:pPr lvl="2"/>
            <a:r>
              <a:rPr lang="es-ES_tradnl" sz="1600" dirty="0"/>
              <a:t>E</a:t>
            </a:r>
            <a:r>
              <a:rPr lang="es-ES_tradnl" sz="1600" dirty="0" smtClean="0"/>
              <a:t>l </a:t>
            </a:r>
            <a:r>
              <a:rPr lang="es-ES_tradnl" sz="1600" dirty="0"/>
              <a:t>70% </a:t>
            </a:r>
            <a:r>
              <a:rPr lang="es-ES_tradnl" sz="1600" dirty="0" smtClean="0"/>
              <a:t>considera </a:t>
            </a:r>
            <a:r>
              <a:rPr lang="es-ES_tradnl" sz="1600" dirty="0"/>
              <a:t>que poder exportar y utilizar herramientas institucionales en otros contextos, como los dispositivos móviles, fomentaría la participación en la asignatura y, por tanto, la enriquecería </a:t>
            </a:r>
            <a:endParaRPr lang="es-ES" sz="1600" dirty="0"/>
          </a:p>
        </p:txBody>
      </p:sp>
      <p:graphicFrame>
        <p:nvGraphicFramePr>
          <p:cNvPr id="3" name="Objeto 2"/>
          <p:cNvGraphicFramePr>
            <a:graphicFrameLocks noChangeAspect="1"/>
          </p:cNvGraphicFramePr>
          <p:nvPr>
            <p:extLst>
              <p:ext uri="{D42A27DB-BD31-4B8C-83A1-F6EECF244321}">
                <p14:modId xmlns:p14="http://schemas.microsoft.com/office/powerpoint/2010/main" val="633183400"/>
              </p:ext>
            </p:extLst>
          </p:nvPr>
        </p:nvGraphicFramePr>
        <p:xfrm>
          <a:off x="1606550" y="1543050"/>
          <a:ext cx="5549900" cy="1485900"/>
        </p:xfrm>
        <a:graphic>
          <a:graphicData uri="http://schemas.openxmlformats.org/presentationml/2006/ole">
            <mc:AlternateContent xmlns:mc="http://schemas.openxmlformats.org/markup-compatibility/2006">
              <mc:Choice xmlns:v="urn:schemas-microsoft-com:vml" Requires="v">
                <p:oleObj spid="_x0000_s23631" name="Documento" r:id="rId4" imgW="5549900" imgH="1485900" progId="Word.Document.12">
                  <p:embed/>
                </p:oleObj>
              </mc:Choice>
              <mc:Fallback>
                <p:oleObj name="Documento" r:id="rId4" imgW="5549900" imgH="1485900" progId="Word.Document.12">
                  <p:embed/>
                  <p:pic>
                    <p:nvPicPr>
                      <p:cNvPr id="0" name=""/>
                      <p:cNvPicPr/>
                      <p:nvPr/>
                    </p:nvPicPr>
                    <p:blipFill>
                      <a:blip r:embed="rId5"/>
                      <a:stretch>
                        <a:fillRect/>
                      </a:stretch>
                    </p:blipFill>
                    <p:spPr>
                      <a:xfrm>
                        <a:off x="1606550" y="1543050"/>
                        <a:ext cx="5549900" cy="1485900"/>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678039000"/>
              </p:ext>
            </p:extLst>
          </p:nvPr>
        </p:nvGraphicFramePr>
        <p:xfrm>
          <a:off x="3511550" y="1543050"/>
          <a:ext cx="5397500" cy="1155700"/>
        </p:xfrm>
        <a:graphic>
          <a:graphicData uri="http://schemas.openxmlformats.org/presentationml/2006/ole">
            <mc:AlternateContent xmlns:mc="http://schemas.openxmlformats.org/markup-compatibility/2006">
              <mc:Choice xmlns:v="urn:schemas-microsoft-com:vml" Requires="v">
                <p:oleObj spid="_x0000_s23632" name="Documento" r:id="rId6" imgW="5397500" imgH="1155700" progId="Word.Document.12">
                  <p:embed/>
                </p:oleObj>
              </mc:Choice>
              <mc:Fallback>
                <p:oleObj name="Documento" r:id="rId6" imgW="5397500" imgH="1155700" progId="Word.Document.12">
                  <p:embed/>
                  <p:pic>
                    <p:nvPicPr>
                      <p:cNvPr id="0" name=""/>
                      <p:cNvPicPr/>
                      <p:nvPr/>
                    </p:nvPicPr>
                    <p:blipFill>
                      <a:blip r:embed="rId7"/>
                      <a:stretch>
                        <a:fillRect/>
                      </a:stretch>
                    </p:blipFill>
                    <p:spPr>
                      <a:xfrm>
                        <a:off x="3511550" y="1543050"/>
                        <a:ext cx="5397500" cy="1155700"/>
                      </a:xfrm>
                      <a:prstGeom prst="rect">
                        <a:avLst/>
                      </a:prstGeom>
                    </p:spPr>
                  </p:pic>
                </p:oleObj>
              </mc:Fallback>
            </mc:AlternateContent>
          </a:graphicData>
        </a:graphic>
      </p:graphicFrame>
    </p:spTree>
    <p:extLst>
      <p:ext uri="{BB962C8B-B14F-4D97-AF65-F5344CB8AC3E}">
        <p14:creationId xmlns:p14="http://schemas.microsoft.com/office/powerpoint/2010/main" val="19049798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a:t>Razones</a:t>
            </a:r>
            <a:r>
              <a:rPr lang="en-GB" dirty="0"/>
              <a:t> de la </a:t>
            </a:r>
            <a:r>
              <a:rPr lang="en-GB" dirty="0" err="1"/>
              <a:t>falta</a:t>
            </a:r>
            <a:r>
              <a:rPr lang="en-GB" dirty="0"/>
              <a:t> de </a:t>
            </a:r>
            <a:r>
              <a:rPr lang="en-GB" dirty="0" err="1"/>
              <a:t>éxito</a:t>
            </a:r>
            <a:r>
              <a:rPr lang="en-GB" dirty="0"/>
              <a:t> de </a:t>
            </a:r>
            <a:r>
              <a:rPr lang="en-GB" dirty="0" err="1"/>
              <a:t>las</a:t>
            </a:r>
            <a:r>
              <a:rPr lang="en-GB" dirty="0"/>
              <a:t> TIC (</a:t>
            </a:r>
            <a:r>
              <a:rPr lang="en-GB" dirty="0" smtClean="0"/>
              <a:t>II)</a:t>
            </a:r>
            <a:endParaRPr lang="en-GB"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pic>
        <p:nvPicPr>
          <p:cNvPr id="5" name="Imagen 4"/>
          <p:cNvPicPr>
            <a:picLocks noChangeAspect="1"/>
          </p:cNvPicPr>
          <p:nvPr/>
        </p:nvPicPr>
        <p:blipFill>
          <a:blip r:embed="rId3"/>
          <a:stretch>
            <a:fillRect/>
          </a:stretch>
        </p:blipFill>
        <p:spPr>
          <a:xfrm>
            <a:off x="457200" y="1270000"/>
            <a:ext cx="3743166" cy="4403725"/>
          </a:xfrm>
          <a:prstGeom prst="rect">
            <a:avLst/>
          </a:prstGeom>
        </p:spPr>
      </p:pic>
      <p:sp>
        <p:nvSpPr>
          <p:cNvPr id="3" name="CuadroTexto 2"/>
          <p:cNvSpPr txBox="1"/>
          <p:nvPr/>
        </p:nvSpPr>
        <p:spPr>
          <a:xfrm>
            <a:off x="5016500" y="1270000"/>
            <a:ext cx="3543299" cy="1200328"/>
          </a:xfrm>
          <a:prstGeom prst="rect">
            <a:avLst/>
          </a:prstGeom>
          <a:noFill/>
        </p:spPr>
        <p:txBody>
          <a:bodyPr wrap="square" rtlCol="0">
            <a:spAutoFit/>
          </a:bodyPr>
          <a:lstStyle/>
          <a:p>
            <a:pPr algn="ctr"/>
            <a:r>
              <a:rPr lang="en-GB" sz="2400" b="1" dirty="0" err="1">
                <a:solidFill>
                  <a:srgbClr val="000000"/>
                </a:solidFill>
                <a:latin typeface="Tahoma"/>
                <a:cs typeface="Tahoma"/>
              </a:rPr>
              <a:t>Aplicación</a:t>
            </a:r>
            <a:r>
              <a:rPr lang="en-GB" sz="2400" b="1" dirty="0">
                <a:solidFill>
                  <a:srgbClr val="000000"/>
                </a:solidFill>
                <a:latin typeface="Tahoma"/>
                <a:cs typeface="Tahoma"/>
              </a:rPr>
              <a:t> de la </a:t>
            </a:r>
            <a:r>
              <a:rPr lang="en-GB" sz="2400" b="1" dirty="0" err="1">
                <a:solidFill>
                  <a:srgbClr val="000000"/>
                </a:solidFill>
                <a:latin typeface="Tahoma"/>
                <a:cs typeface="Tahoma"/>
              </a:rPr>
              <a:t>tecnología</a:t>
            </a:r>
            <a:r>
              <a:rPr lang="en-GB" sz="2400" b="1" dirty="0">
                <a:solidFill>
                  <a:srgbClr val="000000"/>
                </a:solidFill>
                <a:latin typeface="Tahoma"/>
                <a:cs typeface="Tahoma"/>
              </a:rPr>
              <a:t> </a:t>
            </a:r>
            <a:r>
              <a:rPr lang="en-GB" sz="2400" b="1" dirty="0" err="1">
                <a:solidFill>
                  <a:srgbClr val="000000"/>
                </a:solidFill>
                <a:latin typeface="Tahoma"/>
                <a:cs typeface="Tahoma"/>
              </a:rPr>
              <a:t>cuando</a:t>
            </a:r>
            <a:r>
              <a:rPr lang="en-GB" sz="2400" b="1" dirty="0">
                <a:solidFill>
                  <a:srgbClr val="000000"/>
                </a:solidFill>
                <a:latin typeface="Tahoma"/>
                <a:cs typeface="Tahoma"/>
              </a:rPr>
              <a:t> no </a:t>
            </a:r>
            <a:r>
              <a:rPr lang="en-GB" sz="2400" b="1" dirty="0" err="1">
                <a:solidFill>
                  <a:srgbClr val="000000"/>
                </a:solidFill>
                <a:latin typeface="Tahoma"/>
                <a:cs typeface="Tahoma"/>
              </a:rPr>
              <a:t>es</a:t>
            </a:r>
            <a:r>
              <a:rPr lang="en-GB" sz="2400" b="1" dirty="0">
                <a:solidFill>
                  <a:srgbClr val="000000"/>
                </a:solidFill>
                <a:latin typeface="Tahoma"/>
                <a:cs typeface="Tahoma"/>
              </a:rPr>
              <a:t> </a:t>
            </a:r>
            <a:r>
              <a:rPr lang="en-GB" sz="2400" b="1" dirty="0" err="1">
                <a:solidFill>
                  <a:srgbClr val="000000"/>
                </a:solidFill>
                <a:latin typeface="Tahoma"/>
                <a:cs typeface="Tahoma"/>
              </a:rPr>
              <a:t>necesario</a:t>
            </a:r>
            <a:endParaRPr lang="en-GB" sz="2400" b="1" dirty="0">
              <a:solidFill>
                <a:srgbClr val="000000"/>
              </a:solidFill>
              <a:latin typeface="Tahoma"/>
              <a:cs typeface="Tahoma"/>
            </a:endParaRPr>
          </a:p>
        </p:txBody>
      </p:sp>
      <p:pic>
        <p:nvPicPr>
          <p:cNvPr id="14" name="Imagen 13"/>
          <p:cNvPicPr>
            <a:picLocks noChangeAspect="1"/>
          </p:cNvPicPr>
          <p:nvPr/>
        </p:nvPicPr>
        <p:blipFill>
          <a:blip r:embed="rId4"/>
          <a:stretch>
            <a:fillRect/>
          </a:stretch>
        </p:blipFill>
        <p:spPr>
          <a:xfrm>
            <a:off x="5511800" y="2611374"/>
            <a:ext cx="3378200" cy="3744976"/>
          </a:xfrm>
          <a:prstGeom prst="rect">
            <a:avLst/>
          </a:prstGeom>
        </p:spPr>
      </p:pic>
    </p:spTree>
    <p:extLst>
      <p:ext uri="{BB962C8B-B14F-4D97-AF65-F5344CB8AC3E}">
        <p14:creationId xmlns:p14="http://schemas.microsoft.com/office/powerpoint/2010/main" val="5255105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Contenidos</a:t>
            </a:r>
            <a:endParaRPr lang="es-ES" dirty="0"/>
          </a:p>
        </p:txBody>
      </p:sp>
      <p:sp>
        <p:nvSpPr>
          <p:cNvPr id="3" name="Marcador de contenido 2"/>
          <p:cNvSpPr>
            <a:spLocks noGrp="1"/>
          </p:cNvSpPr>
          <p:nvPr>
            <p:ph idx="1"/>
          </p:nvPr>
        </p:nvSpPr>
        <p:spPr/>
        <p:txBody>
          <a:bodyPr/>
          <a:lstStyle/>
          <a:p>
            <a:r>
              <a:rPr lang="en-GB" dirty="0" err="1" smtClean="0"/>
              <a:t>Introducción</a:t>
            </a:r>
            <a:endParaRPr lang="en-GB" dirty="0" smtClean="0"/>
          </a:p>
          <a:p>
            <a:r>
              <a:rPr lang="en-GB" dirty="0" err="1"/>
              <a:t>Objetivos</a:t>
            </a:r>
            <a:endParaRPr lang="en-GB" dirty="0"/>
          </a:p>
          <a:p>
            <a:r>
              <a:rPr lang="en-GB" dirty="0" err="1"/>
              <a:t>Metodología</a:t>
            </a:r>
            <a:endParaRPr lang="en-GB" dirty="0"/>
          </a:p>
          <a:p>
            <a:r>
              <a:rPr lang="en-GB" dirty="0"/>
              <a:t>Estado del arte</a:t>
            </a:r>
          </a:p>
          <a:p>
            <a:r>
              <a:rPr lang="en-GB" dirty="0" err="1"/>
              <a:t>Propuesta</a:t>
            </a:r>
            <a:endParaRPr lang="en-GB" dirty="0"/>
          </a:p>
          <a:p>
            <a:r>
              <a:rPr lang="en-GB" dirty="0" err="1"/>
              <a:t>Experimentación</a:t>
            </a:r>
            <a:endParaRPr lang="en-GB" dirty="0"/>
          </a:p>
          <a:p>
            <a:r>
              <a:rPr lang="en-GB" b="1" dirty="0" smtClean="0">
                <a:solidFill>
                  <a:srgbClr val="800000"/>
                </a:solidFill>
              </a:rPr>
              <a:t>Conclusions</a:t>
            </a:r>
            <a:endParaRPr lang="en-GB" b="1" dirty="0">
              <a:solidFill>
                <a:srgbClr val="800000"/>
              </a:solidFill>
            </a:endParaRPr>
          </a:p>
          <a:p>
            <a:pPr marL="0" indent="0">
              <a:buNone/>
            </a:pPr>
            <a:endParaRPr lang="en-GB" dirty="0"/>
          </a:p>
          <a:p>
            <a:pPr marL="0" indent="0">
              <a:buNone/>
            </a:pPr>
            <a:endParaRPr lang="es-ES"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spTree>
    <p:extLst>
      <p:ext uri="{BB962C8B-B14F-4D97-AF65-F5344CB8AC3E}">
        <p14:creationId xmlns:p14="http://schemas.microsoft.com/office/powerpoint/2010/main" val="35633075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Conclusions (I)</a:t>
            </a:r>
            <a:endParaRPr lang="en-GB" dirty="0"/>
          </a:p>
        </p:txBody>
      </p:sp>
      <p:sp>
        <p:nvSpPr>
          <p:cNvPr id="5" name="Marcador de contenido 2"/>
          <p:cNvSpPr>
            <a:spLocks noGrp="1"/>
          </p:cNvSpPr>
          <p:nvPr>
            <p:ph idx="1"/>
          </p:nvPr>
        </p:nvSpPr>
        <p:spPr>
          <a:xfrm>
            <a:off x="457200" y="1168400"/>
            <a:ext cx="8229600" cy="5295900"/>
          </a:xfrm>
        </p:spPr>
        <p:txBody>
          <a:bodyPr>
            <a:normAutofit fontScale="55000" lnSpcReduction="20000"/>
          </a:bodyPr>
          <a:lstStyle/>
          <a:p>
            <a:r>
              <a:rPr lang="en-GB" sz="3600" dirty="0" smtClean="0"/>
              <a:t>The main objective of the PhD has been achieved</a:t>
            </a:r>
          </a:p>
          <a:p>
            <a:pPr lvl="1"/>
            <a:r>
              <a:rPr lang="en-GB" sz="2700" dirty="0" smtClean="0"/>
              <a:t>A </a:t>
            </a:r>
            <a:r>
              <a:rPr lang="en-GB" sz="2700" dirty="0"/>
              <a:t>framework that allows </a:t>
            </a:r>
            <a:r>
              <a:rPr lang="en-GB" sz="2700" dirty="0" smtClean="0"/>
              <a:t>the </a:t>
            </a:r>
            <a:r>
              <a:rPr lang="en-GB" sz="2700" dirty="0"/>
              <a:t>integration of LMS and PLE, by using service oriented architectures, interoperability specifications and strategies to represent </a:t>
            </a:r>
            <a:r>
              <a:rPr lang="en-GB" sz="2700" dirty="0" smtClean="0"/>
              <a:t>information</a:t>
            </a:r>
          </a:p>
          <a:p>
            <a:r>
              <a:rPr lang="en-GB" sz="3600" dirty="0"/>
              <a:t>This framework </a:t>
            </a:r>
            <a:r>
              <a:rPr lang="en-GB" sz="3600" dirty="0" smtClean="0"/>
              <a:t>makes </a:t>
            </a:r>
            <a:r>
              <a:rPr lang="en-GB" sz="3600" dirty="0"/>
              <a:t>interoperability between the LMS and the PLE in an open, scalable and portable way</a:t>
            </a:r>
          </a:p>
          <a:p>
            <a:r>
              <a:rPr lang="en-GB" sz="3600" dirty="0"/>
              <a:t>Implementation </a:t>
            </a:r>
            <a:r>
              <a:rPr lang="en-GB" sz="3600" dirty="0" smtClean="0"/>
              <a:t>makes </a:t>
            </a:r>
            <a:r>
              <a:rPr lang="en-GB" sz="3600" dirty="0"/>
              <a:t>possible to notice some problems</a:t>
            </a:r>
          </a:p>
          <a:p>
            <a:pPr lvl="1"/>
            <a:r>
              <a:rPr lang="en-GB" sz="2700" dirty="0" smtClean="0"/>
              <a:t>Drawbacks of the used specification</a:t>
            </a:r>
          </a:p>
          <a:p>
            <a:pPr lvl="1"/>
            <a:r>
              <a:rPr lang="en-GB" sz="2700" dirty="0" smtClean="0"/>
              <a:t>Continuous and quick evolution of this kind of systems</a:t>
            </a:r>
          </a:p>
          <a:p>
            <a:pPr lvl="1"/>
            <a:r>
              <a:rPr lang="en-GB" sz="2700" dirty="0" smtClean="0"/>
              <a:t>Problems related </a:t>
            </a:r>
            <a:r>
              <a:rPr lang="en-GB" sz="2700" dirty="0" smtClean="0"/>
              <a:t>to </a:t>
            </a:r>
            <a:r>
              <a:rPr lang="en-GB" sz="2700" dirty="0" smtClean="0"/>
              <a:t>the </a:t>
            </a:r>
            <a:r>
              <a:rPr lang="en-GB" sz="2700" dirty="0" smtClean="0"/>
              <a:t>representation of information in other contexts…</a:t>
            </a:r>
          </a:p>
          <a:p>
            <a:pPr lvl="1"/>
            <a:r>
              <a:rPr lang="en-GB" sz="2700" dirty="0" smtClean="0"/>
              <a:t>The necessity to extend Moodle web service layer</a:t>
            </a:r>
          </a:p>
          <a:p>
            <a:r>
              <a:rPr lang="en-GB" sz="3600" dirty="0"/>
              <a:t>Validation</a:t>
            </a:r>
          </a:p>
          <a:p>
            <a:pPr lvl="1"/>
            <a:r>
              <a:rPr lang="en-GB" sz="2700" dirty="0" smtClean="0"/>
              <a:t>Scenario 1. The possibility to export functionalities from the LMS enriches </a:t>
            </a:r>
            <a:r>
              <a:rPr lang="en-GB" sz="2700" dirty="0" smtClean="0"/>
              <a:t>students’ </a:t>
            </a:r>
            <a:r>
              <a:rPr lang="en-GB" sz="2700" dirty="0" smtClean="0"/>
              <a:t>learning and </a:t>
            </a:r>
            <a:r>
              <a:rPr lang="en-GB" sz="2700" dirty="0" smtClean="0"/>
              <a:t>teachers’ </a:t>
            </a:r>
            <a:r>
              <a:rPr lang="en-GB" sz="2700" dirty="0" smtClean="0"/>
              <a:t>possibilities</a:t>
            </a:r>
          </a:p>
          <a:p>
            <a:pPr lvl="1"/>
            <a:r>
              <a:rPr lang="en-GB" sz="2700" dirty="0" smtClean="0"/>
              <a:t>Scenario 2. There are more tools than only the provided by the LMS and they should be considered</a:t>
            </a:r>
          </a:p>
          <a:p>
            <a:pPr lvl="1"/>
            <a:r>
              <a:rPr lang="en-GB" sz="2700" dirty="0" smtClean="0"/>
              <a:t>Scenario 3. Return of students’ outcomes in external tools </a:t>
            </a:r>
            <a:r>
              <a:rPr lang="en-GB" sz="2700" dirty="0" smtClean="0"/>
              <a:t>makes </a:t>
            </a:r>
            <a:r>
              <a:rPr lang="en-GB" sz="2700" dirty="0" smtClean="0"/>
              <a:t>easier assessment and </a:t>
            </a:r>
            <a:r>
              <a:rPr lang="en-GB" sz="2700" dirty="0" smtClean="0"/>
              <a:t>facilitates </a:t>
            </a:r>
            <a:r>
              <a:rPr lang="en-GB" sz="2700" dirty="0" smtClean="0"/>
              <a:t>to the institution more knowledge about learners</a:t>
            </a:r>
          </a:p>
          <a:p>
            <a:pPr lvl="1"/>
            <a:r>
              <a:rPr lang="en-GB" sz="2700" dirty="0" smtClean="0"/>
              <a:t>Scenario 4. Integration of online non-educational tools and students’ outcomes to the LMS </a:t>
            </a:r>
            <a:r>
              <a:rPr lang="en-GB" sz="2700" dirty="0" smtClean="0"/>
              <a:t>helps </a:t>
            </a:r>
            <a:r>
              <a:rPr lang="en-GB" sz="2700" dirty="0" smtClean="0"/>
              <a:t>them in the learning process and provide teachers </a:t>
            </a:r>
            <a:r>
              <a:rPr lang="en-GB" sz="2700" dirty="0" smtClean="0"/>
              <a:t>new </a:t>
            </a:r>
            <a:r>
              <a:rPr lang="en-GB" sz="2700" dirty="0" smtClean="0"/>
              <a:t>tools to use</a:t>
            </a:r>
          </a:p>
          <a:p>
            <a:pPr lvl="1"/>
            <a:r>
              <a:rPr lang="en-GB" sz="2700" dirty="0" smtClean="0"/>
              <a:t>Mobile Scenario. Facilitates the portability of the learning activities and </a:t>
            </a:r>
            <a:r>
              <a:rPr lang="en-GB" sz="2700" smtClean="0"/>
              <a:t>motivates </a:t>
            </a:r>
            <a:r>
              <a:rPr lang="en-GB" sz="2700" smtClean="0"/>
              <a:t>students’ </a:t>
            </a:r>
            <a:r>
              <a:rPr lang="en-GB" sz="2700" dirty="0" smtClean="0"/>
              <a:t>participation</a:t>
            </a:r>
          </a:p>
          <a:p>
            <a:pPr marL="0" indent="0">
              <a:buNone/>
            </a:pPr>
            <a:endParaRPr lang="en-GB" dirty="0" smtClean="0"/>
          </a:p>
          <a:p>
            <a:endParaRPr lang="en-GB" dirty="0" smtClean="0"/>
          </a:p>
          <a:p>
            <a:pPr lvl="2"/>
            <a:endParaRPr lang="en-GB" dirty="0" smtClean="0"/>
          </a:p>
          <a:p>
            <a:pPr marL="914400" lvl="2" indent="0">
              <a:buNone/>
            </a:pPr>
            <a:endParaRPr lang="en-GB" dirty="0" smtClean="0"/>
          </a:p>
          <a:p>
            <a:endParaRPr lang="en-GB" dirty="0" smtClean="0"/>
          </a:p>
          <a:p>
            <a:endParaRPr lang="en-GB" sz="2400" dirty="0"/>
          </a:p>
          <a:p>
            <a:endParaRPr lang="en-GB" sz="2400" dirty="0" smtClean="0"/>
          </a:p>
        </p:txBody>
      </p:sp>
    </p:spTree>
    <p:extLst>
      <p:ext uri="{BB962C8B-B14F-4D97-AF65-F5344CB8AC3E}">
        <p14:creationId xmlns:p14="http://schemas.microsoft.com/office/powerpoint/2010/main" val="8104708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Conclusions (and II)</a:t>
            </a:r>
            <a:endParaRPr lang="en-GB" dirty="0"/>
          </a:p>
        </p:txBody>
      </p:sp>
      <p:sp>
        <p:nvSpPr>
          <p:cNvPr id="5" name="Marcador de contenido 2"/>
          <p:cNvSpPr>
            <a:spLocks noGrp="1"/>
          </p:cNvSpPr>
          <p:nvPr>
            <p:ph idx="1"/>
          </p:nvPr>
        </p:nvSpPr>
        <p:spPr>
          <a:xfrm>
            <a:off x="457200" y="1168400"/>
            <a:ext cx="8229600" cy="5295900"/>
          </a:xfrm>
        </p:spPr>
        <p:txBody>
          <a:bodyPr>
            <a:normAutofit fontScale="92500" lnSpcReduction="20000"/>
          </a:bodyPr>
          <a:lstStyle/>
          <a:p>
            <a:pPr marL="571500" indent="-457200"/>
            <a:r>
              <a:rPr lang="en-GB" dirty="0"/>
              <a:t>Interoperability between LMS and PLE is possible</a:t>
            </a:r>
          </a:p>
          <a:p>
            <a:pPr marL="571500" indent="-457200"/>
            <a:r>
              <a:rPr lang="en-GB" dirty="0"/>
              <a:t>Informal learning can be taken into account from the formal environments</a:t>
            </a:r>
          </a:p>
          <a:p>
            <a:pPr marL="571500" indent="-457200"/>
            <a:r>
              <a:rPr lang="en-GB" dirty="0"/>
              <a:t>Informal environments can be enriched with functionalities of the institutional contexts as </a:t>
            </a:r>
            <a:r>
              <a:rPr lang="en-GB" dirty="0" smtClean="0"/>
              <a:t>well</a:t>
            </a:r>
          </a:p>
          <a:p>
            <a:pPr marL="571500" indent="-457200"/>
            <a:r>
              <a:rPr lang="en-GB" dirty="0" smtClean="0"/>
              <a:t>Such </a:t>
            </a:r>
            <a:r>
              <a:rPr lang="en-GB" dirty="0"/>
              <a:t>interoperability facilitates </a:t>
            </a:r>
            <a:r>
              <a:rPr lang="en-GB" dirty="0" smtClean="0"/>
              <a:t>that students define their </a:t>
            </a:r>
            <a:r>
              <a:rPr lang="en-GB" dirty="0"/>
              <a:t>own PLE in a seamless way</a:t>
            </a:r>
          </a:p>
          <a:p>
            <a:pPr marL="971550" lvl="1" indent="-457200"/>
            <a:r>
              <a:rPr lang="en-GB" dirty="0"/>
              <a:t>They only need to access the LMS for a minimum set of indispensable activities</a:t>
            </a:r>
          </a:p>
          <a:p>
            <a:pPr marL="571500" indent="-457200"/>
            <a:r>
              <a:rPr lang="en-GB" dirty="0"/>
              <a:t>Interoperability helps teachers</a:t>
            </a:r>
          </a:p>
          <a:p>
            <a:pPr marL="971550" lvl="1" indent="-457200"/>
            <a:r>
              <a:rPr lang="en-GB" dirty="0"/>
              <a:t>Giving them more information about what students do in the external environments </a:t>
            </a:r>
          </a:p>
          <a:p>
            <a:pPr marL="971550" lvl="1" indent="-457200"/>
            <a:r>
              <a:rPr lang="en-GB" dirty="0"/>
              <a:t>Providing them a </a:t>
            </a:r>
            <a:r>
              <a:rPr lang="en-GB" dirty="0" smtClean="0"/>
              <a:t>broader </a:t>
            </a:r>
            <a:r>
              <a:rPr lang="en-GB" dirty="0"/>
              <a:t>set of tools for learning</a:t>
            </a:r>
          </a:p>
          <a:p>
            <a:pPr marL="571500" indent="-457200"/>
            <a:r>
              <a:rPr lang="en-GB" dirty="0"/>
              <a:t>Such tools and </a:t>
            </a:r>
            <a:r>
              <a:rPr lang="en-GB" dirty="0" smtClean="0"/>
              <a:t>their integration </a:t>
            </a:r>
            <a:r>
              <a:rPr lang="en-GB" dirty="0"/>
              <a:t>with the LMS </a:t>
            </a:r>
            <a:r>
              <a:rPr lang="en-GB" dirty="0" smtClean="0"/>
              <a:t>contribute </a:t>
            </a:r>
            <a:r>
              <a:rPr lang="en-GB" dirty="0"/>
              <a:t>to </a:t>
            </a:r>
            <a:r>
              <a:rPr lang="en-GB" dirty="0" smtClean="0"/>
              <a:t>LMS evolution</a:t>
            </a:r>
            <a:endParaRPr lang="es-ES_tradnl" dirty="0"/>
          </a:p>
          <a:p>
            <a:pPr marL="571500" indent="-457200"/>
            <a:endParaRPr lang="en-GB" dirty="0" smtClean="0"/>
          </a:p>
          <a:p>
            <a:pPr lvl="1"/>
            <a:endParaRPr lang="en-GB" dirty="0"/>
          </a:p>
          <a:p>
            <a:pPr lvl="2"/>
            <a:endParaRPr lang="en-GB" dirty="0" smtClean="0"/>
          </a:p>
          <a:p>
            <a:pPr lvl="1"/>
            <a:endParaRPr lang="en-GB" dirty="0" smtClean="0"/>
          </a:p>
          <a:p>
            <a:endParaRPr lang="en-GB" dirty="0" smtClean="0"/>
          </a:p>
          <a:p>
            <a:endParaRPr lang="en-GB" sz="2400" dirty="0"/>
          </a:p>
          <a:p>
            <a:endParaRPr lang="en-GB" sz="2400" dirty="0" smtClean="0"/>
          </a:p>
        </p:txBody>
      </p:sp>
    </p:spTree>
    <p:extLst>
      <p:ext uri="{BB962C8B-B14F-4D97-AF65-F5344CB8AC3E}">
        <p14:creationId xmlns:p14="http://schemas.microsoft.com/office/powerpoint/2010/main" val="10490437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smtClean="0"/>
              <a:t>Future research lines (I)</a:t>
            </a:r>
            <a:endParaRPr lang="en-GB" dirty="0"/>
          </a:p>
        </p:txBody>
      </p:sp>
      <p:sp>
        <p:nvSpPr>
          <p:cNvPr id="5" name="Marcador de contenido 2"/>
          <p:cNvSpPr>
            <a:spLocks noGrp="1"/>
          </p:cNvSpPr>
          <p:nvPr>
            <p:ph idx="1"/>
          </p:nvPr>
        </p:nvSpPr>
        <p:spPr>
          <a:xfrm>
            <a:off x="457200" y="1168400"/>
            <a:ext cx="8229600" cy="5295900"/>
          </a:xfrm>
        </p:spPr>
        <p:txBody>
          <a:bodyPr>
            <a:normAutofit fontScale="92500" lnSpcReduction="20000"/>
          </a:bodyPr>
          <a:lstStyle/>
          <a:p>
            <a:pPr marL="571500" indent="-457200"/>
            <a:r>
              <a:rPr lang="en-GB" dirty="0"/>
              <a:t>N</a:t>
            </a:r>
            <a:r>
              <a:rPr lang="en-GB" dirty="0" smtClean="0"/>
              <a:t>ew </a:t>
            </a:r>
            <a:r>
              <a:rPr lang="en-GB" dirty="0"/>
              <a:t>open fields for future research </a:t>
            </a:r>
            <a:r>
              <a:rPr lang="en-GB" dirty="0" smtClean="0"/>
              <a:t>work</a:t>
            </a:r>
            <a:endParaRPr lang="es-ES_tradnl" dirty="0" smtClean="0"/>
          </a:p>
          <a:p>
            <a:pPr marL="971550" lvl="1" indent="-457200"/>
            <a:r>
              <a:rPr lang="en-GB" dirty="0"/>
              <a:t>E</a:t>
            </a:r>
            <a:r>
              <a:rPr lang="en-GB" dirty="0" smtClean="0"/>
              <a:t>xploit </a:t>
            </a:r>
            <a:r>
              <a:rPr lang="en-GB" dirty="0"/>
              <a:t>raw information about the learning </a:t>
            </a:r>
            <a:r>
              <a:rPr lang="en-GB" dirty="0" smtClean="0"/>
              <a:t>stakeholders to </a:t>
            </a:r>
            <a:r>
              <a:rPr lang="en-GB" dirty="0"/>
              <a:t>facilitate decision </a:t>
            </a:r>
            <a:r>
              <a:rPr lang="en-GB" dirty="0" smtClean="0"/>
              <a:t>making</a:t>
            </a:r>
          </a:p>
          <a:p>
            <a:pPr marL="1371600" lvl="2" indent="-457200"/>
            <a:r>
              <a:rPr lang="en-GB" dirty="0" smtClean="0"/>
              <a:t>Too many and complex data</a:t>
            </a:r>
          </a:p>
          <a:p>
            <a:pPr marL="1828800" lvl="3" indent="-457200"/>
            <a:r>
              <a:rPr lang="en-GB" dirty="0" smtClean="0"/>
              <a:t>Make decisions is difficult</a:t>
            </a:r>
          </a:p>
          <a:p>
            <a:pPr marL="1371600" lvl="2" indent="-457200"/>
            <a:r>
              <a:rPr lang="en-GB" dirty="0" smtClean="0"/>
              <a:t>New tools to exploit data are needed</a:t>
            </a:r>
          </a:p>
          <a:p>
            <a:pPr marL="1828800" lvl="3" indent="-457200"/>
            <a:r>
              <a:rPr lang="en-GB" dirty="0" smtClean="0"/>
              <a:t>Data mining tools</a:t>
            </a:r>
          </a:p>
          <a:p>
            <a:pPr marL="1828800" lvl="3" indent="-457200"/>
            <a:r>
              <a:rPr lang="en-GB" dirty="0" smtClean="0"/>
              <a:t>Tools that facilitate data visualization</a:t>
            </a:r>
          </a:p>
          <a:p>
            <a:pPr marL="1371600" lvl="2" indent="-457200"/>
            <a:r>
              <a:rPr lang="en-GB" dirty="0" smtClean="0"/>
              <a:t>Semantic to empower information analysis</a:t>
            </a:r>
          </a:p>
          <a:p>
            <a:pPr lvl="3"/>
            <a:r>
              <a:rPr lang="en-GB" dirty="0"/>
              <a:t>E</a:t>
            </a:r>
            <a:r>
              <a:rPr lang="en-GB" dirty="0" smtClean="0"/>
              <a:t>nable </a:t>
            </a:r>
            <a:r>
              <a:rPr lang="en-GB" dirty="0"/>
              <a:t>to establish relationships among activities, tools, resources, technologies, outcomes, students, teachers, </a:t>
            </a:r>
            <a:r>
              <a:rPr lang="en-GB" dirty="0" smtClean="0"/>
              <a:t>preferences..</a:t>
            </a:r>
            <a:r>
              <a:rPr lang="es-ES_tradnl" dirty="0" smtClean="0"/>
              <a:t>.</a:t>
            </a:r>
          </a:p>
          <a:p>
            <a:pPr lvl="1"/>
            <a:r>
              <a:rPr lang="es-ES_tradnl" dirty="0" err="1"/>
              <a:t>S</a:t>
            </a:r>
            <a:r>
              <a:rPr lang="es-ES_tradnl" dirty="0" err="1" smtClean="0"/>
              <a:t>emantic</a:t>
            </a:r>
            <a:r>
              <a:rPr lang="es-ES_tradnl" dirty="0" smtClean="0"/>
              <a:t> </a:t>
            </a:r>
            <a:r>
              <a:rPr lang="es-ES_tradnl" dirty="0" err="1" smtClean="0"/>
              <a:t>application</a:t>
            </a:r>
            <a:endParaRPr lang="es-ES_tradnl" dirty="0" smtClean="0"/>
          </a:p>
          <a:p>
            <a:pPr lvl="2"/>
            <a:r>
              <a:rPr lang="en-GB" dirty="0"/>
              <a:t>I</a:t>
            </a:r>
            <a:r>
              <a:rPr lang="en-GB" dirty="0" smtClean="0"/>
              <a:t>nteroperability </a:t>
            </a:r>
            <a:r>
              <a:rPr lang="en-GB" dirty="0"/>
              <a:t>and portability of the system</a:t>
            </a:r>
            <a:r>
              <a:rPr lang="es-ES_tradnl" dirty="0"/>
              <a:t> </a:t>
            </a:r>
            <a:endParaRPr lang="es-ES_tradnl" dirty="0" smtClean="0"/>
          </a:p>
          <a:p>
            <a:pPr lvl="3"/>
            <a:r>
              <a:rPr lang="en-GB" dirty="0" smtClean="0"/>
              <a:t>It is possible to define an ontology that describes</a:t>
            </a:r>
          </a:p>
          <a:p>
            <a:pPr lvl="4"/>
            <a:r>
              <a:rPr lang="en-GB" dirty="0"/>
              <a:t>T</a:t>
            </a:r>
            <a:r>
              <a:rPr lang="en-GB" dirty="0" smtClean="0"/>
              <a:t>he </a:t>
            </a:r>
            <a:r>
              <a:rPr lang="en-GB" dirty="0"/>
              <a:t>exchanged data </a:t>
            </a:r>
            <a:r>
              <a:rPr lang="en-GB" dirty="0" smtClean="0"/>
              <a:t>structure</a:t>
            </a:r>
            <a:endParaRPr lang="en-GB" dirty="0"/>
          </a:p>
          <a:p>
            <a:pPr lvl="4"/>
            <a:r>
              <a:rPr lang="en-GB" dirty="0"/>
              <a:t>T</a:t>
            </a:r>
            <a:r>
              <a:rPr lang="en-GB" dirty="0" smtClean="0"/>
              <a:t>he </a:t>
            </a:r>
            <a:r>
              <a:rPr lang="en-GB" dirty="0"/>
              <a:t>relationships between the kind of resources and </a:t>
            </a:r>
            <a:r>
              <a:rPr lang="en-GB" dirty="0" smtClean="0"/>
              <a:t>activities </a:t>
            </a:r>
          </a:p>
          <a:p>
            <a:pPr lvl="4"/>
            <a:r>
              <a:rPr lang="en-GB" dirty="0" smtClean="0"/>
              <a:t>The </a:t>
            </a:r>
            <a:r>
              <a:rPr lang="en-GB" dirty="0"/>
              <a:t>e</a:t>
            </a:r>
            <a:r>
              <a:rPr lang="en-GB" dirty="0" smtClean="0"/>
              <a:t>ntailment with a kind </a:t>
            </a:r>
            <a:r>
              <a:rPr lang="en-GB" dirty="0"/>
              <a:t>of learning environment </a:t>
            </a:r>
            <a:r>
              <a:rPr lang="en-GB" dirty="0" smtClean="0"/>
              <a:t>and </a:t>
            </a:r>
            <a:r>
              <a:rPr lang="en-GB" dirty="0"/>
              <a:t>with a learning </a:t>
            </a:r>
            <a:r>
              <a:rPr lang="en-GB" dirty="0" smtClean="0"/>
              <a:t>context</a:t>
            </a:r>
          </a:p>
          <a:p>
            <a:pPr marL="457200" lvl="1" indent="0">
              <a:buNone/>
            </a:pPr>
            <a:endParaRPr lang="en-GB" dirty="0" smtClean="0"/>
          </a:p>
          <a:p>
            <a:endParaRPr lang="en-GB" dirty="0" smtClean="0"/>
          </a:p>
          <a:p>
            <a:endParaRPr lang="en-GB" sz="2400" dirty="0"/>
          </a:p>
          <a:p>
            <a:endParaRPr lang="en-GB" sz="2400" dirty="0" smtClean="0"/>
          </a:p>
        </p:txBody>
      </p:sp>
    </p:spTree>
    <p:extLst>
      <p:ext uri="{BB962C8B-B14F-4D97-AF65-F5344CB8AC3E}">
        <p14:creationId xmlns:p14="http://schemas.microsoft.com/office/powerpoint/2010/main" val="5845052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smtClean="0"/>
              <a:t>Future research lines (and II)</a:t>
            </a:r>
            <a:endParaRPr lang="en-GB" dirty="0"/>
          </a:p>
        </p:txBody>
      </p:sp>
      <p:sp>
        <p:nvSpPr>
          <p:cNvPr id="5" name="Marcador de contenido 2"/>
          <p:cNvSpPr>
            <a:spLocks noGrp="1"/>
          </p:cNvSpPr>
          <p:nvPr>
            <p:ph idx="1"/>
          </p:nvPr>
        </p:nvSpPr>
        <p:spPr>
          <a:xfrm>
            <a:off x="457200" y="1384300"/>
            <a:ext cx="8229600" cy="5080000"/>
          </a:xfrm>
        </p:spPr>
        <p:txBody>
          <a:bodyPr>
            <a:normAutofit/>
          </a:bodyPr>
          <a:lstStyle/>
          <a:p>
            <a:r>
              <a:rPr lang="en-GB" dirty="0"/>
              <a:t>New open fields for future research </a:t>
            </a:r>
            <a:r>
              <a:rPr lang="en-GB" dirty="0" smtClean="0"/>
              <a:t>work</a:t>
            </a:r>
          </a:p>
          <a:p>
            <a:pPr lvl="1"/>
            <a:r>
              <a:rPr lang="en-GB" dirty="0"/>
              <a:t>G</a:t>
            </a:r>
            <a:r>
              <a:rPr lang="en-GB" dirty="0" smtClean="0"/>
              <a:t>eneric </a:t>
            </a:r>
            <a:r>
              <a:rPr lang="en-GB" dirty="0"/>
              <a:t>mediator </a:t>
            </a:r>
            <a:r>
              <a:rPr lang="en-GB" dirty="0" smtClean="0"/>
              <a:t>model</a:t>
            </a:r>
          </a:p>
          <a:p>
            <a:pPr lvl="2"/>
            <a:r>
              <a:rPr lang="en-GB" dirty="0" smtClean="0"/>
              <a:t>Integration of different non-educational tools</a:t>
            </a:r>
          </a:p>
          <a:p>
            <a:pPr lvl="2"/>
            <a:r>
              <a:rPr lang="en-GB" dirty="0" smtClean="0"/>
              <a:t>Any tool and LMS</a:t>
            </a:r>
          </a:p>
          <a:p>
            <a:pPr lvl="1"/>
            <a:r>
              <a:rPr lang="en-GB" dirty="0"/>
              <a:t>C</a:t>
            </a:r>
            <a:r>
              <a:rPr lang="en-GB" dirty="0" smtClean="0"/>
              <a:t>reate </a:t>
            </a:r>
            <a:r>
              <a:rPr lang="en-GB" dirty="0"/>
              <a:t>feedback channels between the LMS and the </a:t>
            </a:r>
            <a:r>
              <a:rPr lang="en-GB" dirty="0" smtClean="0"/>
              <a:t>PLE</a:t>
            </a:r>
          </a:p>
          <a:p>
            <a:pPr lvl="1"/>
            <a:r>
              <a:rPr lang="en-GB" dirty="0"/>
              <a:t>C</a:t>
            </a:r>
            <a:r>
              <a:rPr lang="en-GB" dirty="0" smtClean="0"/>
              <a:t>ontribute </a:t>
            </a:r>
            <a:r>
              <a:rPr lang="en-GB" dirty="0"/>
              <a:t>to the definition of interoperability specifications</a:t>
            </a:r>
            <a:r>
              <a:rPr lang="es-ES_tradnl" dirty="0"/>
              <a:t> </a:t>
            </a:r>
            <a:endParaRPr lang="es-ES_tradnl" dirty="0" smtClean="0"/>
          </a:p>
          <a:p>
            <a:pPr lvl="2"/>
            <a:r>
              <a:rPr lang="es-ES_tradnl" dirty="0" smtClean="0"/>
              <a:t>IMS LTI</a:t>
            </a:r>
          </a:p>
          <a:p>
            <a:pPr marL="914400" lvl="2" indent="0">
              <a:buNone/>
            </a:pPr>
            <a:endParaRPr lang="en-GB" dirty="0" smtClean="0"/>
          </a:p>
        </p:txBody>
      </p:sp>
    </p:spTree>
    <p:extLst>
      <p:ext uri="{BB962C8B-B14F-4D97-AF65-F5344CB8AC3E}">
        <p14:creationId xmlns:p14="http://schemas.microsoft.com/office/powerpoint/2010/main" val="27849771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smtClean="0"/>
              <a:t>Contrast of Results</a:t>
            </a:r>
            <a:endParaRPr lang="en-GB" dirty="0"/>
          </a:p>
        </p:txBody>
      </p:sp>
      <p:sp>
        <p:nvSpPr>
          <p:cNvPr id="5" name="Marcador de contenido 2"/>
          <p:cNvSpPr>
            <a:spLocks noGrp="1"/>
          </p:cNvSpPr>
          <p:nvPr>
            <p:ph idx="1"/>
          </p:nvPr>
        </p:nvSpPr>
        <p:spPr>
          <a:xfrm>
            <a:off x="457200" y="1168400"/>
            <a:ext cx="8229600" cy="5295900"/>
          </a:xfrm>
        </p:spPr>
        <p:txBody>
          <a:bodyPr>
            <a:normAutofit/>
          </a:bodyPr>
          <a:lstStyle/>
          <a:p>
            <a:pPr marL="571500" indent="-457200"/>
            <a:r>
              <a:rPr lang="en-GB" dirty="0" smtClean="0"/>
              <a:t>The work is supported by</a:t>
            </a:r>
          </a:p>
          <a:p>
            <a:pPr marL="971550" lvl="1" indent="-457200"/>
            <a:r>
              <a:rPr lang="en-GB" dirty="0" smtClean="0"/>
              <a:t>4 JCR Journal articles </a:t>
            </a:r>
          </a:p>
          <a:p>
            <a:pPr marL="971550" lvl="1" indent="-457200"/>
            <a:r>
              <a:rPr lang="en-GB" dirty="0" smtClean="0"/>
              <a:t>5 Other International Journal articles</a:t>
            </a:r>
          </a:p>
          <a:p>
            <a:pPr marL="971550" lvl="1" indent="-457200"/>
            <a:r>
              <a:rPr lang="en-GB" dirty="0" smtClean="0"/>
              <a:t>2 National Journal articles</a:t>
            </a:r>
          </a:p>
          <a:p>
            <a:pPr marL="971550" lvl="1" indent="-457200"/>
            <a:r>
              <a:rPr lang="en-GB" dirty="0"/>
              <a:t>5</a:t>
            </a:r>
            <a:r>
              <a:rPr lang="en-GB" dirty="0" smtClean="0"/>
              <a:t> Book chapters</a:t>
            </a:r>
          </a:p>
          <a:p>
            <a:pPr marL="971550" lvl="1" indent="-457200"/>
            <a:r>
              <a:rPr lang="en-GB" dirty="0" smtClean="0"/>
              <a:t>38 Papers in International conference proceedings</a:t>
            </a:r>
          </a:p>
          <a:p>
            <a:pPr marL="971550" lvl="1" indent="-457200"/>
            <a:r>
              <a:rPr lang="en-GB" dirty="0"/>
              <a:t>8</a:t>
            </a:r>
            <a:r>
              <a:rPr lang="en-GB" dirty="0" smtClean="0"/>
              <a:t> Papers in National conference proceedings</a:t>
            </a:r>
          </a:p>
          <a:p>
            <a:pPr marL="971550" lvl="1" indent="-457200"/>
            <a:r>
              <a:rPr lang="en-GB" dirty="0" smtClean="0"/>
              <a:t>Supported by 6 research projects</a:t>
            </a:r>
          </a:p>
        </p:txBody>
      </p:sp>
    </p:spTree>
    <p:extLst>
      <p:ext uri="{BB962C8B-B14F-4D97-AF65-F5344CB8AC3E}">
        <p14:creationId xmlns:p14="http://schemas.microsoft.com/office/powerpoint/2010/main" val="16856891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911475"/>
            <a:ext cx="7772400" cy="1470025"/>
          </a:xfrm>
        </p:spPr>
        <p:txBody>
          <a:bodyPr>
            <a:noAutofit/>
          </a:bodyPr>
          <a:lstStyle/>
          <a:p>
            <a:r>
              <a:rPr lang="es-ES_tradnl" sz="3000" b="1" dirty="0">
                <a:effectLst/>
              </a:rPr>
              <a:t>Personalización del aprendizaje: </a:t>
            </a:r>
            <a:r>
              <a:rPr lang="es-ES_tradnl" sz="3000" b="1" i="1" dirty="0">
                <a:effectLst/>
              </a:rPr>
              <a:t>Framework</a:t>
            </a:r>
            <a:r>
              <a:rPr lang="es-ES_tradnl" sz="3000" b="1" dirty="0">
                <a:effectLst/>
              </a:rPr>
              <a:t> de servicios para la integración de aplicaciones </a:t>
            </a:r>
            <a:r>
              <a:rPr lang="es-ES_tradnl" sz="3000" b="1" i="1" dirty="0">
                <a:effectLst/>
              </a:rPr>
              <a:t>online</a:t>
            </a:r>
            <a:r>
              <a:rPr lang="es-ES_tradnl" sz="3000" b="1" dirty="0">
                <a:effectLst/>
              </a:rPr>
              <a:t> en los sistemas de gestión del aprendizaje</a:t>
            </a:r>
            <a:r>
              <a:rPr lang="es-ES_tradnl" sz="3000" dirty="0">
                <a:effectLst/>
              </a:rPr>
              <a:t/>
            </a:r>
            <a:br>
              <a:rPr lang="es-ES_tradnl" sz="3000" dirty="0">
                <a:effectLst/>
              </a:rPr>
            </a:br>
            <a:endParaRPr lang="es-ES" sz="3000" dirty="0"/>
          </a:p>
        </p:txBody>
      </p:sp>
      <p:sp>
        <p:nvSpPr>
          <p:cNvPr id="3" name="Subtítulo 2"/>
          <p:cNvSpPr>
            <a:spLocks noGrp="1"/>
          </p:cNvSpPr>
          <p:nvPr>
            <p:ph type="subTitle" idx="1"/>
          </p:nvPr>
        </p:nvSpPr>
        <p:spPr>
          <a:xfrm>
            <a:off x="1371600" y="4559300"/>
            <a:ext cx="6400800" cy="2044700"/>
          </a:xfrm>
        </p:spPr>
        <p:txBody>
          <a:bodyPr>
            <a:normAutofit fontScale="85000" lnSpcReduction="20000"/>
          </a:bodyPr>
          <a:lstStyle/>
          <a:p>
            <a:r>
              <a:rPr lang="es-ES" dirty="0" smtClean="0"/>
              <a:t>Doctorando: </a:t>
            </a:r>
          </a:p>
          <a:p>
            <a:r>
              <a:rPr lang="es-ES" dirty="0"/>
              <a:t>Miguel Ángel Conde González</a:t>
            </a:r>
          </a:p>
          <a:p>
            <a:endParaRPr lang="es-ES" dirty="0" smtClean="0"/>
          </a:p>
          <a:p>
            <a:r>
              <a:rPr lang="es-ES" dirty="0" smtClean="0"/>
              <a:t>Directores: </a:t>
            </a:r>
          </a:p>
          <a:p>
            <a:r>
              <a:rPr lang="es-ES" dirty="0" smtClean="0"/>
              <a:t>Dr. D. Francisco José García </a:t>
            </a:r>
            <a:r>
              <a:rPr lang="es-ES" dirty="0" err="1" smtClean="0"/>
              <a:t>Peñalvo</a:t>
            </a:r>
            <a:endParaRPr lang="es-ES" dirty="0" smtClean="0"/>
          </a:p>
          <a:p>
            <a:r>
              <a:rPr lang="es-ES" dirty="0" smtClean="0"/>
              <a:t>Dr. D. Marc </a:t>
            </a:r>
            <a:r>
              <a:rPr lang="es-ES" dirty="0" err="1" smtClean="0"/>
              <a:t>Alier</a:t>
            </a:r>
            <a:r>
              <a:rPr lang="es-ES" dirty="0" smtClean="0"/>
              <a:t> </a:t>
            </a:r>
            <a:r>
              <a:rPr lang="es-ES" dirty="0" err="1" smtClean="0"/>
              <a:t>Forment</a:t>
            </a:r>
            <a:endParaRPr lang="es-ES" dirty="0"/>
          </a:p>
        </p:txBody>
      </p:sp>
      <p:sp>
        <p:nvSpPr>
          <p:cNvPr id="6" name="Subtítulo 2"/>
          <p:cNvSpPr txBox="1">
            <a:spLocks/>
          </p:cNvSpPr>
          <p:nvPr/>
        </p:nvSpPr>
        <p:spPr>
          <a:xfrm>
            <a:off x="1371600" y="965200"/>
            <a:ext cx="6400800" cy="1752600"/>
          </a:xfrm>
          <a:prstGeom prst="rect">
            <a:avLst/>
          </a:prstGeom>
          <a:noFill/>
          <a:ln cap="rnd">
            <a:noFill/>
          </a:ln>
        </p:spPr>
        <p:txBody>
          <a:bodyPr vert="horz" lIns="91440" tIns="45720" rIns="91440" bIns="45720" rtlCol="0">
            <a:normAutofit/>
          </a:bodyPr>
          <a:lstStyle>
            <a:lvl1pPr marL="0" indent="0" algn="ctr" defTabSz="457200" rtl="0" eaLnBrk="1" latinLnBrk="0" hangingPunct="1">
              <a:spcBef>
                <a:spcPct val="20000"/>
              </a:spcBef>
              <a:buFont typeface="Arial"/>
              <a:buNone/>
              <a:defRPr sz="2600" kern="1200">
                <a:solidFill>
                  <a:srgbClr val="666666"/>
                </a:solidFill>
                <a:latin typeface="Tahoma"/>
                <a:ea typeface="+mn-ea"/>
                <a:cs typeface="Tahoma"/>
              </a:defRPr>
            </a:lvl1pPr>
            <a:lvl2pPr marL="457200" indent="0" algn="ctr" defTabSz="457200" rtl="0" eaLnBrk="1" latinLnBrk="0" hangingPunct="1">
              <a:spcBef>
                <a:spcPct val="20000"/>
              </a:spcBef>
              <a:buFont typeface="Wingdings" charset="2"/>
              <a:buNone/>
              <a:defRPr sz="2400" kern="1200">
                <a:solidFill>
                  <a:schemeClr val="tx1">
                    <a:tint val="75000"/>
                  </a:schemeClr>
                </a:solidFill>
                <a:latin typeface="Tahoma"/>
                <a:ea typeface="+mn-ea"/>
                <a:cs typeface="Tahoma"/>
              </a:defRPr>
            </a:lvl2pPr>
            <a:lvl3pPr marL="914400" indent="0" algn="ctr" defTabSz="457200" rtl="0" eaLnBrk="1" latinLnBrk="0" hangingPunct="1">
              <a:spcBef>
                <a:spcPct val="20000"/>
              </a:spcBef>
              <a:buFont typeface="Arial"/>
              <a:buNone/>
              <a:defRPr sz="2000" kern="1200">
                <a:solidFill>
                  <a:schemeClr val="tx1">
                    <a:tint val="75000"/>
                  </a:schemeClr>
                </a:solidFill>
                <a:latin typeface="Tahoma"/>
                <a:ea typeface="+mn-ea"/>
                <a:cs typeface="Tahoma"/>
              </a:defRPr>
            </a:lvl3pPr>
            <a:lvl4pPr marL="1371600" indent="0" algn="ctr" defTabSz="457200" rtl="0" eaLnBrk="1" latinLnBrk="0" hangingPunct="1">
              <a:spcBef>
                <a:spcPct val="20000"/>
              </a:spcBef>
              <a:buFont typeface="Arial"/>
              <a:buNone/>
              <a:defRPr sz="1800" kern="1200">
                <a:solidFill>
                  <a:schemeClr val="tx1">
                    <a:tint val="75000"/>
                  </a:schemeClr>
                </a:solidFill>
                <a:latin typeface="Tahoma"/>
                <a:ea typeface="+mn-ea"/>
                <a:cs typeface="Tahoma"/>
              </a:defRPr>
            </a:lvl4pPr>
            <a:lvl5pPr marL="1828800" indent="0" algn="ctr" defTabSz="457200" rtl="0" eaLnBrk="1" latinLnBrk="0" hangingPunct="1">
              <a:spcBef>
                <a:spcPct val="20000"/>
              </a:spcBef>
              <a:buFont typeface="Lucida Grande"/>
              <a:buNone/>
              <a:defRPr sz="1600" kern="1200">
                <a:solidFill>
                  <a:schemeClr val="tx1">
                    <a:tint val="75000"/>
                  </a:schemeClr>
                </a:solidFill>
                <a:latin typeface="Tahoma"/>
                <a:ea typeface="+mn-ea"/>
                <a:cs typeface="Tahom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s-ES" dirty="0" smtClean="0"/>
          </a:p>
          <a:p>
            <a:endParaRPr lang="es-ES" dirty="0"/>
          </a:p>
          <a:p>
            <a:r>
              <a:rPr lang="es-ES" dirty="0" smtClean="0"/>
              <a:t>Tesis Doctoral</a:t>
            </a:r>
            <a:endParaRPr lang="es-ES" dirty="0"/>
          </a:p>
        </p:txBody>
      </p:sp>
    </p:spTree>
    <p:extLst>
      <p:ext uri="{BB962C8B-B14F-4D97-AF65-F5344CB8AC3E}">
        <p14:creationId xmlns:p14="http://schemas.microsoft.com/office/powerpoint/2010/main" val="13989783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a:t>Razones</a:t>
            </a:r>
            <a:r>
              <a:rPr lang="en-GB" dirty="0"/>
              <a:t> de la </a:t>
            </a:r>
            <a:r>
              <a:rPr lang="en-GB" dirty="0" err="1"/>
              <a:t>falta</a:t>
            </a:r>
            <a:r>
              <a:rPr lang="en-GB" dirty="0"/>
              <a:t> de </a:t>
            </a:r>
            <a:r>
              <a:rPr lang="en-GB" dirty="0" err="1"/>
              <a:t>éxito</a:t>
            </a:r>
            <a:r>
              <a:rPr lang="en-GB" dirty="0"/>
              <a:t> de </a:t>
            </a:r>
            <a:r>
              <a:rPr lang="en-GB" dirty="0" err="1"/>
              <a:t>las</a:t>
            </a:r>
            <a:r>
              <a:rPr lang="en-GB" dirty="0"/>
              <a:t> TIC (</a:t>
            </a:r>
            <a:r>
              <a:rPr lang="en-GB" dirty="0" smtClean="0"/>
              <a:t>III)</a:t>
            </a:r>
            <a:endParaRPr lang="en-GB" dirty="0"/>
          </a:p>
        </p:txBody>
      </p:sp>
      <p:sp>
        <p:nvSpPr>
          <p:cNvPr id="4" name="Marcador de pie de página 3"/>
          <p:cNvSpPr>
            <a:spLocks noGrp="1"/>
          </p:cNvSpPr>
          <p:nvPr>
            <p:ph type="ftr" sz="quarter" idx="11"/>
          </p:nvPr>
        </p:nvSpPr>
        <p:spPr>
          <a:xfrm>
            <a:off x="3124200" y="6350000"/>
            <a:ext cx="2895600" cy="365125"/>
          </a:xfrm>
        </p:spPr>
        <p:txBody>
          <a:bodyPr/>
          <a:lstStyle/>
          <a:p>
            <a:r>
              <a:rPr lang="es-ES_tradnl" dirty="0" smtClean="0"/>
              <a:t>GRIAL – Universidad de Salamanca</a:t>
            </a:r>
            <a:endParaRPr lang="es-ES_tradnl" dirty="0"/>
          </a:p>
        </p:txBody>
      </p:sp>
      <p:pic>
        <p:nvPicPr>
          <p:cNvPr id="11" name="Imagen 10"/>
          <p:cNvPicPr>
            <a:picLocks noChangeAspect="1"/>
          </p:cNvPicPr>
          <p:nvPr/>
        </p:nvPicPr>
        <p:blipFill>
          <a:blip r:embed="rId3"/>
          <a:stretch>
            <a:fillRect/>
          </a:stretch>
        </p:blipFill>
        <p:spPr>
          <a:xfrm>
            <a:off x="1003300" y="1625600"/>
            <a:ext cx="7077590" cy="3436370"/>
          </a:xfrm>
          <a:prstGeom prst="rect">
            <a:avLst/>
          </a:prstGeom>
        </p:spPr>
      </p:pic>
      <p:sp>
        <p:nvSpPr>
          <p:cNvPr id="3" name="CuadroTexto 2"/>
          <p:cNvSpPr txBox="1"/>
          <p:nvPr/>
        </p:nvSpPr>
        <p:spPr>
          <a:xfrm>
            <a:off x="2755900" y="5422900"/>
            <a:ext cx="3937000" cy="830997"/>
          </a:xfrm>
          <a:prstGeom prst="rect">
            <a:avLst/>
          </a:prstGeom>
          <a:noFill/>
        </p:spPr>
        <p:txBody>
          <a:bodyPr wrap="square" rtlCol="0">
            <a:spAutoFit/>
          </a:bodyPr>
          <a:lstStyle>
            <a:defPPr>
              <a:defRPr lang="es-ES_tradnl"/>
            </a:defPPr>
            <a:lvl1pPr algn="ctr">
              <a:defRPr sz="2400" b="1">
                <a:solidFill>
                  <a:schemeClr val="accent6"/>
                </a:solidFill>
              </a:defRPr>
            </a:lvl1pPr>
          </a:lstStyle>
          <a:p>
            <a:r>
              <a:rPr lang="en-GB" dirty="0" err="1">
                <a:solidFill>
                  <a:srgbClr val="000000"/>
                </a:solidFill>
                <a:latin typeface="Tahoma"/>
                <a:cs typeface="Tahoma"/>
              </a:rPr>
              <a:t>Nativos</a:t>
            </a:r>
            <a:r>
              <a:rPr lang="en-GB" dirty="0">
                <a:solidFill>
                  <a:srgbClr val="000000"/>
                </a:solidFill>
                <a:latin typeface="Tahoma"/>
                <a:cs typeface="Tahoma"/>
              </a:rPr>
              <a:t> v</a:t>
            </a:r>
            <a:r>
              <a:rPr lang="en-GB" dirty="0" smtClean="0">
                <a:solidFill>
                  <a:srgbClr val="000000"/>
                </a:solidFill>
                <a:latin typeface="Tahoma"/>
                <a:cs typeface="Tahoma"/>
              </a:rPr>
              <a:t>s. </a:t>
            </a:r>
            <a:r>
              <a:rPr lang="en-GB" dirty="0" err="1">
                <a:solidFill>
                  <a:srgbClr val="000000"/>
                </a:solidFill>
                <a:latin typeface="Tahoma"/>
                <a:cs typeface="Tahoma"/>
              </a:rPr>
              <a:t>Inmigrantes</a:t>
            </a:r>
            <a:r>
              <a:rPr lang="en-GB" dirty="0">
                <a:solidFill>
                  <a:srgbClr val="000000"/>
                </a:solidFill>
                <a:latin typeface="Tahoma"/>
                <a:cs typeface="Tahoma"/>
              </a:rPr>
              <a:t> </a:t>
            </a:r>
            <a:r>
              <a:rPr lang="en-GB" dirty="0" err="1">
                <a:solidFill>
                  <a:srgbClr val="000000"/>
                </a:solidFill>
                <a:latin typeface="Tahoma"/>
                <a:cs typeface="Tahoma"/>
              </a:rPr>
              <a:t>digitales</a:t>
            </a:r>
            <a:endParaRPr lang="en-GB" dirty="0">
              <a:solidFill>
                <a:srgbClr val="000000"/>
              </a:solidFill>
              <a:latin typeface="Tahoma"/>
              <a:cs typeface="Tahoma"/>
            </a:endParaRPr>
          </a:p>
        </p:txBody>
      </p:sp>
    </p:spTree>
    <p:extLst>
      <p:ext uri="{BB962C8B-B14F-4D97-AF65-F5344CB8AC3E}">
        <p14:creationId xmlns:p14="http://schemas.microsoft.com/office/powerpoint/2010/main" val="525510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GB" dirty="0" err="1"/>
              <a:t>Razones</a:t>
            </a:r>
            <a:r>
              <a:rPr lang="en-GB" dirty="0"/>
              <a:t> de la </a:t>
            </a:r>
            <a:r>
              <a:rPr lang="en-GB" dirty="0" err="1"/>
              <a:t>falta</a:t>
            </a:r>
            <a:r>
              <a:rPr lang="en-GB" dirty="0"/>
              <a:t> de </a:t>
            </a:r>
            <a:r>
              <a:rPr lang="en-GB" dirty="0" err="1"/>
              <a:t>éxito</a:t>
            </a:r>
            <a:r>
              <a:rPr lang="en-GB" dirty="0"/>
              <a:t> de </a:t>
            </a:r>
            <a:r>
              <a:rPr lang="en-GB" dirty="0" err="1"/>
              <a:t>las</a:t>
            </a:r>
            <a:r>
              <a:rPr lang="en-GB" dirty="0"/>
              <a:t> TIC </a:t>
            </a:r>
            <a:r>
              <a:rPr lang="en-GB" dirty="0" smtClean="0"/>
              <a:t>(IV)</a:t>
            </a:r>
            <a:endParaRPr lang="en-GB" dirty="0"/>
          </a:p>
        </p:txBody>
      </p:sp>
      <p:sp>
        <p:nvSpPr>
          <p:cNvPr id="4" name="Marcador de pie de página 3"/>
          <p:cNvSpPr>
            <a:spLocks noGrp="1"/>
          </p:cNvSpPr>
          <p:nvPr>
            <p:ph type="ftr" sz="quarter" idx="11"/>
          </p:nvPr>
        </p:nvSpPr>
        <p:spPr/>
        <p:txBody>
          <a:bodyPr/>
          <a:lstStyle/>
          <a:p>
            <a:r>
              <a:rPr lang="es-ES_tradnl" smtClean="0"/>
              <a:t>GRIAL – Universidad de Salamanca</a:t>
            </a:r>
            <a:endParaRPr lang="es-ES_tradnl"/>
          </a:p>
        </p:txBody>
      </p:sp>
      <p:pic>
        <p:nvPicPr>
          <p:cNvPr id="12" name="Imagen 11"/>
          <p:cNvPicPr>
            <a:picLocks noChangeAspect="1"/>
          </p:cNvPicPr>
          <p:nvPr/>
        </p:nvPicPr>
        <p:blipFill>
          <a:blip r:embed="rId3"/>
          <a:stretch>
            <a:fillRect/>
          </a:stretch>
        </p:blipFill>
        <p:spPr>
          <a:xfrm>
            <a:off x="596900" y="1408938"/>
            <a:ext cx="5321300" cy="5306096"/>
          </a:xfrm>
          <a:prstGeom prst="rect">
            <a:avLst/>
          </a:prstGeom>
        </p:spPr>
      </p:pic>
      <p:sp>
        <p:nvSpPr>
          <p:cNvPr id="3" name="CuadroTexto 2"/>
          <p:cNvSpPr txBox="1"/>
          <p:nvPr/>
        </p:nvSpPr>
        <p:spPr>
          <a:xfrm>
            <a:off x="6438901" y="2755900"/>
            <a:ext cx="2476500" cy="2308324"/>
          </a:xfrm>
          <a:prstGeom prst="rect">
            <a:avLst/>
          </a:prstGeom>
          <a:noFill/>
        </p:spPr>
        <p:txBody>
          <a:bodyPr wrap="square" rtlCol="0">
            <a:spAutoFit/>
          </a:bodyPr>
          <a:lstStyle/>
          <a:p>
            <a:pPr algn="ctr"/>
            <a:r>
              <a:rPr lang="es-ES" sz="2400" b="1" dirty="0" smtClean="0">
                <a:solidFill>
                  <a:srgbClr val="000000"/>
                </a:solidFill>
                <a:latin typeface="Tahoma"/>
                <a:cs typeface="Tahoma"/>
              </a:rPr>
              <a:t>Falta de integración del aprendizaje formal, informal y no formal</a:t>
            </a:r>
            <a:endParaRPr lang="es-ES" sz="2400" b="1" dirty="0">
              <a:solidFill>
                <a:srgbClr val="000000"/>
              </a:solidFill>
              <a:latin typeface="Tahoma"/>
              <a:cs typeface="Tahoma"/>
            </a:endParaRPr>
          </a:p>
        </p:txBody>
      </p:sp>
    </p:spTree>
    <p:extLst>
      <p:ext uri="{BB962C8B-B14F-4D97-AF65-F5344CB8AC3E}">
        <p14:creationId xmlns:p14="http://schemas.microsoft.com/office/powerpoint/2010/main" val="525510591"/>
      </p:ext>
    </p:extLst>
  </p:cSld>
  <p:clrMapOvr>
    <a:masterClrMapping/>
  </p:clrMapOvr>
  <p:timing>
    <p:tnLst>
      <p:par>
        <p:cTn id="1" dur="indefinite" restart="never" nodeType="tmRoot"/>
      </p:par>
    </p:tnLst>
  </p:timing>
</p:sld>
</file>

<file path=ppt/theme/theme1.xml><?xml version="1.0" encoding="utf-8"?>
<a:theme xmlns:a="http://schemas.openxmlformats.org/drawingml/2006/main" name="Plantilla Grial-2">
  <a:themeElements>
    <a:clrScheme name="Personalizar 1">
      <a:dk1>
        <a:sysClr val="windowText" lastClr="000000"/>
      </a:dk1>
      <a:lt1>
        <a:sysClr val="window" lastClr="FFFFFF"/>
      </a:lt1>
      <a:dk2>
        <a:srgbClr val="630000"/>
      </a:dk2>
      <a:lt2>
        <a:srgbClr val="EEECE1"/>
      </a:lt2>
      <a:accent1>
        <a:srgbClr val="D9D9D9"/>
      </a:accent1>
      <a:accent2>
        <a:srgbClr val="C0C0C0"/>
      </a:accent2>
      <a:accent3>
        <a:srgbClr val="A6A6A6"/>
      </a:accent3>
      <a:accent4>
        <a:srgbClr val="808080"/>
      </a:accent4>
      <a:accent5>
        <a:srgbClr val="595959"/>
      </a:accent5>
      <a:accent6>
        <a:srgbClr val="404040"/>
      </a:accent6>
      <a:hlink>
        <a:srgbClr val="630000"/>
      </a:hlink>
      <a:folHlink>
        <a:srgbClr val="63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Plantilla Grial-2.potx</Template>
  <TotalTime>6518</TotalTime>
  <Words>3224</Words>
  <Application>Microsoft Office PowerPoint</Application>
  <PresentationFormat>Presentación en pantalla (4:3)</PresentationFormat>
  <Paragraphs>584</Paragraphs>
  <Slides>76</Slides>
  <Notes>76</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76</vt:i4>
      </vt:variant>
    </vt:vector>
  </HeadingPairs>
  <TitlesOfParts>
    <vt:vector size="78" baseType="lpstr">
      <vt:lpstr>Plantilla Grial-2</vt:lpstr>
      <vt:lpstr>Documento</vt:lpstr>
      <vt:lpstr>Personalización del aprendizaje: Framework de servicios para la integración de aplicaciones online en los sistemas de gestión del aprendizaje </vt:lpstr>
      <vt:lpstr>Contenidos</vt:lpstr>
      <vt:lpstr>Contenidos</vt:lpstr>
      <vt:lpstr>Aplicación de las TIC al aprendizaje (I)</vt:lpstr>
      <vt:lpstr>Aplicación de las TIC al aprendizaje (y II)</vt:lpstr>
      <vt:lpstr>Razones de la falta de éxito de las TIC (I)</vt:lpstr>
      <vt:lpstr>Razones de la falta de éxito de las TIC (II)</vt:lpstr>
      <vt:lpstr>Razones de la falta de éxito de las TIC (III)</vt:lpstr>
      <vt:lpstr>Razones de la falta de éxito de las TIC (IV)</vt:lpstr>
      <vt:lpstr>Razones de la falta de éxito de las TIC (y V)</vt:lpstr>
      <vt:lpstr>LMS y PLE (I)</vt:lpstr>
      <vt:lpstr>LMS y PLE (II)</vt:lpstr>
      <vt:lpstr>LMS y PLE (III)</vt:lpstr>
      <vt:lpstr>LMS y PLE (IV)</vt:lpstr>
      <vt:lpstr>LMS y PLE (V)</vt:lpstr>
      <vt:lpstr>LMS y PLE (y VI)</vt:lpstr>
      <vt:lpstr>Contenidos</vt:lpstr>
      <vt:lpstr>Objetivos (I)</vt:lpstr>
      <vt:lpstr>Objetivos (y II)</vt:lpstr>
      <vt:lpstr>Contenidos</vt:lpstr>
      <vt:lpstr>Metodología (I)</vt:lpstr>
      <vt:lpstr>Metodología (II)</vt:lpstr>
      <vt:lpstr>Metodología (y III)</vt:lpstr>
      <vt:lpstr>Contenidos</vt:lpstr>
      <vt:lpstr>Estado del arte</vt:lpstr>
      <vt:lpstr>Interacción LMS-PLE</vt:lpstr>
      <vt:lpstr>Especificaciones de interoperabilidad </vt:lpstr>
      <vt:lpstr>Representación de la funcionalidad</vt:lpstr>
      <vt:lpstr>Formas de implementar un mash-up</vt:lpstr>
      <vt:lpstr>Exportación a otros contextos</vt:lpstr>
      <vt:lpstr>Modelos de seguridad</vt:lpstr>
      <vt:lpstr>Contenidos</vt:lpstr>
      <vt:lpstr>Descripción de la propuesta (I)</vt:lpstr>
      <vt:lpstr>Descripción de la propuesta (y II)</vt:lpstr>
      <vt:lpstr>Despliegue de la propuesta</vt:lpstr>
      <vt:lpstr>Implementación de la propuesta</vt:lpstr>
      <vt:lpstr>Escenarios (I)</vt:lpstr>
      <vt:lpstr>Escenarios (y II)</vt:lpstr>
      <vt:lpstr>Escenario 1. Componentes e interfaces</vt:lpstr>
      <vt:lpstr>Escenario 1. Modelo de negocio</vt:lpstr>
      <vt:lpstr>Escenario Móvil</vt:lpstr>
      <vt:lpstr>Escenario 2</vt:lpstr>
      <vt:lpstr>Escenario 3. Componentes e interfaces</vt:lpstr>
      <vt:lpstr>Escenario 3. Modelo de negocio abstracto</vt:lpstr>
      <vt:lpstr>Escenario 3. Modelo de negocio Abstracto (y II)</vt:lpstr>
      <vt:lpstr>Escenario 3. Uso de BLTI</vt:lpstr>
      <vt:lpstr>Escenario 3. Modelo de negocio</vt:lpstr>
      <vt:lpstr>Escenario 4. Componentes e interfaces</vt:lpstr>
      <vt:lpstr>Escenario 4. Modelo de negocio abstracto (I)</vt:lpstr>
      <vt:lpstr>Escenario 4. Modelo de negocio abstracto (y II)</vt:lpstr>
      <vt:lpstr>Escenario 4. Modelo de negocio</vt:lpstr>
      <vt:lpstr>Escenario 4. Lanzamiento y vistas</vt:lpstr>
      <vt:lpstr>Escenario 4. Modelo negocio estudiante</vt:lpstr>
      <vt:lpstr>Contenidos</vt:lpstr>
      <vt:lpstr>Descripción de las experiencias piloto</vt:lpstr>
      <vt:lpstr>Validación Escenario 1</vt:lpstr>
      <vt:lpstr>Datos Escenario 1</vt:lpstr>
      <vt:lpstr>Resultados Escenario 1</vt:lpstr>
      <vt:lpstr>Validación Escenario 2</vt:lpstr>
      <vt:lpstr>Datos Escenario 2</vt:lpstr>
      <vt:lpstr>Resultados Escenario 2</vt:lpstr>
      <vt:lpstr>Validación Escenario 3</vt:lpstr>
      <vt:lpstr>Datos Escenario 3</vt:lpstr>
      <vt:lpstr>Resultados Escenario 3</vt:lpstr>
      <vt:lpstr>Validación Escenario 4</vt:lpstr>
      <vt:lpstr>Datos Escenario 4</vt:lpstr>
      <vt:lpstr>Resultados Escenario 4</vt:lpstr>
      <vt:lpstr>Validación y Datos Escenario Móvil</vt:lpstr>
      <vt:lpstr>Resultados Escenario Móvil</vt:lpstr>
      <vt:lpstr>Contenidos</vt:lpstr>
      <vt:lpstr>Conclusions (I)</vt:lpstr>
      <vt:lpstr>Conclusions (and II)</vt:lpstr>
      <vt:lpstr>Future research lines (I)</vt:lpstr>
      <vt:lpstr>Future research lines (and II)</vt:lpstr>
      <vt:lpstr>Contrast of Results</vt:lpstr>
      <vt:lpstr>Personalización del aprendizaje: Framework de servicios para la integración de aplicaciones online en los sistemas de gestión del aprendizaje </vt:lpstr>
    </vt:vector>
  </TitlesOfParts>
  <Company>Universidad de Salamanca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Iniciatia mLearning de la ECLAP</dc:title>
  <dc:creator>Alicia García Holgado</dc:creator>
  <cp:lastModifiedBy>Fran</cp:lastModifiedBy>
  <cp:revision>262</cp:revision>
  <dcterms:created xsi:type="dcterms:W3CDTF">2010-05-08T18:21:50Z</dcterms:created>
  <dcterms:modified xsi:type="dcterms:W3CDTF">2012-07-05T08:34:38Z</dcterms:modified>
</cp:coreProperties>
</file>