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262" r:id="rId3"/>
    <p:sldId id="289" r:id="rId4"/>
    <p:sldId id="290" r:id="rId5"/>
    <p:sldId id="324" r:id="rId6"/>
    <p:sldId id="325" r:id="rId7"/>
    <p:sldId id="291" r:id="rId8"/>
    <p:sldId id="326" r:id="rId9"/>
    <p:sldId id="337" r:id="rId10"/>
    <p:sldId id="327" r:id="rId11"/>
    <p:sldId id="328" r:id="rId12"/>
    <p:sldId id="294" r:id="rId13"/>
    <p:sldId id="329" r:id="rId14"/>
    <p:sldId id="332" r:id="rId15"/>
    <p:sldId id="333" r:id="rId16"/>
    <p:sldId id="334" r:id="rId17"/>
    <p:sldId id="335" r:id="rId18"/>
    <p:sldId id="320" r:id="rId19"/>
    <p:sldId id="338" r:id="rId20"/>
    <p:sldId id="336" r:id="rId21"/>
  </p:sldIdLst>
  <p:sldSz cx="9144000" cy="6858000" type="screen4x3"/>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DDDDDD"/>
    <a:srgbClr val="FAFAFA"/>
    <a:srgbClr val="990000"/>
    <a:srgbClr val="F2F2F2"/>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87059" autoAdjust="0"/>
  </p:normalViewPr>
  <p:slideViewPr>
    <p:cSldViewPr snapToGrid="0" snapToObjects="1">
      <p:cViewPr>
        <p:scale>
          <a:sx n="100" d="100"/>
          <a:sy n="100" d="100"/>
        </p:scale>
        <p:origin x="-204" y="11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100" d="100"/>
          <a:sy n="100" d="100"/>
        </p:scale>
        <p:origin x="-26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dirty="0">
              <a:latin typeface="Arial"/>
            </a:endParaRPr>
          </a:p>
        </p:txBody>
      </p:sp>
      <p:sp>
        <p:nvSpPr>
          <p:cNvPr id="3" name="Marcador de fecha 2"/>
          <p:cNvSpPr>
            <a:spLocks noGrp="1"/>
          </p:cNvSpPr>
          <p:nvPr>
            <p:ph type="dt" sz="quarter" idx="1"/>
          </p:nvPr>
        </p:nvSpPr>
        <p:spPr>
          <a:xfrm>
            <a:off x="5372099" y="0"/>
            <a:ext cx="1484313" cy="457200"/>
          </a:xfrm>
          <a:prstGeom prst="rect">
            <a:avLst/>
          </a:prstGeom>
        </p:spPr>
        <p:txBody>
          <a:bodyPr vert="horz" lIns="91440" tIns="45720" rIns="91440" bIns="45720" rtlCol="0"/>
          <a:lstStyle>
            <a:lvl1pPr algn="r">
              <a:defRPr sz="1200"/>
            </a:lvl1pPr>
          </a:lstStyle>
          <a:p>
            <a:fld id="{66A37CD9-6A8A-0B41-9B7F-CDD61CAE6EAC}" type="datetime1">
              <a:rPr lang="es-ES_tradnl" smtClean="0">
                <a:solidFill>
                  <a:srgbClr val="666666"/>
                </a:solidFill>
                <a:latin typeface="Tahoma"/>
                <a:cs typeface="Tahoma"/>
              </a:rPr>
              <a:pPr/>
              <a:t>21/06/2012</a:t>
            </a:fld>
            <a:endParaRPr lang="es-ES_tradnl" dirty="0">
              <a:solidFill>
                <a:srgbClr val="666666"/>
              </a:solidFill>
              <a:latin typeface="Tahoma"/>
              <a:cs typeface="Tahoma"/>
            </a:endParaRPr>
          </a:p>
        </p:txBody>
      </p:sp>
      <p:sp>
        <p:nvSpPr>
          <p:cNvPr id="4" name="Marcador de pie de página 3"/>
          <p:cNvSpPr>
            <a:spLocks noGrp="1"/>
          </p:cNvSpPr>
          <p:nvPr>
            <p:ph type="ftr" sz="quarter" idx="2"/>
          </p:nvPr>
        </p:nvSpPr>
        <p:spPr>
          <a:xfrm>
            <a:off x="1943100" y="8686800"/>
            <a:ext cx="2971800" cy="228600"/>
          </a:xfrm>
          <a:prstGeom prst="rect">
            <a:avLst/>
          </a:prstGeom>
        </p:spPr>
        <p:txBody>
          <a:bodyPr vert="horz" lIns="91440" tIns="45720" rIns="91440" bIns="45720" rtlCol="0" anchor="ctr"/>
          <a:lstStyle>
            <a:lvl1pPr algn="l">
              <a:defRPr sz="1200"/>
            </a:lvl1pPr>
          </a:lstStyle>
          <a:p>
            <a:pPr algn="ctr"/>
            <a:r>
              <a:rPr lang="es-ES_tradnl" sz="1000" dirty="0" smtClean="0">
                <a:solidFill>
                  <a:srgbClr val="666666"/>
                </a:solidFill>
                <a:latin typeface="Tahoma"/>
                <a:cs typeface="Tahoma"/>
              </a:rPr>
              <a:t>GRIAL </a:t>
            </a:r>
            <a:r>
              <a:rPr lang="es-ES_tradnl" sz="1000" dirty="0" err="1" smtClean="0">
                <a:solidFill>
                  <a:srgbClr val="666666"/>
                </a:solidFill>
                <a:latin typeface="Tahoma"/>
                <a:cs typeface="Tahoma"/>
              </a:rPr>
              <a:t>–</a:t>
            </a:r>
            <a:r>
              <a:rPr lang="es-ES_tradnl" sz="1000" dirty="0" smtClean="0">
                <a:solidFill>
                  <a:srgbClr val="666666"/>
                </a:solidFill>
                <a:latin typeface="Tahoma"/>
                <a:cs typeface="Tahoma"/>
              </a:rPr>
              <a:t> Universidad de Salamanca</a:t>
            </a:r>
            <a:endParaRPr lang="es-ES_tradnl" sz="1000" dirty="0">
              <a:solidFill>
                <a:srgbClr val="666666"/>
              </a:solidFill>
              <a:latin typeface="Tahoma"/>
              <a:cs typeface="Tahoma"/>
            </a:endParaRPr>
          </a:p>
        </p:txBody>
      </p:sp>
      <p:sp>
        <p:nvSpPr>
          <p:cNvPr id="5" name="Marcador de número de diapositiva 4"/>
          <p:cNvSpPr>
            <a:spLocks noGrp="1"/>
          </p:cNvSpPr>
          <p:nvPr>
            <p:ph type="sldNum" sz="quarter" idx="3"/>
          </p:nvPr>
        </p:nvSpPr>
        <p:spPr>
          <a:xfrm>
            <a:off x="6095999" y="8685213"/>
            <a:ext cx="760413" cy="457200"/>
          </a:xfrm>
          <a:prstGeom prst="rect">
            <a:avLst/>
          </a:prstGeom>
        </p:spPr>
        <p:txBody>
          <a:bodyPr vert="horz" lIns="91440" tIns="45720" rIns="91440" bIns="45720" rtlCol="0" anchor="ctr"/>
          <a:lstStyle>
            <a:lvl1pPr algn="r">
              <a:defRPr sz="1200"/>
            </a:lvl1pPr>
          </a:lstStyle>
          <a:p>
            <a:fld id="{F35C60D5-8167-504C-BD55-AC545A151144}" type="slidenum">
              <a:rPr lang="es-ES_tradnl" smtClean="0">
                <a:solidFill>
                  <a:srgbClr val="666666"/>
                </a:solidFill>
                <a:latin typeface="Tahoma"/>
                <a:cs typeface="Tahoma"/>
              </a:rPr>
              <a:pPr/>
              <a:t>‹Nº›</a:t>
            </a:fld>
            <a:endParaRPr lang="es-ES_tradnl" dirty="0">
              <a:solidFill>
                <a:srgbClr val="666666"/>
              </a:solidFill>
              <a:latin typeface="Tahoma"/>
              <a:cs typeface="Tahoma"/>
            </a:endParaRPr>
          </a:p>
        </p:txBody>
      </p:sp>
    </p:spTree>
    <p:extLst>
      <p:ext uri="{BB962C8B-B14F-4D97-AF65-F5344CB8AC3E}">
        <p14:creationId xmlns:p14="http://schemas.microsoft.com/office/powerpoint/2010/main" val="1301801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s-ES_tradnl" dirty="0"/>
          </a:p>
        </p:txBody>
      </p:sp>
      <p:sp>
        <p:nvSpPr>
          <p:cNvPr id="3" name="Marcador de fecha 2"/>
          <p:cNvSpPr>
            <a:spLocks noGrp="1"/>
          </p:cNvSpPr>
          <p:nvPr>
            <p:ph type="dt" idx="1"/>
          </p:nvPr>
        </p:nvSpPr>
        <p:spPr>
          <a:xfrm>
            <a:off x="5350933" y="0"/>
            <a:ext cx="1505480" cy="457200"/>
          </a:xfrm>
          <a:prstGeom prst="rect">
            <a:avLst/>
          </a:prstGeom>
        </p:spPr>
        <p:txBody>
          <a:bodyPr vert="horz" lIns="91440" tIns="45720" rIns="91440" bIns="45720" rtlCol="0"/>
          <a:lstStyle>
            <a:lvl1pPr algn="r">
              <a:defRPr sz="1200">
                <a:solidFill>
                  <a:srgbClr val="666666"/>
                </a:solidFill>
                <a:latin typeface="Tahoma"/>
                <a:cs typeface="Tahoma"/>
              </a:defRPr>
            </a:lvl1pPr>
          </a:lstStyle>
          <a:p>
            <a:fld id="{D0989BAA-F2EE-5D4C-882C-8AAA58C886B9}" type="datetime1">
              <a:rPr lang="es-ES_tradnl" smtClean="0"/>
              <a:pPr/>
              <a:t>21/06/2012</a:t>
            </a:fld>
            <a:endParaRPr lang="es-ES_tradnl" dirty="0"/>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6" name="Marcador de pie de página 5"/>
          <p:cNvSpPr>
            <a:spLocks noGrp="1"/>
          </p:cNvSpPr>
          <p:nvPr>
            <p:ph type="ftr" sz="quarter" idx="4"/>
          </p:nvPr>
        </p:nvSpPr>
        <p:spPr>
          <a:xfrm>
            <a:off x="1913466" y="8685213"/>
            <a:ext cx="2971800" cy="238654"/>
          </a:xfrm>
          <a:prstGeom prst="rect">
            <a:avLst/>
          </a:prstGeom>
        </p:spPr>
        <p:txBody>
          <a:bodyPr vert="horz" lIns="91440" tIns="45720" rIns="91440" bIns="45720" rtlCol="0" anchor="ctr"/>
          <a:lstStyle>
            <a:lvl1pPr algn="ctr">
              <a:defRPr sz="1000">
                <a:solidFill>
                  <a:srgbClr val="666666"/>
                </a:solidFill>
                <a:latin typeface="Tahoma"/>
                <a:cs typeface="Tahoma"/>
              </a:defRPr>
            </a:lvl1pPr>
          </a:lstStyle>
          <a:p>
            <a:r>
              <a:rPr lang="es-ES_tradnl" dirty="0" smtClean="0"/>
              <a:t>GRIAL </a:t>
            </a:r>
            <a:r>
              <a:rPr lang="es-ES_tradnl" dirty="0" err="1" smtClean="0"/>
              <a:t>–</a:t>
            </a:r>
            <a:r>
              <a:rPr lang="es-ES_tradnl" dirty="0" smtClean="0"/>
              <a:t> Universidad de Salamanca</a:t>
            </a:r>
            <a:endParaRPr lang="es-ES_tradnl" dirty="0"/>
          </a:p>
        </p:txBody>
      </p:sp>
      <p:sp>
        <p:nvSpPr>
          <p:cNvPr id="7" name="Marcador de número de diapositiva 6"/>
          <p:cNvSpPr>
            <a:spLocks noGrp="1"/>
          </p:cNvSpPr>
          <p:nvPr>
            <p:ph type="sldNum" sz="quarter" idx="5"/>
          </p:nvPr>
        </p:nvSpPr>
        <p:spPr>
          <a:xfrm>
            <a:off x="6172199" y="8685213"/>
            <a:ext cx="684213" cy="457200"/>
          </a:xfrm>
          <a:prstGeom prst="rect">
            <a:avLst/>
          </a:prstGeom>
        </p:spPr>
        <p:txBody>
          <a:bodyPr vert="horz" lIns="91440" tIns="45720" rIns="91440" bIns="45720" rtlCol="0" anchor="ctr"/>
          <a:lstStyle>
            <a:lvl1pPr algn="r">
              <a:defRPr sz="1200">
                <a:solidFill>
                  <a:srgbClr val="666666"/>
                </a:solidFill>
                <a:latin typeface="Tahoma"/>
                <a:cs typeface="Tahoma"/>
              </a:defRPr>
            </a:lvl1pPr>
          </a:lstStyle>
          <a:p>
            <a:fld id="{05F47350-BA1B-7249-A27B-9F534461B0A9}" type="slidenum">
              <a:rPr lang="es-ES_tradnl" smtClean="0"/>
              <a:pPr/>
              <a:t>‹Nº›</a:t>
            </a:fld>
            <a:endParaRPr lang="es-ES_tradnl" dirty="0"/>
          </a:p>
        </p:txBody>
      </p:sp>
    </p:spTree>
    <p:extLst>
      <p:ext uri="{BB962C8B-B14F-4D97-AF65-F5344CB8AC3E}">
        <p14:creationId xmlns:p14="http://schemas.microsoft.com/office/powerpoint/2010/main" val="40242687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a:t>
            </a:fld>
            <a:endParaRPr lang="es-ES_tradnl" dirty="0"/>
          </a:p>
        </p:txBody>
      </p:sp>
    </p:spTree>
    <p:extLst>
      <p:ext uri="{BB962C8B-B14F-4D97-AF65-F5344CB8AC3E}">
        <p14:creationId xmlns:p14="http://schemas.microsoft.com/office/powerpoint/2010/main" val="3179456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10</a:t>
            </a:fld>
            <a:endParaRPr lang="es-ES_tradnl" dirty="0"/>
          </a:p>
        </p:txBody>
      </p:sp>
    </p:spTree>
    <p:extLst>
      <p:ext uri="{BB962C8B-B14F-4D97-AF65-F5344CB8AC3E}">
        <p14:creationId xmlns:p14="http://schemas.microsoft.com/office/powerpoint/2010/main" val="539897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11</a:t>
            </a:fld>
            <a:endParaRPr lang="es-ES_tradnl" dirty="0"/>
          </a:p>
        </p:txBody>
      </p:sp>
    </p:spTree>
    <p:extLst>
      <p:ext uri="{BB962C8B-B14F-4D97-AF65-F5344CB8AC3E}">
        <p14:creationId xmlns:p14="http://schemas.microsoft.com/office/powerpoint/2010/main" val="539897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05F47350-BA1B-7249-A27B-9F534461B0A9}" type="slidenum">
              <a:rPr lang="es-ES_tradnl" smtClean="0"/>
              <a:pPr/>
              <a:t>12</a:t>
            </a:fld>
            <a:endParaRPr lang="es-ES_tradnl" dirty="0"/>
          </a:p>
        </p:txBody>
      </p:sp>
    </p:spTree>
    <p:extLst>
      <p:ext uri="{BB962C8B-B14F-4D97-AF65-F5344CB8AC3E}">
        <p14:creationId xmlns:p14="http://schemas.microsoft.com/office/powerpoint/2010/main" val="1311821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05F47350-BA1B-7249-A27B-9F534461B0A9}" type="slidenum">
              <a:rPr lang="es-ES_tradnl" smtClean="0"/>
              <a:pPr/>
              <a:t>13</a:t>
            </a:fld>
            <a:endParaRPr lang="es-ES_tradnl" dirty="0"/>
          </a:p>
        </p:txBody>
      </p:sp>
    </p:spTree>
    <p:extLst>
      <p:ext uri="{BB962C8B-B14F-4D97-AF65-F5344CB8AC3E}">
        <p14:creationId xmlns:p14="http://schemas.microsoft.com/office/powerpoint/2010/main" val="4087255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05F47350-BA1B-7249-A27B-9F534461B0A9}" type="slidenum">
              <a:rPr lang="es-ES_tradnl" smtClean="0"/>
              <a:pPr/>
              <a:t>14</a:t>
            </a:fld>
            <a:endParaRPr lang="es-ES_tradnl" dirty="0"/>
          </a:p>
        </p:txBody>
      </p:sp>
    </p:spTree>
    <p:extLst>
      <p:ext uri="{BB962C8B-B14F-4D97-AF65-F5344CB8AC3E}">
        <p14:creationId xmlns:p14="http://schemas.microsoft.com/office/powerpoint/2010/main" val="3055963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05F47350-BA1B-7249-A27B-9F534461B0A9}" type="slidenum">
              <a:rPr lang="es-ES_tradnl" smtClean="0"/>
              <a:pPr/>
              <a:t>15</a:t>
            </a:fld>
            <a:endParaRPr lang="es-ES_tradnl" dirty="0"/>
          </a:p>
        </p:txBody>
      </p:sp>
    </p:spTree>
    <p:extLst>
      <p:ext uri="{BB962C8B-B14F-4D97-AF65-F5344CB8AC3E}">
        <p14:creationId xmlns:p14="http://schemas.microsoft.com/office/powerpoint/2010/main" val="1266661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05F47350-BA1B-7249-A27B-9F534461B0A9}" type="slidenum">
              <a:rPr lang="es-ES_tradnl" smtClean="0"/>
              <a:pPr/>
              <a:t>16</a:t>
            </a:fld>
            <a:endParaRPr lang="es-ES_tradnl" dirty="0"/>
          </a:p>
        </p:txBody>
      </p:sp>
    </p:spTree>
    <p:extLst>
      <p:ext uri="{BB962C8B-B14F-4D97-AF65-F5344CB8AC3E}">
        <p14:creationId xmlns:p14="http://schemas.microsoft.com/office/powerpoint/2010/main" val="2615295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17</a:t>
            </a:fld>
            <a:endParaRPr lang="es-ES_tradnl" dirty="0"/>
          </a:p>
        </p:txBody>
      </p:sp>
    </p:spTree>
    <p:extLst>
      <p:ext uri="{BB962C8B-B14F-4D97-AF65-F5344CB8AC3E}">
        <p14:creationId xmlns:p14="http://schemas.microsoft.com/office/powerpoint/2010/main" val="539897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05F47350-BA1B-7249-A27B-9F534461B0A9}" type="slidenum">
              <a:rPr lang="es-ES_tradnl" smtClean="0"/>
              <a:pPr/>
              <a:t>18</a:t>
            </a:fld>
            <a:endParaRPr lang="es-ES_tradnl" dirty="0"/>
          </a:p>
        </p:txBody>
      </p:sp>
    </p:spTree>
    <p:extLst>
      <p:ext uri="{BB962C8B-B14F-4D97-AF65-F5344CB8AC3E}">
        <p14:creationId xmlns:p14="http://schemas.microsoft.com/office/powerpoint/2010/main" val="150946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05F47350-BA1B-7249-A27B-9F534461B0A9}" type="slidenum">
              <a:rPr lang="es-ES_tradnl" smtClean="0"/>
              <a:pPr/>
              <a:t>19</a:t>
            </a:fld>
            <a:endParaRPr lang="es-ES_tradnl" dirty="0"/>
          </a:p>
        </p:txBody>
      </p:sp>
    </p:spTree>
    <p:extLst>
      <p:ext uri="{BB962C8B-B14F-4D97-AF65-F5344CB8AC3E}">
        <p14:creationId xmlns:p14="http://schemas.microsoft.com/office/powerpoint/2010/main" val="346714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2</a:t>
            </a:fld>
            <a:endParaRPr lang="es-ES_tradnl" dirty="0"/>
          </a:p>
        </p:txBody>
      </p:sp>
    </p:spTree>
    <p:extLst>
      <p:ext uri="{BB962C8B-B14F-4D97-AF65-F5344CB8AC3E}">
        <p14:creationId xmlns:p14="http://schemas.microsoft.com/office/powerpoint/2010/main" val="539897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20</a:t>
            </a:fld>
            <a:endParaRPr lang="es-ES_tradnl" dirty="0"/>
          </a:p>
        </p:txBody>
      </p:sp>
    </p:spTree>
    <p:extLst>
      <p:ext uri="{BB962C8B-B14F-4D97-AF65-F5344CB8AC3E}">
        <p14:creationId xmlns:p14="http://schemas.microsoft.com/office/powerpoint/2010/main" val="3179456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3</a:t>
            </a:fld>
            <a:endParaRPr lang="es-ES_tradnl" dirty="0"/>
          </a:p>
        </p:txBody>
      </p:sp>
    </p:spTree>
    <p:extLst>
      <p:ext uri="{BB962C8B-B14F-4D97-AF65-F5344CB8AC3E}">
        <p14:creationId xmlns:p14="http://schemas.microsoft.com/office/powerpoint/2010/main" val="539897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Arial"/>
                <a:ea typeface="+mn-ea"/>
                <a:cs typeface="+mn-cs"/>
              </a:rPr>
              <a:t>Learning processes are continuously evolving. This development will be linked to sociological, pedagogical, or technological changes. In any case that evolution will result in changes in the way the subjects are organized, structured and taught. </a:t>
            </a:r>
            <a:endParaRPr lang="es-ES_tradnl" sz="1200" kern="1200" dirty="0">
              <a:solidFill>
                <a:schemeClr val="tx1"/>
              </a:solidFill>
              <a:effectLst/>
              <a:latin typeface="Arial"/>
              <a:ea typeface="+mn-ea"/>
              <a:cs typeface="+mn-cs"/>
            </a:endParaRPr>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4</a:t>
            </a:fld>
            <a:endParaRPr lang="es-ES_tradnl" dirty="0"/>
          </a:p>
        </p:txBody>
      </p:sp>
    </p:spTree>
    <p:extLst>
      <p:ext uri="{BB962C8B-B14F-4D97-AF65-F5344CB8AC3E}">
        <p14:creationId xmlns:p14="http://schemas.microsoft.com/office/powerpoint/2010/main" val="2693233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sz="1200" kern="1200" dirty="0">
              <a:solidFill>
                <a:schemeClr val="tx1"/>
              </a:solidFill>
              <a:effectLst/>
              <a:latin typeface="Arial"/>
              <a:ea typeface="+mn-ea"/>
              <a:cs typeface="+mn-cs"/>
            </a:endParaRPr>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5</a:t>
            </a:fld>
            <a:endParaRPr lang="es-ES_tradnl" dirty="0"/>
          </a:p>
        </p:txBody>
      </p:sp>
    </p:spTree>
    <p:extLst>
      <p:ext uri="{BB962C8B-B14F-4D97-AF65-F5344CB8AC3E}">
        <p14:creationId xmlns:p14="http://schemas.microsoft.com/office/powerpoint/2010/main" val="2693233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6</a:t>
            </a:fld>
            <a:endParaRPr lang="es-ES_tradnl" dirty="0"/>
          </a:p>
        </p:txBody>
      </p:sp>
    </p:spTree>
    <p:extLst>
      <p:ext uri="{BB962C8B-B14F-4D97-AF65-F5344CB8AC3E}">
        <p14:creationId xmlns:p14="http://schemas.microsoft.com/office/powerpoint/2010/main" val="53989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7</a:t>
            </a:fld>
            <a:endParaRPr lang="es-ES_tradnl" dirty="0"/>
          </a:p>
        </p:txBody>
      </p:sp>
    </p:spTree>
    <p:extLst>
      <p:ext uri="{BB962C8B-B14F-4D97-AF65-F5344CB8AC3E}">
        <p14:creationId xmlns:p14="http://schemas.microsoft.com/office/powerpoint/2010/main" val="539897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10"/>
          </p:nvPr>
        </p:nvSpPr>
        <p:spPr/>
        <p:txBody>
          <a:bodyPr/>
          <a:lstStyle/>
          <a:p>
            <a:fld id="{05F47350-BA1B-7249-A27B-9F534461B0A9}" type="slidenum">
              <a:rPr lang="es-ES_tradnl" smtClean="0"/>
              <a:pPr/>
              <a:t>8</a:t>
            </a:fld>
            <a:endParaRPr lang="es-ES_tradnl" dirty="0"/>
          </a:p>
        </p:txBody>
      </p:sp>
    </p:spTree>
    <p:extLst>
      <p:ext uri="{BB962C8B-B14F-4D97-AF65-F5344CB8AC3E}">
        <p14:creationId xmlns:p14="http://schemas.microsoft.com/office/powerpoint/2010/main" val="539897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05F47350-BA1B-7249-A27B-9F534461B0A9}" type="slidenum">
              <a:rPr lang="es-ES_tradnl" smtClean="0"/>
              <a:pPr/>
              <a:t>9</a:t>
            </a:fld>
            <a:endParaRPr lang="es-ES_tradnl" dirty="0"/>
          </a:p>
        </p:txBody>
      </p:sp>
    </p:spTree>
    <p:extLst>
      <p:ext uri="{BB962C8B-B14F-4D97-AF65-F5344CB8AC3E}">
        <p14:creationId xmlns:p14="http://schemas.microsoft.com/office/powerpoint/2010/main" val="4163610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lvl1pPr algn="ctr">
              <a:defRPr/>
            </a:lvl1pPr>
          </a:lstStyle>
          <a:p>
            <a:r>
              <a:rPr lang="es-ES_tradnl" smtClean="0"/>
              <a:t>Clic para editar título</a:t>
            </a:r>
            <a:endParaRPr lang="es-ES_tradnl" dirty="0"/>
          </a:p>
        </p:txBody>
      </p:sp>
      <p:sp>
        <p:nvSpPr>
          <p:cNvPr id="3" name="Subtítulo 2"/>
          <p:cNvSpPr>
            <a:spLocks noGrp="1"/>
          </p:cNvSpPr>
          <p:nvPr>
            <p:ph type="subTitle" idx="1"/>
          </p:nvPr>
        </p:nvSpPr>
        <p:spPr>
          <a:xfrm>
            <a:off x="1371600" y="3886200"/>
            <a:ext cx="6400800" cy="1752600"/>
          </a:xfrm>
          <a:noFill/>
          <a:ln>
            <a:noFill/>
          </a:ln>
        </p:spPr>
        <p:txBody>
          <a:bodyPr/>
          <a:lstStyle>
            <a:lvl1pPr marL="0" indent="0" algn="ctr">
              <a:buNone/>
              <a:defRPr>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dirty="0"/>
          </a:p>
        </p:txBody>
      </p:sp>
      <p:sp>
        <p:nvSpPr>
          <p:cNvPr id="4" name="Marcador de fecha 3"/>
          <p:cNvSpPr>
            <a:spLocks noGrp="1"/>
          </p:cNvSpPr>
          <p:nvPr>
            <p:ph type="dt" sz="half" idx="10"/>
          </p:nvPr>
        </p:nvSpPr>
        <p:spPr/>
        <p:txBody>
          <a:bodyPr/>
          <a:lstStyle/>
          <a:p>
            <a:fld id="{DFAF1F8B-1D2B-4040-81AD-48B1FDD430F7}" type="datetime1">
              <a:rPr lang="es-ES_tradnl" smtClean="0"/>
              <a:pPr/>
              <a:t>21/06/2012</a:t>
            </a:fld>
            <a:endParaRPr lang="es-ES_tradnl"/>
          </a:p>
        </p:txBody>
      </p:sp>
      <p:sp>
        <p:nvSpPr>
          <p:cNvPr id="5" name="Marcador de pie de página 4"/>
          <p:cNvSpPr>
            <a:spLocks noGrp="1"/>
          </p:cNvSpPr>
          <p:nvPr>
            <p:ph type="ftr" sz="quarter" idx="11"/>
          </p:nvPr>
        </p:nvSpPr>
        <p:spPr/>
        <p:txBody>
          <a:bodyPr/>
          <a:lstStyle/>
          <a:p>
            <a:r>
              <a:rPr lang="es-ES_tradnl" smtClean="0"/>
              <a:t>GRIAL – Universidad de Salamanca</a:t>
            </a:r>
            <a:endParaRPr lang="es-ES_tradnl"/>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dirty="0"/>
          </a:p>
        </p:txBody>
      </p:sp>
      <p:sp>
        <p:nvSpPr>
          <p:cNvPr id="4" name="Marcador de fecha 3"/>
          <p:cNvSpPr>
            <a:spLocks noGrp="1"/>
          </p:cNvSpPr>
          <p:nvPr>
            <p:ph type="dt" sz="half" idx="10"/>
          </p:nvPr>
        </p:nvSpPr>
        <p:spPr/>
        <p:txBody>
          <a:bodyPr/>
          <a:lstStyle/>
          <a:p>
            <a:fld id="{83BED302-CAD5-1C49-978F-A1DF6694D24B}" type="datetime1">
              <a:rPr lang="es-ES_tradnl" smtClean="0"/>
              <a:pPr/>
              <a:t>21/06/2012</a:t>
            </a:fld>
            <a:endParaRPr lang="es-ES_tradnl"/>
          </a:p>
        </p:txBody>
      </p:sp>
      <p:sp>
        <p:nvSpPr>
          <p:cNvPr id="5" name="Marcador de pie de página 4"/>
          <p:cNvSpPr>
            <a:spLocks noGrp="1"/>
          </p:cNvSpPr>
          <p:nvPr>
            <p:ph type="ftr" sz="quarter" idx="11"/>
          </p:nvPr>
        </p:nvSpPr>
        <p:spPr/>
        <p:txBody>
          <a:bodyPr/>
          <a:lstStyle/>
          <a:p>
            <a:r>
              <a:rPr lang="es-ES_tradnl" smtClean="0"/>
              <a:t>GRIAL – Universidad de Salamanca</a:t>
            </a:r>
            <a:endParaRPr lang="es-ES_tradnl"/>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270000"/>
            <a:ext cx="2057400" cy="4856163"/>
          </a:xfrm>
        </p:spPr>
        <p:txBody>
          <a:bodyPr vert="eaVert"/>
          <a:lstStyle/>
          <a:p>
            <a:r>
              <a:rPr lang="es-ES_tradnl" smtClean="0"/>
              <a:t>Clic para editar título</a:t>
            </a:r>
            <a:endParaRPr lang="es-ES_tradnl" dirty="0"/>
          </a:p>
        </p:txBody>
      </p:sp>
      <p:sp>
        <p:nvSpPr>
          <p:cNvPr id="3" name="Marcador de texto vertical 2"/>
          <p:cNvSpPr>
            <a:spLocks noGrp="1"/>
          </p:cNvSpPr>
          <p:nvPr>
            <p:ph type="body" orient="vert" idx="1"/>
          </p:nvPr>
        </p:nvSpPr>
        <p:spPr>
          <a:xfrm>
            <a:off x="457200" y="274638"/>
            <a:ext cx="58674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9D78C66C-C672-6243-91FA-DA0A617D93F5}" type="datetime1">
              <a:rPr lang="es-ES_tradnl" smtClean="0"/>
              <a:pPr/>
              <a:t>21/06/2012</a:t>
            </a:fld>
            <a:endParaRPr lang="es-ES_tradnl"/>
          </a:p>
        </p:txBody>
      </p:sp>
      <p:sp>
        <p:nvSpPr>
          <p:cNvPr id="5" name="Marcador de pie de página 4"/>
          <p:cNvSpPr>
            <a:spLocks noGrp="1"/>
          </p:cNvSpPr>
          <p:nvPr>
            <p:ph type="ftr" sz="quarter" idx="11"/>
          </p:nvPr>
        </p:nvSpPr>
        <p:spPr/>
        <p:txBody>
          <a:bodyPr/>
          <a:lstStyle/>
          <a:p>
            <a:r>
              <a:rPr lang="es-ES_tradnl" smtClean="0"/>
              <a:t>GRIAL – Universidad de Salamanca</a:t>
            </a:r>
            <a:endParaRPr lang="es-ES_tradnl"/>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dirty="0"/>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A298CBDF-5F22-5947-9DAB-017539CB6FE9}" type="datetime1">
              <a:rPr lang="es-ES_tradnl" smtClean="0"/>
              <a:pPr/>
              <a:t>21/06/2012</a:t>
            </a:fld>
            <a:endParaRPr lang="es-ES_tradnl"/>
          </a:p>
        </p:txBody>
      </p:sp>
      <p:sp>
        <p:nvSpPr>
          <p:cNvPr id="5" name="Marcador de pie de página 4"/>
          <p:cNvSpPr>
            <a:spLocks noGrp="1"/>
          </p:cNvSpPr>
          <p:nvPr>
            <p:ph type="ftr" sz="quarter" idx="11"/>
          </p:nvPr>
        </p:nvSpPr>
        <p:spPr/>
        <p:txBody>
          <a:bodyPr/>
          <a:lstStyle/>
          <a:p>
            <a:r>
              <a:rPr lang="es-ES_tradnl" smtClean="0"/>
              <a:t>GRIAL – Universidad de Salamanca</a:t>
            </a:r>
            <a:endParaRPr lang="es-ES_tradnl"/>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ctr">
              <a:defRPr sz="4000" b="1" cap="all"/>
            </a:lvl1pPr>
          </a:lstStyle>
          <a:p>
            <a:r>
              <a:rPr lang="es-ES_tradnl" smtClean="0"/>
              <a:t>Clic para editar título</a:t>
            </a:r>
            <a:endParaRPr lang="es-ES_tradnl" dirty="0"/>
          </a:p>
        </p:txBody>
      </p:sp>
      <p:sp>
        <p:nvSpPr>
          <p:cNvPr id="3" name="Marcador de texto 2"/>
          <p:cNvSpPr>
            <a:spLocks noGrp="1"/>
          </p:cNvSpPr>
          <p:nvPr>
            <p:ph type="body" idx="1"/>
          </p:nvPr>
        </p:nvSpPr>
        <p:spPr>
          <a:xfrm>
            <a:off x="722313" y="2906713"/>
            <a:ext cx="7772400" cy="1500187"/>
          </a:xfrm>
          <a:noFill/>
          <a:ln>
            <a:noFill/>
          </a:ln>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220A009B-760E-EC44-984A-4EB91C9A4937}" type="datetime1">
              <a:rPr lang="es-ES_tradnl" smtClean="0"/>
              <a:pPr/>
              <a:t>21/06/2012</a:t>
            </a:fld>
            <a:endParaRPr lang="es-ES_tradnl"/>
          </a:p>
        </p:txBody>
      </p:sp>
      <p:sp>
        <p:nvSpPr>
          <p:cNvPr id="5" name="Marcador de pie de página 4"/>
          <p:cNvSpPr>
            <a:spLocks noGrp="1"/>
          </p:cNvSpPr>
          <p:nvPr>
            <p:ph type="ftr" sz="quarter" idx="11"/>
          </p:nvPr>
        </p:nvSpPr>
        <p:spPr/>
        <p:txBody>
          <a:bodyPr/>
          <a:lstStyle/>
          <a:p>
            <a:r>
              <a:rPr lang="es-ES_tradnl" smtClean="0"/>
              <a:t>GRIAL – Universidad de Salamanca</a:t>
            </a:r>
            <a:endParaRPr lang="es-ES_tradnl"/>
          </a:p>
        </p:txBody>
      </p:sp>
      <p:sp>
        <p:nvSpPr>
          <p:cNvPr id="6" name="Marcador de número de diapositiva 5"/>
          <p:cNvSpPr>
            <a:spLocks noGrp="1"/>
          </p:cNvSpPr>
          <p:nvPr>
            <p:ph type="sldNum" sz="quarter" idx="12"/>
          </p:nvPr>
        </p:nvSpPr>
        <p:spPr/>
        <p:txBody>
          <a:bodyPr/>
          <a:lstStyle/>
          <a:p>
            <a:fld id="{F9889935-DC85-4847-9265-CE546BEEBDB1}"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dirty="0"/>
          </a:p>
        </p:txBody>
      </p:sp>
      <p:sp>
        <p:nvSpPr>
          <p:cNvPr id="4" name="Marcador de contenid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dirty="0"/>
          </a:p>
        </p:txBody>
      </p:sp>
      <p:sp>
        <p:nvSpPr>
          <p:cNvPr id="5" name="Marcador de fecha 4"/>
          <p:cNvSpPr>
            <a:spLocks noGrp="1"/>
          </p:cNvSpPr>
          <p:nvPr>
            <p:ph type="dt" sz="half" idx="10"/>
          </p:nvPr>
        </p:nvSpPr>
        <p:spPr/>
        <p:txBody>
          <a:bodyPr/>
          <a:lstStyle/>
          <a:p>
            <a:fld id="{A6FFC554-7482-FC4D-980F-DA3410C17C67}" type="datetime1">
              <a:rPr lang="es-ES_tradnl" smtClean="0"/>
              <a:pPr/>
              <a:t>21/06/2012</a:t>
            </a:fld>
            <a:endParaRPr lang="es-ES_tradnl"/>
          </a:p>
        </p:txBody>
      </p:sp>
      <p:sp>
        <p:nvSpPr>
          <p:cNvPr id="6" name="Marcador de pie de página 5"/>
          <p:cNvSpPr>
            <a:spLocks noGrp="1"/>
          </p:cNvSpPr>
          <p:nvPr>
            <p:ph type="ftr" sz="quarter" idx="11"/>
          </p:nvPr>
        </p:nvSpPr>
        <p:spPr/>
        <p:txBody>
          <a:bodyPr/>
          <a:lstStyle/>
          <a:p>
            <a:r>
              <a:rPr lang="es-ES_tradnl" smtClean="0"/>
              <a:t>GRIAL – Universidad de Salamanca</a:t>
            </a:r>
            <a:endParaRPr lang="es-ES_tradnl"/>
          </a:p>
        </p:txBody>
      </p:sp>
      <p:sp>
        <p:nvSpPr>
          <p:cNvPr id="7" name="Marcador de número de diapositiva 6"/>
          <p:cNvSpPr>
            <a:spLocks noGrp="1"/>
          </p:cNvSpPr>
          <p:nvPr>
            <p:ph type="sldNum" sz="quarter" idx="12"/>
          </p:nvPr>
        </p:nvSpPr>
        <p:spPr/>
        <p:txBody>
          <a:bodyPr/>
          <a:lstStyle/>
          <a:p>
            <a:fld id="{F9889935-DC85-4847-9265-CE546BEEBDB1}"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noAutofit/>
          </a:bodyPr>
          <a:lstStyle>
            <a:lvl1pPr marL="0" indent="0">
              <a:buNone/>
              <a:defRPr sz="2000" b="1">
                <a:solidFill>
                  <a:srgbClr val="99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dirty="0"/>
          </a:p>
        </p:txBody>
      </p:sp>
      <p:sp>
        <p:nvSpPr>
          <p:cNvPr id="5" name="Marcador de texto 4"/>
          <p:cNvSpPr>
            <a:spLocks noGrp="1"/>
          </p:cNvSpPr>
          <p:nvPr>
            <p:ph type="body" sz="quarter" idx="3"/>
          </p:nvPr>
        </p:nvSpPr>
        <p:spPr>
          <a:xfrm>
            <a:off x="4645025" y="1535113"/>
            <a:ext cx="4041775" cy="639762"/>
          </a:xfrm>
        </p:spPr>
        <p:txBody>
          <a:bodyPr anchor="b">
            <a:noAutofit/>
          </a:bodyPr>
          <a:lstStyle>
            <a:lvl1pPr marL="0" indent="0">
              <a:buNone/>
              <a:defRPr sz="2000" b="1">
                <a:solidFill>
                  <a:srgbClr val="99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4D6A3EC7-EF4F-6844-91E2-512E188167DA}" type="datetime1">
              <a:rPr lang="es-ES_tradnl" smtClean="0"/>
              <a:pPr/>
              <a:t>21/06/2012</a:t>
            </a:fld>
            <a:endParaRPr lang="es-ES_tradnl"/>
          </a:p>
        </p:txBody>
      </p:sp>
      <p:sp>
        <p:nvSpPr>
          <p:cNvPr id="8" name="Marcador de pie de página 7"/>
          <p:cNvSpPr>
            <a:spLocks noGrp="1"/>
          </p:cNvSpPr>
          <p:nvPr>
            <p:ph type="ftr" sz="quarter" idx="11"/>
          </p:nvPr>
        </p:nvSpPr>
        <p:spPr/>
        <p:txBody>
          <a:bodyPr/>
          <a:lstStyle/>
          <a:p>
            <a:r>
              <a:rPr lang="es-ES_tradnl" smtClean="0"/>
              <a:t>GRIAL – Universidad de Salamanca</a:t>
            </a:r>
            <a:endParaRPr lang="es-ES_tradnl"/>
          </a:p>
        </p:txBody>
      </p:sp>
      <p:sp>
        <p:nvSpPr>
          <p:cNvPr id="9" name="Marcador de número de diapositiva 8"/>
          <p:cNvSpPr>
            <a:spLocks noGrp="1"/>
          </p:cNvSpPr>
          <p:nvPr>
            <p:ph type="sldNum" sz="quarter" idx="12"/>
          </p:nvPr>
        </p:nvSpPr>
        <p:spPr/>
        <p:txBody>
          <a:bodyPr/>
          <a:lstStyle/>
          <a:p>
            <a:fld id="{F9889935-DC85-4847-9265-CE546BEEBDB1}"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C8182928-57A2-1848-8A7D-9DEA57231A18}" type="datetime1">
              <a:rPr lang="es-ES_tradnl" smtClean="0"/>
              <a:pPr/>
              <a:t>21/06/2012</a:t>
            </a:fld>
            <a:endParaRPr lang="es-ES_tradnl"/>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5" name="Marcador de número de diapositiva 4"/>
          <p:cNvSpPr>
            <a:spLocks noGrp="1"/>
          </p:cNvSpPr>
          <p:nvPr>
            <p:ph type="sldNum" sz="quarter" idx="12"/>
          </p:nvPr>
        </p:nvSpPr>
        <p:spPr/>
        <p:txBody>
          <a:bodyPr/>
          <a:lstStyle/>
          <a:p>
            <a:fld id="{F9889935-DC85-4847-9265-CE546BEEBDB1}"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413B421-E8CB-2840-9DDB-2A412C1F4E0E}" type="datetime1">
              <a:rPr lang="es-ES_tradnl" smtClean="0"/>
              <a:pPr/>
              <a:t>21/06/2012</a:t>
            </a:fld>
            <a:endParaRPr lang="es-ES_tradnl"/>
          </a:p>
        </p:txBody>
      </p:sp>
      <p:sp>
        <p:nvSpPr>
          <p:cNvPr id="3" name="Marcador de pie de página 2"/>
          <p:cNvSpPr>
            <a:spLocks noGrp="1"/>
          </p:cNvSpPr>
          <p:nvPr>
            <p:ph type="ftr" sz="quarter" idx="11"/>
          </p:nvPr>
        </p:nvSpPr>
        <p:spPr/>
        <p:txBody>
          <a:bodyPr/>
          <a:lstStyle/>
          <a:p>
            <a:r>
              <a:rPr lang="es-ES_tradnl" smtClean="0"/>
              <a:t>GRIAL – Universidad de Salamanca</a:t>
            </a:r>
            <a:endParaRPr lang="es-ES_tradnl"/>
          </a:p>
        </p:txBody>
      </p:sp>
      <p:sp>
        <p:nvSpPr>
          <p:cNvPr id="4" name="Marcador de número de diapositiva 3"/>
          <p:cNvSpPr>
            <a:spLocks noGrp="1"/>
          </p:cNvSpPr>
          <p:nvPr>
            <p:ph type="sldNum" sz="quarter" idx="12"/>
          </p:nvPr>
        </p:nvSpPr>
        <p:spPr/>
        <p:txBody>
          <a:bodyPr/>
          <a:lstStyle/>
          <a:p>
            <a:fld id="{F9889935-DC85-4847-9265-CE546BEEBDB1}"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ctr">
              <a:defRPr sz="2000" b="1"/>
            </a:lvl1pPr>
          </a:lstStyle>
          <a:p>
            <a:r>
              <a:rPr lang="es-ES_tradnl" smtClean="0"/>
              <a:t>Clic para editar título</a:t>
            </a:r>
            <a:endParaRPr lang="es-ES_tradnl" dirty="0"/>
          </a:p>
        </p:txBody>
      </p:sp>
      <p:sp>
        <p:nvSpPr>
          <p:cNvPr id="3" name="Marcador de contenido 2"/>
          <p:cNvSpPr>
            <a:spLocks noGrp="1"/>
          </p:cNvSpPr>
          <p:nvPr>
            <p:ph idx="1"/>
          </p:nvPr>
        </p:nvSpPr>
        <p:spPr>
          <a:xfrm>
            <a:off x="3575050" y="1435100"/>
            <a:ext cx="5111750" cy="4691063"/>
          </a:xfrm>
        </p:spPr>
        <p:txBody>
          <a:bodyPr/>
          <a:lstStyle>
            <a:lvl1pPr>
              <a:defRPr sz="26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dirty="0"/>
          </a:p>
        </p:txBody>
      </p:sp>
      <p:sp>
        <p:nvSpPr>
          <p:cNvPr id="4" name="Marcador de texto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3C50C70-6B23-E64B-9C61-D796746B8AAB}" type="datetime1">
              <a:rPr lang="es-ES_tradnl" smtClean="0"/>
              <a:pPr/>
              <a:t>21/06/2012</a:t>
            </a:fld>
            <a:endParaRPr lang="es-ES_tradnl"/>
          </a:p>
        </p:txBody>
      </p:sp>
      <p:sp>
        <p:nvSpPr>
          <p:cNvPr id="6" name="Marcador de pie de página 5"/>
          <p:cNvSpPr>
            <a:spLocks noGrp="1"/>
          </p:cNvSpPr>
          <p:nvPr>
            <p:ph type="ftr" sz="quarter" idx="11"/>
          </p:nvPr>
        </p:nvSpPr>
        <p:spPr/>
        <p:txBody>
          <a:bodyPr/>
          <a:lstStyle/>
          <a:p>
            <a:r>
              <a:rPr lang="es-ES_tradnl" smtClean="0"/>
              <a:t>GRIAL – Universidad de Salamanca</a:t>
            </a:r>
            <a:endParaRPr lang="es-ES_tradnl"/>
          </a:p>
        </p:txBody>
      </p:sp>
      <p:sp>
        <p:nvSpPr>
          <p:cNvPr id="7" name="Marcador de número de diapositiva 6"/>
          <p:cNvSpPr>
            <a:spLocks noGrp="1"/>
          </p:cNvSpPr>
          <p:nvPr>
            <p:ph type="sldNum" sz="quarter" idx="12"/>
          </p:nvPr>
        </p:nvSpPr>
        <p:spPr/>
        <p:txBody>
          <a:bodyPr/>
          <a:lstStyle/>
          <a:p>
            <a:fld id="{F9889935-DC85-4847-9265-CE546BEEBDB1}"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5003800"/>
            <a:ext cx="5486400" cy="566738"/>
          </a:xfrm>
        </p:spPr>
        <p:txBody>
          <a:bodyPr anchor="b"/>
          <a:lstStyle>
            <a:lvl1pPr algn="ctr">
              <a:defRPr sz="2000" b="1"/>
            </a:lvl1pPr>
          </a:lstStyle>
          <a:p>
            <a:r>
              <a:rPr lang="es-ES_tradnl" smtClean="0"/>
              <a:t>Clic para editar título</a:t>
            </a:r>
            <a:endParaRPr lang="es-ES_tradnl" dirty="0"/>
          </a:p>
        </p:txBody>
      </p:sp>
      <p:sp>
        <p:nvSpPr>
          <p:cNvPr id="3" name="Marcador de posición de imagen 2"/>
          <p:cNvSpPr>
            <a:spLocks noGrp="1"/>
          </p:cNvSpPr>
          <p:nvPr>
            <p:ph type="pic" idx="1"/>
          </p:nvPr>
        </p:nvSpPr>
        <p:spPr>
          <a:xfrm>
            <a:off x="1792288" y="1252538"/>
            <a:ext cx="5486400" cy="3675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s-ES_tradnl" dirty="0"/>
          </a:p>
        </p:txBody>
      </p:sp>
      <p:sp>
        <p:nvSpPr>
          <p:cNvPr id="4" name="Marcador de texto 3"/>
          <p:cNvSpPr>
            <a:spLocks noGrp="1"/>
          </p:cNvSpPr>
          <p:nvPr>
            <p:ph type="body" sz="half" idx="2"/>
          </p:nvPr>
        </p:nvSpPr>
        <p:spPr>
          <a:xfrm>
            <a:off x="1792288" y="5570538"/>
            <a:ext cx="5486400" cy="6143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311CE431-27AB-3244-9C93-5DA974C97A08}" type="datetime1">
              <a:rPr lang="es-ES_tradnl" smtClean="0"/>
              <a:pPr/>
              <a:t>21/06/2012</a:t>
            </a:fld>
            <a:endParaRPr lang="es-ES_tradnl"/>
          </a:p>
        </p:txBody>
      </p:sp>
      <p:sp>
        <p:nvSpPr>
          <p:cNvPr id="6" name="Marcador de pie de página 5"/>
          <p:cNvSpPr>
            <a:spLocks noGrp="1"/>
          </p:cNvSpPr>
          <p:nvPr>
            <p:ph type="ftr" sz="quarter" idx="11"/>
          </p:nvPr>
        </p:nvSpPr>
        <p:spPr/>
        <p:txBody>
          <a:bodyPr/>
          <a:lstStyle/>
          <a:p>
            <a:r>
              <a:rPr lang="es-ES_tradnl" smtClean="0"/>
              <a:t>GRIAL – Universidad de Salamanca</a:t>
            </a:r>
            <a:endParaRPr lang="es-ES_tradnl"/>
          </a:p>
        </p:txBody>
      </p:sp>
      <p:sp>
        <p:nvSpPr>
          <p:cNvPr id="7" name="Marcador de número de diapositiva 6"/>
          <p:cNvSpPr>
            <a:spLocks noGrp="1"/>
          </p:cNvSpPr>
          <p:nvPr>
            <p:ph type="sldNum" sz="quarter" idx="12"/>
          </p:nvPr>
        </p:nvSpPr>
        <p:spPr/>
        <p:txBody>
          <a:bodyPr/>
          <a:lstStyle/>
          <a:p>
            <a:fld id="{F9889935-DC85-4847-9265-CE546BEEBDB1}"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DDDDDD"/>
            </a:gs>
          </a:gsLst>
          <a:lin ang="5400000" scaled="0"/>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127000"/>
            <a:ext cx="5880100" cy="1143000"/>
          </a:xfrm>
          <a:prstGeom prst="rect">
            <a:avLst/>
          </a:prstGeom>
        </p:spPr>
        <p:txBody>
          <a:bodyPr vert="horz" lIns="91440" tIns="45720" rIns="91440" bIns="45720" rtlCol="0" anchor="ctr">
            <a:normAutofit/>
          </a:bodyPr>
          <a:lstStyle/>
          <a:p>
            <a:r>
              <a:rPr lang="es-ES_tradnl" dirty="0" smtClean="0"/>
              <a:t>Clic para editar título</a:t>
            </a:r>
            <a:endParaRPr lang="es-ES_tradnl" dirty="0"/>
          </a:p>
        </p:txBody>
      </p:sp>
      <p:sp>
        <p:nvSpPr>
          <p:cNvPr id="3" name="Marcador de texto 2"/>
          <p:cNvSpPr>
            <a:spLocks noGrp="1"/>
          </p:cNvSpPr>
          <p:nvPr>
            <p:ph type="body" idx="1"/>
          </p:nvPr>
        </p:nvSpPr>
        <p:spPr>
          <a:xfrm>
            <a:off x="457200" y="1600200"/>
            <a:ext cx="8229600" cy="4525963"/>
          </a:xfrm>
          <a:prstGeom prst="rect">
            <a:avLst/>
          </a:prstGeom>
          <a:solidFill>
            <a:schemeClr val="bg1"/>
          </a:solidFill>
          <a:ln cap="rnd">
            <a:solidFill>
              <a:srgbClr val="DDDDDD"/>
            </a:solidFill>
          </a:ln>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_tradnl" dirty="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A1689597-3944-A04F-B993-49B937F282FA}" type="datetime1">
              <a:rPr lang="es-ES_tradnl" smtClean="0"/>
              <a:pPr/>
              <a:t>21/06/2012</a:t>
            </a:fld>
            <a:endParaRPr lang="es-ES_tradnl"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666666"/>
                </a:solidFill>
                <a:latin typeface="Tahoma"/>
                <a:cs typeface="Tahoma"/>
              </a:defRPr>
            </a:lvl1pPr>
          </a:lstStyle>
          <a:p>
            <a:r>
              <a:rPr lang="es-ES_tradnl" smtClean="0"/>
              <a:t>GRIAL – Universidad de Salamanca</a:t>
            </a:r>
            <a:endParaRPr lang="es-ES_tradnl"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F9889935-DC85-4847-9265-CE546BEEBDB1}" type="slidenum">
              <a:rPr lang="es-ES_tradnl" smtClean="0"/>
              <a:pPr/>
              <a:t>‹Nº›</a:t>
            </a:fld>
            <a:endParaRPr lang="es-ES_tradnl" dirty="0"/>
          </a:p>
        </p:txBody>
      </p:sp>
      <p:pic>
        <p:nvPicPr>
          <p:cNvPr id="7" name="Imagen 6" descr="Grial ingleÌs 120 transparent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37300" y="0"/>
            <a:ext cx="2806700" cy="12709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457200" rtl="0" eaLnBrk="1" latinLnBrk="0" hangingPunct="1">
        <a:spcBef>
          <a:spcPct val="0"/>
        </a:spcBef>
        <a:buNone/>
        <a:defRPr sz="4000" kern="1200">
          <a:solidFill>
            <a:schemeClr val="tx1"/>
          </a:solidFill>
          <a:effectLst>
            <a:outerShdw blurRad="63500" dist="50800" dir="2700000">
              <a:srgbClr val="666666"/>
            </a:outerShdw>
          </a:effectLst>
          <a:latin typeface="Arial"/>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Tahoma"/>
          <a:ea typeface="+mn-ea"/>
          <a:cs typeface="Tahoma"/>
        </a:defRPr>
      </a:lvl1pPr>
      <a:lvl2pPr marL="742950" indent="-285750" algn="l" defTabSz="457200" rtl="0" eaLnBrk="1" latinLnBrk="0" hangingPunct="1">
        <a:spcBef>
          <a:spcPct val="20000"/>
        </a:spcBef>
        <a:buFont typeface="Wingdings" charset="2"/>
        <a:buChar char="ü"/>
        <a:defRPr sz="24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Tahoma"/>
        </a:defRPr>
      </a:lvl4pPr>
      <a:lvl5pPr marL="2057400" indent="-228600" algn="l" defTabSz="457200" rtl="0" eaLnBrk="1" latinLnBrk="0" hangingPunct="1">
        <a:spcBef>
          <a:spcPct val="20000"/>
        </a:spcBef>
        <a:buFont typeface="Lucida Grande"/>
        <a:buChar char="⊳"/>
        <a:defRPr sz="16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mconde@usal.es" TargetMode="External"/><Relationship Id="rId7" Type="http://schemas.openxmlformats.org/officeDocument/2006/relationships/hyperlink" Target="mailto:mjcasany@lsi.up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mayol@essi.upc.edu" TargetMode="External"/><Relationship Id="rId5" Type="http://schemas.openxmlformats.org/officeDocument/2006/relationships/hyperlink" Target="mailto:marc.alier@upc.edu" TargetMode="External"/><Relationship Id="rId4" Type="http://schemas.openxmlformats.org/officeDocument/2006/relationships/hyperlink" Target="mailto:fgarcia@usal.e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mconde@usal.es" TargetMode="External"/><Relationship Id="rId7" Type="http://schemas.openxmlformats.org/officeDocument/2006/relationships/hyperlink" Target="mailto:mjcasany@lsi.upc.edu"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mailto:mayol@essi.upc.edu" TargetMode="External"/><Relationship Id="rId5" Type="http://schemas.openxmlformats.org/officeDocument/2006/relationships/hyperlink" Target="mailto:marc.alier@upc.edu" TargetMode="External"/><Relationship Id="rId4" Type="http://schemas.openxmlformats.org/officeDocument/2006/relationships/hyperlink" Target="mailto:fgarcia@usal.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5437"/>
            <a:ext cx="7772400" cy="1470025"/>
          </a:xfrm>
        </p:spPr>
        <p:txBody>
          <a:bodyPr>
            <a:normAutofit fontScale="90000"/>
          </a:bodyPr>
          <a:lstStyle/>
          <a:p>
            <a:r>
              <a:rPr lang="en-GB" dirty="0"/>
              <a:t>The application 2.0 tools through PLEs in Computer Science</a:t>
            </a:r>
            <a:br>
              <a:rPr lang="en-GB" dirty="0"/>
            </a:br>
            <a:r>
              <a:rPr lang="en-GB" dirty="0"/>
              <a:t>Education: The twitter experience</a:t>
            </a:r>
            <a:endParaRPr lang="es-ES" dirty="0"/>
          </a:p>
        </p:txBody>
      </p:sp>
      <p:sp>
        <p:nvSpPr>
          <p:cNvPr id="3" name="Subtítulo 2"/>
          <p:cNvSpPr>
            <a:spLocks noGrp="1"/>
          </p:cNvSpPr>
          <p:nvPr>
            <p:ph type="subTitle" idx="1"/>
          </p:nvPr>
        </p:nvSpPr>
        <p:spPr>
          <a:xfrm>
            <a:off x="1371600" y="3324225"/>
            <a:ext cx="6400800" cy="1752600"/>
          </a:xfrm>
        </p:spPr>
        <p:txBody>
          <a:bodyPr>
            <a:noAutofit/>
          </a:bodyPr>
          <a:lstStyle/>
          <a:p>
            <a:r>
              <a:rPr lang="es-ES" sz="2000" dirty="0"/>
              <a:t>Miguel Ángel Conde (</a:t>
            </a:r>
            <a:r>
              <a:rPr lang="es-ES" sz="2000" dirty="0">
                <a:hlinkClick r:id="rId3"/>
              </a:rPr>
              <a:t>mconde@</a:t>
            </a:r>
            <a:r>
              <a:rPr lang="es-ES" sz="2000" dirty="0" smtClean="0">
                <a:hlinkClick r:id="rId3"/>
              </a:rPr>
              <a:t>usal.es</a:t>
            </a:r>
            <a:r>
              <a:rPr lang="es-ES" sz="2000" dirty="0" smtClean="0"/>
              <a:t>)</a:t>
            </a:r>
            <a:endParaRPr lang="es-ES" sz="2000" dirty="0"/>
          </a:p>
          <a:p>
            <a:r>
              <a:rPr lang="es-ES" sz="2000" b="1" dirty="0"/>
              <a:t>Francisco J. </a:t>
            </a:r>
            <a:r>
              <a:rPr lang="es-ES" sz="2000" b="1" dirty="0" smtClean="0"/>
              <a:t>García Peñalvo </a:t>
            </a:r>
            <a:r>
              <a:rPr lang="es-ES" sz="2000" b="1" dirty="0"/>
              <a:t>(</a:t>
            </a:r>
            <a:r>
              <a:rPr lang="es-ES" sz="2000" b="1" dirty="0">
                <a:hlinkClick r:id="rId4"/>
              </a:rPr>
              <a:t>fgarcia@</a:t>
            </a:r>
            <a:r>
              <a:rPr lang="es-ES" sz="2000" b="1" dirty="0" smtClean="0">
                <a:hlinkClick r:id="rId4"/>
              </a:rPr>
              <a:t>usal.es</a:t>
            </a:r>
            <a:r>
              <a:rPr lang="es-ES" sz="2000" b="1" dirty="0" smtClean="0"/>
              <a:t>)</a:t>
            </a:r>
          </a:p>
          <a:p>
            <a:r>
              <a:rPr lang="es-ES" sz="2000" dirty="0"/>
              <a:t>Marc </a:t>
            </a:r>
            <a:r>
              <a:rPr lang="es-ES" sz="2000" dirty="0" err="1"/>
              <a:t>Alier</a:t>
            </a:r>
            <a:r>
              <a:rPr lang="es-ES" sz="2000" dirty="0"/>
              <a:t> (</a:t>
            </a:r>
            <a:r>
              <a:rPr lang="es-ES" sz="2000" dirty="0">
                <a:hlinkClick r:id="rId5"/>
              </a:rPr>
              <a:t>marc.alier@upc.edu</a:t>
            </a:r>
            <a:r>
              <a:rPr lang="es-ES" sz="2000" dirty="0"/>
              <a:t>)</a:t>
            </a:r>
          </a:p>
          <a:p>
            <a:r>
              <a:rPr lang="es-ES" sz="2000" dirty="0" err="1" smtClean="0"/>
              <a:t>Enric</a:t>
            </a:r>
            <a:r>
              <a:rPr lang="es-ES" sz="2000" dirty="0" smtClean="0"/>
              <a:t> </a:t>
            </a:r>
            <a:r>
              <a:rPr lang="es-ES" sz="2000" dirty="0" err="1"/>
              <a:t>Mayol</a:t>
            </a:r>
            <a:r>
              <a:rPr lang="es-ES" sz="2000" dirty="0"/>
              <a:t> </a:t>
            </a:r>
            <a:r>
              <a:rPr lang="es-ES" sz="2000" dirty="0" smtClean="0"/>
              <a:t>(</a:t>
            </a:r>
            <a:r>
              <a:rPr lang="en-GB" sz="2000" u="sng" dirty="0">
                <a:hlinkClick r:id="rId6"/>
              </a:rPr>
              <a:t>mayol@</a:t>
            </a:r>
            <a:r>
              <a:rPr lang="en-GB" sz="2000" u="sng" dirty="0" smtClean="0">
                <a:hlinkClick r:id="rId6"/>
              </a:rPr>
              <a:t>essi.upc.edu</a:t>
            </a:r>
            <a:r>
              <a:rPr lang="en-GB" sz="2000" u="sng" dirty="0" smtClean="0"/>
              <a:t>)</a:t>
            </a:r>
          </a:p>
          <a:p>
            <a:r>
              <a:rPr lang="es-ES" sz="2000" dirty="0"/>
              <a:t>María J. </a:t>
            </a:r>
            <a:r>
              <a:rPr lang="es-ES" sz="2000" dirty="0" err="1"/>
              <a:t>Casany</a:t>
            </a:r>
            <a:r>
              <a:rPr lang="es-ES" sz="2000" dirty="0"/>
              <a:t> (</a:t>
            </a:r>
            <a:r>
              <a:rPr lang="es-ES" sz="2000" dirty="0">
                <a:hlinkClick r:id="rId7"/>
              </a:rPr>
              <a:t>mjcasany@lsi.upc.edu</a:t>
            </a:r>
            <a:r>
              <a:rPr lang="es-ES" sz="2000" dirty="0"/>
              <a:t>)</a:t>
            </a:r>
          </a:p>
          <a:p>
            <a:endParaRPr lang="es-ES" sz="2000" dirty="0"/>
          </a:p>
          <a:p>
            <a:endParaRPr lang="es-ES" sz="2000" dirty="0"/>
          </a:p>
        </p:txBody>
      </p:sp>
      <p:pic>
        <p:nvPicPr>
          <p:cNvPr id="1026" name="Picture 2" descr="http://transducens.dlsi.ua.es/congress/spdece2012/lib/exe/fetch.php/wiki:banner.png"/>
          <p:cNvPicPr>
            <a:picLocks noChangeAspect="1" noChangeArrowheads="1"/>
          </p:cNvPicPr>
          <p:nvPr/>
        </p:nvPicPr>
        <p:blipFill rotWithShape="1">
          <a:blip r:embed="rId8">
            <a:extLst>
              <a:ext uri="{28A0092B-C50C-407E-A947-70E740481C1C}">
                <a14:useLocalDpi xmlns:a14="http://schemas.microsoft.com/office/drawing/2010/main" val="0"/>
              </a:ext>
            </a:extLst>
          </a:blip>
          <a:srcRect l="59824" t="6766" b="12782"/>
          <a:stretch/>
        </p:blipFill>
        <p:spPr bwMode="auto">
          <a:xfrm>
            <a:off x="161925" y="5676900"/>
            <a:ext cx="3914775" cy="101917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5567681" y="6186487"/>
            <a:ext cx="3276731" cy="369332"/>
          </a:xfrm>
          <a:prstGeom prst="rect">
            <a:avLst/>
          </a:prstGeom>
        </p:spPr>
        <p:txBody>
          <a:bodyPr wrap="none">
            <a:spAutoFit/>
          </a:bodyPr>
          <a:lstStyle/>
          <a:p>
            <a:pPr algn="r"/>
            <a:r>
              <a:rPr lang="es-ES" dirty="0"/>
              <a:t>Alicante, </a:t>
            </a:r>
            <a:r>
              <a:rPr lang="es-ES" dirty="0" err="1" smtClean="0"/>
              <a:t>Spain</a:t>
            </a:r>
            <a:r>
              <a:rPr lang="es-ES" dirty="0" smtClean="0"/>
              <a:t>, June 13-15, 2012</a:t>
            </a:r>
            <a:endParaRPr lang="es-ES" dirty="0"/>
          </a:p>
        </p:txBody>
      </p:sp>
    </p:spTree>
    <p:extLst>
      <p:ext uri="{BB962C8B-B14F-4D97-AF65-F5344CB8AC3E}">
        <p14:creationId xmlns:p14="http://schemas.microsoft.com/office/powerpoint/2010/main" val="3663858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n-GB" dirty="0" smtClean="0"/>
              <a:t>Second scenario is used in this work</a:t>
            </a:r>
          </a:p>
          <a:p>
            <a:pPr lvl="1"/>
            <a:r>
              <a:rPr lang="en-GB" dirty="0" smtClean="0"/>
              <a:t>It is based on an external online tool with a light integration</a:t>
            </a:r>
          </a:p>
          <a:p>
            <a:pPr lvl="2"/>
            <a:r>
              <a:rPr lang="en-GB" dirty="0" smtClean="0"/>
              <a:t>It enriches and opens the LMS</a:t>
            </a:r>
          </a:p>
          <a:p>
            <a:pPr lvl="2"/>
            <a:r>
              <a:rPr lang="en-GB" dirty="0" smtClean="0"/>
              <a:t>It is easy and cheap to implement</a:t>
            </a:r>
          </a:p>
          <a:p>
            <a:pPr lvl="3"/>
            <a:r>
              <a:rPr lang="en-GB" dirty="0" smtClean="0"/>
              <a:t>No real integration between LMS and PLE</a:t>
            </a:r>
          </a:p>
          <a:p>
            <a:pPr lvl="2"/>
            <a:r>
              <a:rPr lang="en-GB" dirty="0" smtClean="0"/>
              <a:t>The way in which the PLE is implemented is non-relevant</a:t>
            </a:r>
          </a:p>
          <a:p>
            <a:pPr lvl="2"/>
            <a:endParaRPr lang="en-GB" dirty="0" smtClean="0"/>
          </a:p>
          <a:p>
            <a:pPr lvl="2"/>
            <a:endParaRPr lang="en-GB" dirty="0" smtClean="0"/>
          </a:p>
          <a:p>
            <a:pPr lvl="1"/>
            <a:endParaRPr lang="en-GB" dirty="0" smtClean="0"/>
          </a:p>
          <a:p>
            <a:pPr marL="0" indent="0">
              <a:buNone/>
            </a:pPr>
            <a:endParaRPr lang="en-GB" dirty="0" smtClean="0"/>
          </a:p>
          <a:p>
            <a:pPr lvl="2"/>
            <a:endParaRPr lang="en-GB" dirty="0" smtClean="0"/>
          </a:p>
          <a:p>
            <a:pPr lvl="1"/>
            <a:endParaRPr lang="en-GB" dirty="0" smtClean="0"/>
          </a:p>
          <a:p>
            <a:pPr lvl="1"/>
            <a:endParaRPr lang="en-GB" dirty="0" smtClean="0"/>
          </a:p>
          <a:p>
            <a:pPr lvl="1"/>
            <a:endParaRPr lang="en-GB" dirty="0" smtClean="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8" name="CuadroTexto 7"/>
          <p:cNvSpPr txBox="1"/>
          <p:nvPr/>
        </p:nvSpPr>
        <p:spPr>
          <a:xfrm>
            <a:off x="419100" y="6285468"/>
            <a:ext cx="1429673" cy="369332"/>
          </a:xfrm>
          <a:prstGeom prst="rect">
            <a:avLst/>
          </a:prstGeom>
          <a:noFill/>
        </p:spPr>
        <p:txBody>
          <a:bodyPr wrap="none" rtlCol="0">
            <a:spAutoFit/>
          </a:bodyPr>
          <a:lstStyle/>
          <a:p>
            <a:r>
              <a:rPr lang="es-ES" b="1" dirty="0">
                <a:solidFill>
                  <a:srgbClr val="666666"/>
                </a:solidFill>
              </a:rPr>
              <a:t>SPDECE 2012</a:t>
            </a:r>
          </a:p>
        </p:txBody>
      </p:sp>
      <p:sp>
        <p:nvSpPr>
          <p:cNvPr id="9" name="Título 1"/>
          <p:cNvSpPr>
            <a:spLocks noGrp="1"/>
          </p:cNvSpPr>
          <p:nvPr>
            <p:ph type="title"/>
          </p:nvPr>
        </p:nvSpPr>
        <p:spPr>
          <a:xfrm>
            <a:off x="342900" y="127000"/>
            <a:ext cx="5994400" cy="1143000"/>
          </a:xfrm>
        </p:spPr>
        <p:txBody>
          <a:bodyPr>
            <a:normAutofit fontScale="90000"/>
          </a:bodyPr>
          <a:lstStyle/>
          <a:p>
            <a:r>
              <a:rPr lang="es-ES" dirty="0"/>
              <a:t>LMS and </a:t>
            </a:r>
            <a:r>
              <a:rPr lang="es-ES" dirty="0" err="1"/>
              <a:t>PLEs</a:t>
            </a:r>
            <a:r>
              <a:rPr lang="es-ES" dirty="0"/>
              <a:t> </a:t>
            </a:r>
            <a:r>
              <a:rPr lang="es-ES" dirty="0" err="1"/>
              <a:t>integration</a:t>
            </a:r>
            <a:r>
              <a:rPr lang="es-ES" dirty="0"/>
              <a:t> </a:t>
            </a:r>
            <a:r>
              <a:rPr lang="es-ES" dirty="0" smtClean="0"/>
              <a:t>(and III)</a:t>
            </a:r>
            <a:endParaRPr lang="es-ES" dirty="0"/>
          </a:p>
        </p:txBody>
      </p:sp>
    </p:spTree>
    <p:extLst>
      <p:ext uri="{BB962C8B-B14F-4D97-AF65-F5344CB8AC3E}">
        <p14:creationId xmlns:p14="http://schemas.microsoft.com/office/powerpoint/2010/main" val="373967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Outline</a:t>
            </a:r>
            <a:endParaRPr lang="es-ES" dirty="0"/>
          </a:p>
        </p:txBody>
      </p:sp>
      <p:sp>
        <p:nvSpPr>
          <p:cNvPr id="3" name="Marcador de contenido 2"/>
          <p:cNvSpPr>
            <a:spLocks noGrp="1"/>
          </p:cNvSpPr>
          <p:nvPr>
            <p:ph idx="1"/>
          </p:nvPr>
        </p:nvSpPr>
        <p:spPr/>
        <p:txBody>
          <a:bodyPr/>
          <a:lstStyle/>
          <a:p>
            <a:r>
              <a:rPr lang="en-GB" dirty="0"/>
              <a:t>Introduction</a:t>
            </a:r>
          </a:p>
          <a:p>
            <a:r>
              <a:rPr lang="en-GB" dirty="0"/>
              <a:t>2.0 Tools, PLEs and Computer Science </a:t>
            </a:r>
          </a:p>
          <a:p>
            <a:r>
              <a:rPr lang="en-GB" b="1" dirty="0">
                <a:solidFill>
                  <a:schemeClr val="tx2"/>
                </a:solidFill>
              </a:rPr>
              <a:t>The </a:t>
            </a:r>
            <a:r>
              <a:rPr lang="en-GB" b="1" dirty="0" smtClean="0">
                <a:solidFill>
                  <a:schemeClr val="tx2"/>
                </a:solidFill>
              </a:rPr>
              <a:t>Application </a:t>
            </a:r>
            <a:r>
              <a:rPr lang="en-GB" b="1" dirty="0">
                <a:solidFill>
                  <a:schemeClr val="tx2"/>
                </a:solidFill>
              </a:rPr>
              <a:t>of 2.0 </a:t>
            </a:r>
            <a:r>
              <a:rPr lang="en-GB" b="1" dirty="0" smtClean="0">
                <a:solidFill>
                  <a:schemeClr val="tx2"/>
                </a:solidFill>
              </a:rPr>
              <a:t>Tools </a:t>
            </a:r>
            <a:r>
              <a:rPr lang="en-GB" b="1" dirty="0">
                <a:solidFill>
                  <a:schemeClr val="tx2"/>
                </a:solidFill>
              </a:rPr>
              <a:t>in </a:t>
            </a:r>
            <a:r>
              <a:rPr lang="en-GB" b="1" dirty="0" smtClean="0">
                <a:solidFill>
                  <a:schemeClr val="tx2"/>
                </a:solidFill>
              </a:rPr>
              <a:t>Learning </a:t>
            </a:r>
            <a:r>
              <a:rPr lang="en-GB" b="1" dirty="0">
                <a:solidFill>
                  <a:schemeClr val="tx2"/>
                </a:solidFill>
              </a:rPr>
              <a:t>E</a:t>
            </a:r>
            <a:r>
              <a:rPr lang="en-GB" b="1" dirty="0" smtClean="0">
                <a:solidFill>
                  <a:schemeClr val="tx2"/>
                </a:solidFill>
              </a:rPr>
              <a:t>nvironments</a:t>
            </a:r>
            <a:endParaRPr lang="en-GB" b="1" dirty="0">
              <a:solidFill>
                <a:schemeClr val="tx2"/>
              </a:solidFill>
            </a:endParaRPr>
          </a:p>
          <a:p>
            <a:r>
              <a:rPr lang="en-GB" dirty="0"/>
              <a:t>Conclusions</a:t>
            </a:r>
          </a:p>
          <a:p>
            <a:pPr marL="0" indent="0">
              <a:buNone/>
            </a:pPr>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6" name="CuadroTexto 5"/>
          <p:cNvSpPr txBox="1"/>
          <p:nvPr/>
        </p:nvSpPr>
        <p:spPr>
          <a:xfrm>
            <a:off x="419100" y="6285468"/>
            <a:ext cx="1429673" cy="369332"/>
          </a:xfrm>
          <a:prstGeom prst="rect">
            <a:avLst/>
          </a:prstGeom>
          <a:noFill/>
        </p:spPr>
        <p:txBody>
          <a:bodyPr wrap="none" rtlCol="0">
            <a:spAutoFit/>
          </a:bodyPr>
          <a:lstStyle/>
          <a:p>
            <a:r>
              <a:rPr lang="es-ES" b="1" dirty="0">
                <a:solidFill>
                  <a:srgbClr val="666666"/>
                </a:solidFill>
              </a:rPr>
              <a:t>SPDECE 2012</a:t>
            </a:r>
          </a:p>
        </p:txBody>
      </p:sp>
    </p:spTree>
    <p:extLst>
      <p:ext uri="{BB962C8B-B14F-4D97-AF65-F5344CB8AC3E}">
        <p14:creationId xmlns:p14="http://schemas.microsoft.com/office/powerpoint/2010/main" val="2509319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7000"/>
            <a:ext cx="5934075" cy="1143000"/>
          </a:xfrm>
        </p:spPr>
        <p:txBody>
          <a:bodyPr>
            <a:noAutofit/>
          </a:bodyPr>
          <a:lstStyle/>
          <a:p>
            <a:r>
              <a:rPr lang="en-GB" sz="3200" smtClean="0"/>
              <a:t>The application of 2.0 tools in learning environments (I)</a:t>
            </a:r>
            <a:endParaRPr lang="en-GB" sz="320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10" name="Marcador de contenido 9"/>
          <p:cNvSpPr>
            <a:spLocks noGrp="1"/>
          </p:cNvSpPr>
          <p:nvPr>
            <p:ph idx="1"/>
          </p:nvPr>
        </p:nvSpPr>
        <p:spPr/>
        <p:txBody>
          <a:bodyPr>
            <a:normAutofit fontScale="77500" lnSpcReduction="20000"/>
          </a:bodyPr>
          <a:lstStyle/>
          <a:p>
            <a:r>
              <a:rPr lang="en-GB" dirty="0" smtClean="0"/>
              <a:t>The subject</a:t>
            </a:r>
          </a:p>
          <a:p>
            <a:pPr lvl="1"/>
            <a:r>
              <a:rPr lang="en-GB" dirty="0" smtClean="0"/>
              <a:t>UPC </a:t>
            </a:r>
          </a:p>
          <a:p>
            <a:pPr lvl="1"/>
            <a:r>
              <a:rPr lang="en-GB" dirty="0" smtClean="0"/>
              <a:t>Social and Environmental Aspects of Information Technology (ASAI)</a:t>
            </a:r>
          </a:p>
          <a:p>
            <a:pPr lvl="1"/>
            <a:r>
              <a:rPr lang="en-GB" dirty="0" smtClean="0"/>
              <a:t>It can be chosen from Degree in Informatics Engineering, Diploma in Computer Software and Diploma in Computer Systems</a:t>
            </a:r>
          </a:p>
          <a:p>
            <a:pPr lvl="1"/>
            <a:r>
              <a:rPr lang="en-GB" dirty="0" smtClean="0"/>
              <a:t>Main aim: learning the environmental, social effects and impact of information technology, its history and the legislation issues</a:t>
            </a:r>
          </a:p>
          <a:p>
            <a:pPr lvl="1"/>
            <a:r>
              <a:rPr lang="en-GB" dirty="0" smtClean="0"/>
              <a:t>7.5 credits (5 hours each week, during the 13 or 14 weeks of a term)</a:t>
            </a:r>
          </a:p>
          <a:p>
            <a:pPr lvl="1"/>
            <a:r>
              <a:rPr lang="en-GB" dirty="0" smtClean="0"/>
              <a:t>Evaluation</a:t>
            </a:r>
          </a:p>
          <a:p>
            <a:pPr lvl="2"/>
            <a:r>
              <a:rPr lang="en-GB" dirty="0" smtClean="0"/>
              <a:t>A final exam (40% of the final grade)</a:t>
            </a:r>
          </a:p>
          <a:p>
            <a:pPr lvl="2"/>
            <a:r>
              <a:rPr lang="en-GB" dirty="0" smtClean="0"/>
              <a:t>Two surveys and presentations (30% of the final grade)</a:t>
            </a:r>
          </a:p>
          <a:p>
            <a:pPr lvl="2"/>
            <a:r>
              <a:rPr lang="en-GB" dirty="0" smtClean="0"/>
              <a:t>Other activities regarding students’ participation (30% of the final grade)</a:t>
            </a:r>
          </a:p>
          <a:p>
            <a:pPr lvl="1"/>
            <a:r>
              <a:rPr lang="en-GB" dirty="0" smtClean="0"/>
              <a:t>During the experience Twitter has represented the 30% of the final grade</a:t>
            </a:r>
          </a:p>
        </p:txBody>
      </p:sp>
      <p:sp>
        <p:nvSpPr>
          <p:cNvPr id="6" name="CuadroTexto 5"/>
          <p:cNvSpPr txBox="1"/>
          <p:nvPr/>
        </p:nvSpPr>
        <p:spPr>
          <a:xfrm>
            <a:off x="419100" y="6285468"/>
            <a:ext cx="1429673" cy="369332"/>
          </a:xfrm>
          <a:prstGeom prst="rect">
            <a:avLst/>
          </a:prstGeom>
          <a:noFill/>
        </p:spPr>
        <p:txBody>
          <a:bodyPr wrap="none" rtlCol="0">
            <a:spAutoFit/>
          </a:bodyPr>
          <a:lstStyle/>
          <a:p>
            <a:r>
              <a:rPr lang="es-ES" b="1" dirty="0">
                <a:solidFill>
                  <a:srgbClr val="666666"/>
                </a:solidFill>
              </a:rPr>
              <a:t>SPDECE 2012</a:t>
            </a:r>
          </a:p>
        </p:txBody>
      </p:sp>
    </p:spTree>
    <p:extLst>
      <p:ext uri="{BB962C8B-B14F-4D97-AF65-F5344CB8AC3E}">
        <p14:creationId xmlns:p14="http://schemas.microsoft.com/office/powerpoint/2010/main" val="593965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10" name="Marcador de contenido 9"/>
          <p:cNvSpPr>
            <a:spLocks noGrp="1"/>
          </p:cNvSpPr>
          <p:nvPr>
            <p:ph idx="1"/>
          </p:nvPr>
        </p:nvSpPr>
        <p:spPr/>
        <p:txBody>
          <a:bodyPr>
            <a:normAutofit/>
          </a:bodyPr>
          <a:lstStyle/>
          <a:p>
            <a:r>
              <a:rPr lang="en-GB" dirty="0" smtClean="0"/>
              <a:t>The tool</a:t>
            </a:r>
          </a:p>
          <a:p>
            <a:pPr lvl="1"/>
            <a:r>
              <a:rPr lang="en-GB" dirty="0" smtClean="0"/>
              <a:t>Twitter</a:t>
            </a:r>
          </a:p>
          <a:p>
            <a:pPr lvl="2"/>
            <a:r>
              <a:rPr lang="en-GB" dirty="0" smtClean="0"/>
              <a:t>It is applied to comment news related to ICT in the subject context</a:t>
            </a:r>
          </a:p>
          <a:p>
            <a:pPr lvl="2"/>
            <a:r>
              <a:rPr lang="en-GB" dirty="0" smtClean="0"/>
              <a:t>The activity carried out with twitter and related to the subject is considered in the final grade</a:t>
            </a:r>
          </a:p>
          <a:p>
            <a:pPr lvl="2"/>
            <a:r>
              <a:rPr lang="en-GB" dirty="0" smtClean="0"/>
              <a:t>Channelled through the tag #</a:t>
            </a:r>
            <a:r>
              <a:rPr lang="en-GB" dirty="0" err="1" smtClean="0"/>
              <a:t>asaifib</a:t>
            </a:r>
            <a:endParaRPr lang="en-GB" dirty="0" smtClean="0"/>
          </a:p>
          <a:p>
            <a:pPr lvl="1"/>
            <a:r>
              <a:rPr lang="en-GB" dirty="0" smtClean="0"/>
              <a:t>It is necessary to gather and analyse all twits related to the subject</a:t>
            </a:r>
          </a:p>
          <a:p>
            <a:pPr lvl="2"/>
            <a:r>
              <a:rPr lang="en-GB" i="1" dirty="0" err="1" smtClean="0"/>
              <a:t>Twapperkeeper</a:t>
            </a:r>
            <a:r>
              <a:rPr lang="en-GB" i="1" dirty="0" smtClean="0"/>
              <a:t>/</a:t>
            </a:r>
            <a:r>
              <a:rPr lang="en-GB" i="1" dirty="0" err="1" smtClean="0"/>
              <a:t>Hootsuite</a:t>
            </a:r>
            <a:endParaRPr lang="en-GB" dirty="0" smtClean="0"/>
          </a:p>
        </p:txBody>
      </p:sp>
      <p:sp>
        <p:nvSpPr>
          <p:cNvPr id="6" name="CuadroTexto 5"/>
          <p:cNvSpPr txBox="1"/>
          <p:nvPr/>
        </p:nvSpPr>
        <p:spPr>
          <a:xfrm>
            <a:off x="419100" y="6285468"/>
            <a:ext cx="1429673" cy="369332"/>
          </a:xfrm>
          <a:prstGeom prst="rect">
            <a:avLst/>
          </a:prstGeom>
          <a:noFill/>
        </p:spPr>
        <p:txBody>
          <a:bodyPr wrap="none" rtlCol="0">
            <a:spAutoFit/>
          </a:bodyPr>
          <a:lstStyle/>
          <a:p>
            <a:r>
              <a:rPr lang="es-ES" b="1" dirty="0">
                <a:solidFill>
                  <a:srgbClr val="666666"/>
                </a:solidFill>
              </a:rPr>
              <a:t>SPDECE 2012</a:t>
            </a:r>
          </a:p>
        </p:txBody>
      </p:sp>
      <p:sp>
        <p:nvSpPr>
          <p:cNvPr id="7" name="Título 1"/>
          <p:cNvSpPr>
            <a:spLocks noGrp="1"/>
          </p:cNvSpPr>
          <p:nvPr>
            <p:ph type="title"/>
          </p:nvPr>
        </p:nvSpPr>
        <p:spPr>
          <a:xfrm>
            <a:off x="457200" y="127000"/>
            <a:ext cx="5934075" cy="1143000"/>
          </a:xfrm>
        </p:spPr>
        <p:txBody>
          <a:bodyPr>
            <a:noAutofit/>
          </a:bodyPr>
          <a:lstStyle/>
          <a:p>
            <a:r>
              <a:rPr lang="en-GB" sz="3200" dirty="0" smtClean="0"/>
              <a:t>The application of 2.0 tools in learning environments (II)</a:t>
            </a:r>
            <a:endParaRPr lang="en-GB" sz="3200" dirty="0"/>
          </a:p>
        </p:txBody>
      </p:sp>
    </p:spTree>
    <p:extLst>
      <p:ext uri="{BB962C8B-B14F-4D97-AF65-F5344CB8AC3E}">
        <p14:creationId xmlns:p14="http://schemas.microsoft.com/office/powerpoint/2010/main" val="348472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6" name="CuadroTexto 5"/>
          <p:cNvSpPr txBox="1"/>
          <p:nvPr/>
        </p:nvSpPr>
        <p:spPr>
          <a:xfrm>
            <a:off x="419100" y="6285468"/>
            <a:ext cx="1258465" cy="369332"/>
          </a:xfrm>
          <a:prstGeom prst="rect">
            <a:avLst/>
          </a:prstGeom>
          <a:noFill/>
        </p:spPr>
        <p:txBody>
          <a:bodyPr wrap="none" rtlCol="0">
            <a:spAutoFit/>
          </a:bodyPr>
          <a:lstStyle/>
          <a:p>
            <a:r>
              <a:rPr lang="es-ES" b="1" dirty="0" smtClean="0">
                <a:solidFill>
                  <a:srgbClr val="666666"/>
                </a:solidFill>
              </a:rPr>
              <a:t>WSKS 2011</a:t>
            </a:r>
            <a:endParaRPr lang="es-ES" b="1" dirty="0">
              <a:solidFill>
                <a:srgbClr val="666666"/>
              </a:solidFill>
            </a:endParaRPr>
          </a:p>
        </p:txBody>
      </p:sp>
      <p:pic>
        <p:nvPicPr>
          <p:cNvPr id="1025" name="Picture 1" descr="twapperke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265" y="1270000"/>
            <a:ext cx="5383635" cy="543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p:cNvSpPr>
            <a:spLocks noGrp="1"/>
          </p:cNvSpPr>
          <p:nvPr>
            <p:ph type="title"/>
          </p:nvPr>
        </p:nvSpPr>
        <p:spPr>
          <a:xfrm>
            <a:off x="457200" y="127000"/>
            <a:ext cx="5934075" cy="1143000"/>
          </a:xfrm>
        </p:spPr>
        <p:txBody>
          <a:bodyPr>
            <a:noAutofit/>
          </a:bodyPr>
          <a:lstStyle/>
          <a:p>
            <a:r>
              <a:rPr lang="en-GB" sz="3200" dirty="0" smtClean="0"/>
              <a:t>The application of 2.0 tools in learning environments (III)</a:t>
            </a:r>
            <a:endParaRPr lang="en-GB" sz="3200" dirty="0"/>
          </a:p>
        </p:txBody>
      </p:sp>
    </p:spTree>
    <p:extLst>
      <p:ext uri="{BB962C8B-B14F-4D97-AF65-F5344CB8AC3E}">
        <p14:creationId xmlns:p14="http://schemas.microsoft.com/office/powerpoint/2010/main" val="3677365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p:txBody>
          <a:bodyPr>
            <a:noAutofit/>
          </a:bodyPr>
          <a:lstStyle/>
          <a:p>
            <a:r>
              <a:rPr lang="en-GB" sz="3200" dirty="0" smtClean="0"/>
              <a:t>The application of 2.0 tools in learning environments (IV)</a:t>
            </a:r>
            <a:endParaRPr lang="en-GB" sz="3200" dirty="0"/>
          </a:p>
        </p:txBody>
      </p:sp>
      <p:sp>
        <p:nvSpPr>
          <p:cNvPr id="8" name="7 Marcador de contenido"/>
          <p:cNvSpPr>
            <a:spLocks noGrp="1"/>
          </p:cNvSpPr>
          <p:nvPr>
            <p:ph idx="1"/>
          </p:nvPr>
        </p:nvSpPr>
        <p:spPr>
          <a:xfrm>
            <a:off x="438150" y="1457325"/>
            <a:ext cx="8229600" cy="4525963"/>
          </a:xfrm>
        </p:spPr>
        <p:txBody>
          <a:bodyPr>
            <a:noAutofit/>
          </a:bodyPr>
          <a:lstStyle/>
          <a:p>
            <a:r>
              <a:rPr lang="en-GB" sz="1800" dirty="0" smtClean="0"/>
              <a:t>The teacher should access to the analysis system (</a:t>
            </a:r>
            <a:r>
              <a:rPr lang="en-GB" sz="1800" dirty="0" err="1" smtClean="0"/>
              <a:t>hootsuite</a:t>
            </a:r>
            <a:r>
              <a:rPr lang="en-GB" sz="1800" dirty="0" smtClean="0"/>
              <a:t>), check the activity of each student, analyse the quality of the tweets and evaluate and provide feedback to the user through the offline activity defined in Moodle</a:t>
            </a:r>
          </a:p>
          <a:p>
            <a:r>
              <a:rPr lang="en-US" sz="1800" dirty="0"/>
              <a:t>The student can review </a:t>
            </a:r>
            <a:r>
              <a:rPr lang="en-US" sz="1800" dirty="0" smtClean="0"/>
              <a:t>the results </a:t>
            </a:r>
            <a:r>
              <a:rPr lang="en-US" sz="1800" dirty="0"/>
              <a:t>and feedback through </a:t>
            </a:r>
            <a:r>
              <a:rPr lang="en-US" sz="1800" dirty="0" smtClean="0"/>
              <a:t>such activity</a:t>
            </a:r>
          </a:p>
          <a:p>
            <a:r>
              <a:rPr lang="en-US" sz="1800" dirty="0" smtClean="0"/>
              <a:t>This is </a:t>
            </a:r>
            <a:r>
              <a:rPr lang="en-US" sz="1800" dirty="0"/>
              <a:t>an easy integration </a:t>
            </a:r>
            <a:r>
              <a:rPr lang="en-US" sz="1800" dirty="0" smtClean="0"/>
              <a:t>method between the </a:t>
            </a:r>
            <a:r>
              <a:rPr lang="en-US" sz="1800" dirty="0"/>
              <a:t>LMS and the 2.0 </a:t>
            </a:r>
            <a:r>
              <a:rPr lang="en-US" sz="1800" dirty="0" smtClean="0"/>
              <a:t>tools (from a PLE)</a:t>
            </a:r>
            <a:endParaRPr lang="en-GB" sz="1800"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6" name="CuadroTexto 5"/>
          <p:cNvSpPr txBox="1"/>
          <p:nvPr/>
        </p:nvSpPr>
        <p:spPr>
          <a:xfrm>
            <a:off x="419100" y="6285468"/>
            <a:ext cx="1429673" cy="369332"/>
          </a:xfrm>
          <a:prstGeom prst="rect">
            <a:avLst/>
          </a:prstGeom>
          <a:noFill/>
        </p:spPr>
        <p:txBody>
          <a:bodyPr wrap="none" rtlCol="0">
            <a:spAutoFit/>
          </a:bodyPr>
          <a:lstStyle/>
          <a:p>
            <a:r>
              <a:rPr lang="es-ES" b="1" dirty="0">
                <a:solidFill>
                  <a:srgbClr val="666666"/>
                </a:solidFill>
              </a:rPr>
              <a:t>SPDECE 2012</a:t>
            </a:r>
          </a:p>
        </p:txBody>
      </p:sp>
      <p:pic>
        <p:nvPicPr>
          <p:cNvPr id="3" name="Imagen 2"/>
          <p:cNvPicPr>
            <a:picLocks noChangeAspect="1"/>
          </p:cNvPicPr>
          <p:nvPr/>
        </p:nvPicPr>
        <p:blipFill>
          <a:blip r:embed="rId3"/>
          <a:stretch>
            <a:fillRect/>
          </a:stretch>
        </p:blipFill>
        <p:spPr>
          <a:xfrm>
            <a:off x="736600" y="3255179"/>
            <a:ext cx="7480300" cy="2728109"/>
          </a:xfrm>
          <a:prstGeom prst="rect">
            <a:avLst/>
          </a:prstGeom>
        </p:spPr>
      </p:pic>
    </p:spTree>
    <p:extLst>
      <p:ext uri="{BB962C8B-B14F-4D97-AF65-F5344CB8AC3E}">
        <p14:creationId xmlns:p14="http://schemas.microsoft.com/office/powerpoint/2010/main" val="4278309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7000"/>
            <a:ext cx="5886450" cy="1143000"/>
          </a:xfrm>
        </p:spPr>
        <p:txBody>
          <a:bodyPr>
            <a:noAutofit/>
          </a:bodyPr>
          <a:lstStyle/>
          <a:p>
            <a:r>
              <a:rPr lang="en-GB" sz="3200" dirty="0"/>
              <a:t>The application of 2.0 tools in learning environments </a:t>
            </a:r>
            <a:r>
              <a:rPr lang="en-GB" sz="3200" dirty="0" smtClean="0"/>
              <a:t>(and V</a:t>
            </a:r>
            <a:r>
              <a:rPr lang="en-GB" sz="3200" dirty="0"/>
              <a:t>)</a:t>
            </a:r>
            <a:endParaRPr lang="es-ES" sz="3200"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6" name="CuadroTexto 5"/>
          <p:cNvSpPr txBox="1"/>
          <p:nvPr/>
        </p:nvSpPr>
        <p:spPr>
          <a:xfrm>
            <a:off x="419100" y="6285468"/>
            <a:ext cx="1429673" cy="369332"/>
          </a:xfrm>
          <a:prstGeom prst="rect">
            <a:avLst/>
          </a:prstGeom>
          <a:noFill/>
        </p:spPr>
        <p:txBody>
          <a:bodyPr wrap="none" rtlCol="0">
            <a:spAutoFit/>
          </a:bodyPr>
          <a:lstStyle/>
          <a:p>
            <a:r>
              <a:rPr lang="es-ES" b="1" dirty="0">
                <a:solidFill>
                  <a:srgbClr val="666666"/>
                </a:solidFill>
              </a:rPr>
              <a:t>SPDECE 2012</a:t>
            </a:r>
          </a:p>
        </p:txBody>
      </p:sp>
      <p:pic>
        <p:nvPicPr>
          <p:cNvPr id="5" name="Imagen 4"/>
          <p:cNvPicPr>
            <a:picLocks noChangeAspect="1"/>
          </p:cNvPicPr>
          <p:nvPr/>
        </p:nvPicPr>
        <p:blipFill>
          <a:blip r:embed="rId3"/>
          <a:stretch>
            <a:fillRect/>
          </a:stretch>
        </p:blipFill>
        <p:spPr>
          <a:xfrm>
            <a:off x="914400" y="1447799"/>
            <a:ext cx="7454900" cy="4632171"/>
          </a:xfrm>
          <a:prstGeom prst="rect">
            <a:avLst/>
          </a:prstGeom>
        </p:spPr>
      </p:pic>
    </p:spTree>
    <p:extLst>
      <p:ext uri="{BB962C8B-B14F-4D97-AF65-F5344CB8AC3E}">
        <p14:creationId xmlns:p14="http://schemas.microsoft.com/office/powerpoint/2010/main" val="2673670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Outline</a:t>
            </a:r>
            <a:endParaRPr lang="es-ES" dirty="0"/>
          </a:p>
        </p:txBody>
      </p:sp>
      <p:sp>
        <p:nvSpPr>
          <p:cNvPr id="3" name="Marcador de contenido 2"/>
          <p:cNvSpPr>
            <a:spLocks noGrp="1"/>
          </p:cNvSpPr>
          <p:nvPr>
            <p:ph idx="1"/>
          </p:nvPr>
        </p:nvSpPr>
        <p:spPr/>
        <p:txBody>
          <a:bodyPr/>
          <a:lstStyle/>
          <a:p>
            <a:r>
              <a:rPr lang="en-GB" dirty="0"/>
              <a:t>Introduction</a:t>
            </a:r>
          </a:p>
          <a:p>
            <a:r>
              <a:rPr lang="en-GB" dirty="0"/>
              <a:t>2.0 Tools, PLEs and Computer Science </a:t>
            </a:r>
          </a:p>
          <a:p>
            <a:r>
              <a:rPr lang="en-GB" dirty="0"/>
              <a:t>The Application of 2.0 Tools in Learning Environments</a:t>
            </a:r>
          </a:p>
          <a:p>
            <a:r>
              <a:rPr lang="en-GB" b="1" dirty="0">
                <a:solidFill>
                  <a:schemeClr val="tx2"/>
                </a:solidFill>
              </a:rPr>
              <a:t>Conclusions</a:t>
            </a:r>
          </a:p>
          <a:p>
            <a:pPr marL="0" indent="0">
              <a:buNone/>
            </a:pPr>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6" name="CuadroTexto 5"/>
          <p:cNvSpPr txBox="1"/>
          <p:nvPr/>
        </p:nvSpPr>
        <p:spPr>
          <a:xfrm>
            <a:off x="419100" y="6285468"/>
            <a:ext cx="1429673" cy="369332"/>
          </a:xfrm>
          <a:prstGeom prst="rect">
            <a:avLst/>
          </a:prstGeom>
          <a:noFill/>
        </p:spPr>
        <p:txBody>
          <a:bodyPr wrap="none" rtlCol="0">
            <a:spAutoFit/>
          </a:bodyPr>
          <a:lstStyle/>
          <a:p>
            <a:r>
              <a:rPr lang="es-ES" b="1" dirty="0">
                <a:solidFill>
                  <a:srgbClr val="666666"/>
                </a:solidFill>
              </a:rPr>
              <a:t>SPDECE 2012</a:t>
            </a:r>
          </a:p>
        </p:txBody>
      </p:sp>
    </p:spTree>
    <p:extLst>
      <p:ext uri="{BB962C8B-B14F-4D97-AF65-F5344CB8AC3E}">
        <p14:creationId xmlns:p14="http://schemas.microsoft.com/office/powerpoint/2010/main" val="2047155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smtClean="0"/>
              <a:t>Conclusions</a:t>
            </a:r>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10" name="Marcador de contenido 9"/>
          <p:cNvSpPr>
            <a:spLocks noGrp="1"/>
          </p:cNvSpPr>
          <p:nvPr>
            <p:ph idx="1"/>
          </p:nvPr>
        </p:nvSpPr>
        <p:spPr/>
        <p:txBody>
          <a:bodyPr>
            <a:normAutofit/>
          </a:bodyPr>
          <a:lstStyle/>
          <a:p>
            <a:r>
              <a:rPr lang="en-GB" sz="2000" dirty="0" smtClean="0"/>
              <a:t>Learning tools employed by teachers and learners are not only those provided by the institution</a:t>
            </a:r>
          </a:p>
          <a:p>
            <a:r>
              <a:rPr lang="en-GB" sz="2000" dirty="0" smtClean="0"/>
              <a:t>Taking into account the learning activities carried out with such tools, the institutional environment can be enriched</a:t>
            </a:r>
          </a:p>
          <a:p>
            <a:r>
              <a:rPr lang="en-GB" sz="2000" dirty="0" smtClean="0"/>
              <a:t>The institutional systems are like walled garden and should be open</a:t>
            </a:r>
          </a:p>
          <a:p>
            <a:r>
              <a:rPr lang="en-GB" sz="2000" dirty="0" smtClean="0"/>
              <a:t>The consideration of 2.0 tools during subjects increases the student’s participation and gives them the possibility to contact with people from outside the institution such as experts in a specific issue</a:t>
            </a:r>
          </a:p>
          <a:p>
            <a:r>
              <a:rPr lang="en-GB" sz="2000" dirty="0" smtClean="0"/>
              <a:t>It is necessary to carry out similar experiences in other contexts</a:t>
            </a:r>
          </a:p>
          <a:p>
            <a:pPr lvl="1"/>
            <a:r>
              <a:rPr lang="en-GB" sz="1800" dirty="0" smtClean="0"/>
              <a:t>Less controlled situations</a:t>
            </a:r>
          </a:p>
          <a:p>
            <a:r>
              <a:rPr lang="en-GB" sz="2000" dirty="0" smtClean="0"/>
              <a:t>Students’ and teachers’ opinions should be explored from a qualitative perspective</a:t>
            </a:r>
          </a:p>
          <a:p>
            <a:pPr marL="0" indent="0">
              <a:buNone/>
            </a:pPr>
            <a:endParaRPr lang="en-GB" sz="2000" dirty="0" smtClean="0"/>
          </a:p>
        </p:txBody>
      </p:sp>
      <p:sp>
        <p:nvSpPr>
          <p:cNvPr id="6" name="CuadroTexto 5"/>
          <p:cNvSpPr txBox="1"/>
          <p:nvPr/>
        </p:nvSpPr>
        <p:spPr>
          <a:xfrm>
            <a:off x="419100" y="6285468"/>
            <a:ext cx="1429673" cy="369332"/>
          </a:xfrm>
          <a:prstGeom prst="rect">
            <a:avLst/>
          </a:prstGeom>
          <a:noFill/>
        </p:spPr>
        <p:txBody>
          <a:bodyPr wrap="none" rtlCol="0">
            <a:spAutoFit/>
          </a:bodyPr>
          <a:lstStyle/>
          <a:p>
            <a:r>
              <a:rPr lang="es-ES" b="1" dirty="0">
                <a:solidFill>
                  <a:srgbClr val="666666"/>
                </a:solidFill>
              </a:rPr>
              <a:t>SPDECE 2012</a:t>
            </a:r>
          </a:p>
        </p:txBody>
      </p:sp>
    </p:spTree>
    <p:extLst>
      <p:ext uri="{BB962C8B-B14F-4D97-AF65-F5344CB8AC3E}">
        <p14:creationId xmlns:p14="http://schemas.microsoft.com/office/powerpoint/2010/main" val="1357088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Acknowledgements</a:t>
            </a:r>
            <a:endParaRPr lang="es-ES" dirty="0"/>
          </a:p>
        </p:txBody>
      </p:sp>
      <p:sp>
        <p:nvSpPr>
          <p:cNvPr id="3" name="2 Marcador de contenido"/>
          <p:cNvSpPr>
            <a:spLocks noGrp="1"/>
          </p:cNvSpPr>
          <p:nvPr>
            <p:ph idx="1"/>
          </p:nvPr>
        </p:nvSpPr>
        <p:spPr/>
        <p:txBody>
          <a:bodyPr/>
          <a:lstStyle/>
          <a:p>
            <a:pPr marL="0" indent="0" algn="ctr">
              <a:buNone/>
            </a:pPr>
            <a:r>
              <a:rPr lang="en-GB" dirty="0"/>
              <a:t>This work is partially supported by the Ministry of Industry, Tourism and Trade of Spain (project IST-020302-2009-35), the Ministry of Education and Science of Spain (project TIN2010-21695-C02) and the Government of </a:t>
            </a:r>
            <a:r>
              <a:rPr lang="en-GB" dirty="0" err="1"/>
              <a:t>Castilla</a:t>
            </a:r>
            <a:r>
              <a:rPr lang="en-GB" dirty="0"/>
              <a:t> y León through the project GR47</a:t>
            </a:r>
            <a:endParaRPr lang="es-ES" dirty="0"/>
          </a:p>
        </p:txBody>
      </p:sp>
      <p:sp>
        <p:nvSpPr>
          <p:cNvPr id="4" name="3 Marcador de pie de página"/>
          <p:cNvSpPr>
            <a:spLocks noGrp="1"/>
          </p:cNvSpPr>
          <p:nvPr>
            <p:ph type="ftr" sz="quarter" idx="11"/>
          </p:nvPr>
        </p:nvSpPr>
        <p:spPr/>
        <p:txBody>
          <a:bodyPr/>
          <a:lstStyle/>
          <a:p>
            <a:r>
              <a:rPr lang="es-ES_tradnl" smtClean="0"/>
              <a:t>GRIAL – Universidad de Salamanca</a:t>
            </a:r>
            <a:endParaRPr lang="es-ES_trad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5091113"/>
            <a:ext cx="30099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Página de inicio; Junta de Castilla y Leó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5032626"/>
            <a:ext cx="1422400" cy="63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480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Outline</a:t>
            </a:r>
            <a:endParaRPr lang="es-ES" dirty="0"/>
          </a:p>
        </p:txBody>
      </p:sp>
      <p:sp>
        <p:nvSpPr>
          <p:cNvPr id="3" name="Marcador de contenido 2"/>
          <p:cNvSpPr>
            <a:spLocks noGrp="1"/>
          </p:cNvSpPr>
          <p:nvPr>
            <p:ph idx="1"/>
          </p:nvPr>
        </p:nvSpPr>
        <p:spPr/>
        <p:txBody>
          <a:bodyPr/>
          <a:lstStyle/>
          <a:p>
            <a:r>
              <a:rPr lang="en-GB" dirty="0" smtClean="0"/>
              <a:t>Introduction</a:t>
            </a:r>
          </a:p>
          <a:p>
            <a:r>
              <a:rPr lang="en-GB" dirty="0" smtClean="0"/>
              <a:t>2.0 Tools, PLEs and Computer Science Education</a:t>
            </a:r>
          </a:p>
          <a:p>
            <a:r>
              <a:rPr lang="en-GB" dirty="0"/>
              <a:t>The </a:t>
            </a:r>
            <a:r>
              <a:rPr lang="en-GB" dirty="0" smtClean="0"/>
              <a:t>Application </a:t>
            </a:r>
            <a:r>
              <a:rPr lang="en-GB" dirty="0"/>
              <a:t>of 2.0 tools in </a:t>
            </a:r>
            <a:r>
              <a:rPr lang="en-GB" dirty="0" smtClean="0"/>
              <a:t>Learning </a:t>
            </a:r>
            <a:r>
              <a:rPr lang="en-GB" dirty="0"/>
              <a:t>E</a:t>
            </a:r>
            <a:r>
              <a:rPr lang="en-GB" dirty="0" smtClean="0"/>
              <a:t>nvironments</a:t>
            </a:r>
          </a:p>
          <a:p>
            <a:r>
              <a:rPr lang="en-GB" dirty="0" smtClean="0"/>
              <a:t>Conclusions</a:t>
            </a:r>
            <a:endParaRPr lang="en-GB" dirty="0"/>
          </a:p>
          <a:p>
            <a:pPr marL="0" indent="0">
              <a:buNone/>
            </a:pPr>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5" name="CuadroTexto 4"/>
          <p:cNvSpPr txBox="1"/>
          <p:nvPr/>
        </p:nvSpPr>
        <p:spPr>
          <a:xfrm>
            <a:off x="419100" y="6285468"/>
            <a:ext cx="1429673" cy="369332"/>
          </a:xfrm>
          <a:prstGeom prst="rect">
            <a:avLst/>
          </a:prstGeom>
          <a:noFill/>
        </p:spPr>
        <p:txBody>
          <a:bodyPr wrap="none" rtlCol="0">
            <a:spAutoFit/>
          </a:bodyPr>
          <a:lstStyle/>
          <a:p>
            <a:r>
              <a:rPr lang="es-ES" b="1" dirty="0">
                <a:solidFill>
                  <a:srgbClr val="666666"/>
                </a:solidFill>
              </a:rPr>
              <a:t>SPDECE 2012</a:t>
            </a:r>
          </a:p>
        </p:txBody>
      </p:sp>
    </p:spTree>
    <p:extLst>
      <p:ext uri="{BB962C8B-B14F-4D97-AF65-F5344CB8AC3E}">
        <p14:creationId xmlns:p14="http://schemas.microsoft.com/office/powerpoint/2010/main" val="2747241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5437"/>
            <a:ext cx="7772400" cy="1470025"/>
          </a:xfrm>
        </p:spPr>
        <p:txBody>
          <a:bodyPr>
            <a:normAutofit fontScale="90000"/>
          </a:bodyPr>
          <a:lstStyle/>
          <a:p>
            <a:r>
              <a:rPr lang="en-GB" dirty="0"/>
              <a:t>The application 2.0 tools through PLEs in Computer Science</a:t>
            </a:r>
            <a:br>
              <a:rPr lang="en-GB" dirty="0"/>
            </a:br>
            <a:r>
              <a:rPr lang="en-GB" dirty="0"/>
              <a:t>Education: The twitter experience</a:t>
            </a:r>
            <a:endParaRPr lang="es-ES" dirty="0"/>
          </a:p>
        </p:txBody>
      </p:sp>
      <p:sp>
        <p:nvSpPr>
          <p:cNvPr id="3" name="Subtítulo 2"/>
          <p:cNvSpPr>
            <a:spLocks noGrp="1"/>
          </p:cNvSpPr>
          <p:nvPr>
            <p:ph type="subTitle" idx="1"/>
          </p:nvPr>
        </p:nvSpPr>
        <p:spPr>
          <a:xfrm>
            <a:off x="1371600" y="3324225"/>
            <a:ext cx="6400800" cy="1752600"/>
          </a:xfrm>
        </p:spPr>
        <p:txBody>
          <a:bodyPr>
            <a:noAutofit/>
          </a:bodyPr>
          <a:lstStyle/>
          <a:p>
            <a:r>
              <a:rPr lang="es-ES" sz="2000" dirty="0"/>
              <a:t>Miguel Ángel Conde (</a:t>
            </a:r>
            <a:r>
              <a:rPr lang="es-ES" sz="2000" dirty="0">
                <a:hlinkClick r:id="rId3"/>
              </a:rPr>
              <a:t>mconde@</a:t>
            </a:r>
            <a:r>
              <a:rPr lang="es-ES" sz="2000" dirty="0" smtClean="0">
                <a:hlinkClick r:id="rId3"/>
              </a:rPr>
              <a:t>usal.es</a:t>
            </a:r>
            <a:r>
              <a:rPr lang="es-ES" sz="2000" dirty="0" smtClean="0"/>
              <a:t>)</a:t>
            </a:r>
            <a:endParaRPr lang="es-ES" sz="2000" dirty="0"/>
          </a:p>
          <a:p>
            <a:r>
              <a:rPr lang="es-ES" sz="2000" b="1" dirty="0"/>
              <a:t>Francisco J. </a:t>
            </a:r>
            <a:r>
              <a:rPr lang="es-ES" sz="2000" b="1" dirty="0" smtClean="0"/>
              <a:t>García Peñalvo </a:t>
            </a:r>
            <a:r>
              <a:rPr lang="es-ES" sz="2000" b="1" dirty="0"/>
              <a:t>(</a:t>
            </a:r>
            <a:r>
              <a:rPr lang="es-ES" sz="2000" b="1" dirty="0">
                <a:hlinkClick r:id="rId4"/>
              </a:rPr>
              <a:t>fgarcia@</a:t>
            </a:r>
            <a:r>
              <a:rPr lang="es-ES" sz="2000" b="1" dirty="0" smtClean="0">
                <a:hlinkClick r:id="rId4"/>
              </a:rPr>
              <a:t>usal.es</a:t>
            </a:r>
            <a:r>
              <a:rPr lang="es-ES" sz="2000" b="1" dirty="0" smtClean="0"/>
              <a:t>)</a:t>
            </a:r>
          </a:p>
          <a:p>
            <a:r>
              <a:rPr lang="es-ES" sz="2000" dirty="0"/>
              <a:t>Marc </a:t>
            </a:r>
            <a:r>
              <a:rPr lang="es-ES" sz="2000" dirty="0" err="1"/>
              <a:t>Alier</a:t>
            </a:r>
            <a:r>
              <a:rPr lang="es-ES" sz="2000" dirty="0"/>
              <a:t> (</a:t>
            </a:r>
            <a:r>
              <a:rPr lang="es-ES" sz="2000" dirty="0">
                <a:hlinkClick r:id="rId5"/>
              </a:rPr>
              <a:t>marc.alier@upc.edu</a:t>
            </a:r>
            <a:r>
              <a:rPr lang="es-ES" sz="2000" dirty="0"/>
              <a:t>)</a:t>
            </a:r>
          </a:p>
          <a:p>
            <a:r>
              <a:rPr lang="es-ES" sz="2000" dirty="0" err="1" smtClean="0"/>
              <a:t>Enric</a:t>
            </a:r>
            <a:r>
              <a:rPr lang="es-ES" sz="2000" dirty="0" smtClean="0"/>
              <a:t> </a:t>
            </a:r>
            <a:r>
              <a:rPr lang="es-ES" sz="2000" dirty="0" err="1"/>
              <a:t>Mayol</a:t>
            </a:r>
            <a:r>
              <a:rPr lang="es-ES" sz="2000" dirty="0"/>
              <a:t> </a:t>
            </a:r>
            <a:r>
              <a:rPr lang="es-ES" sz="2000" dirty="0" smtClean="0"/>
              <a:t>(</a:t>
            </a:r>
            <a:r>
              <a:rPr lang="en-GB" sz="2000" u="sng" dirty="0">
                <a:hlinkClick r:id="rId6"/>
              </a:rPr>
              <a:t>mayol@</a:t>
            </a:r>
            <a:r>
              <a:rPr lang="en-GB" sz="2000" u="sng" dirty="0" smtClean="0">
                <a:hlinkClick r:id="rId6"/>
              </a:rPr>
              <a:t>essi.upc.edu</a:t>
            </a:r>
            <a:r>
              <a:rPr lang="en-GB" sz="2000" u="sng" dirty="0" smtClean="0"/>
              <a:t>)</a:t>
            </a:r>
          </a:p>
          <a:p>
            <a:r>
              <a:rPr lang="es-ES" sz="2000" dirty="0"/>
              <a:t>María J. </a:t>
            </a:r>
            <a:r>
              <a:rPr lang="es-ES" sz="2000" dirty="0" err="1"/>
              <a:t>Casany</a:t>
            </a:r>
            <a:r>
              <a:rPr lang="es-ES" sz="2000" dirty="0"/>
              <a:t> (</a:t>
            </a:r>
            <a:r>
              <a:rPr lang="es-ES" sz="2000" dirty="0">
                <a:hlinkClick r:id="rId7"/>
              </a:rPr>
              <a:t>mjcasany@lsi.upc.edu</a:t>
            </a:r>
            <a:r>
              <a:rPr lang="es-ES" sz="2000" dirty="0"/>
              <a:t>)</a:t>
            </a:r>
          </a:p>
          <a:p>
            <a:endParaRPr lang="es-ES" sz="2000" dirty="0"/>
          </a:p>
          <a:p>
            <a:endParaRPr lang="es-ES" sz="2000" dirty="0"/>
          </a:p>
        </p:txBody>
      </p:sp>
      <p:pic>
        <p:nvPicPr>
          <p:cNvPr id="1026" name="Picture 2" descr="http://transducens.dlsi.ua.es/congress/spdece2012/lib/exe/fetch.php/wiki:banner.png"/>
          <p:cNvPicPr>
            <a:picLocks noChangeAspect="1" noChangeArrowheads="1"/>
          </p:cNvPicPr>
          <p:nvPr/>
        </p:nvPicPr>
        <p:blipFill rotWithShape="1">
          <a:blip r:embed="rId8">
            <a:extLst>
              <a:ext uri="{28A0092B-C50C-407E-A947-70E740481C1C}">
                <a14:useLocalDpi xmlns:a14="http://schemas.microsoft.com/office/drawing/2010/main" val="0"/>
              </a:ext>
            </a:extLst>
          </a:blip>
          <a:srcRect l="59824" t="6766" b="12782"/>
          <a:stretch/>
        </p:blipFill>
        <p:spPr bwMode="auto">
          <a:xfrm>
            <a:off x="161925" y="5676900"/>
            <a:ext cx="3914775" cy="101917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5583711" y="6186487"/>
            <a:ext cx="3260701" cy="369332"/>
          </a:xfrm>
          <a:prstGeom prst="rect">
            <a:avLst/>
          </a:prstGeom>
        </p:spPr>
        <p:txBody>
          <a:bodyPr wrap="none">
            <a:spAutoFit/>
          </a:bodyPr>
          <a:lstStyle/>
          <a:p>
            <a:pPr algn="r"/>
            <a:r>
              <a:rPr lang="es-ES" dirty="0"/>
              <a:t>Alicante, </a:t>
            </a:r>
            <a:r>
              <a:rPr lang="es-ES" dirty="0" err="1" smtClean="0"/>
              <a:t>Spain</a:t>
            </a:r>
            <a:r>
              <a:rPr lang="es-ES" dirty="0" smtClean="0"/>
              <a:t>, June 13-15, 2012</a:t>
            </a:r>
            <a:endParaRPr lang="es-ES" dirty="0"/>
          </a:p>
        </p:txBody>
      </p:sp>
    </p:spTree>
    <p:extLst>
      <p:ext uri="{BB962C8B-B14F-4D97-AF65-F5344CB8AC3E}">
        <p14:creationId xmlns:p14="http://schemas.microsoft.com/office/powerpoint/2010/main" val="1249671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Outline</a:t>
            </a:r>
            <a:endParaRPr lang="es-ES" dirty="0"/>
          </a:p>
        </p:txBody>
      </p:sp>
      <p:sp>
        <p:nvSpPr>
          <p:cNvPr id="3" name="Marcador de contenido 2"/>
          <p:cNvSpPr>
            <a:spLocks noGrp="1"/>
          </p:cNvSpPr>
          <p:nvPr>
            <p:ph idx="1"/>
          </p:nvPr>
        </p:nvSpPr>
        <p:spPr/>
        <p:txBody>
          <a:bodyPr/>
          <a:lstStyle/>
          <a:p>
            <a:r>
              <a:rPr lang="en-GB" b="1" dirty="0" smtClean="0">
                <a:solidFill>
                  <a:schemeClr val="tx2"/>
                </a:solidFill>
              </a:rPr>
              <a:t>Introduction</a:t>
            </a:r>
            <a:endParaRPr lang="en-GB" b="1" dirty="0">
              <a:solidFill>
                <a:schemeClr val="tx2"/>
              </a:solidFill>
            </a:endParaRPr>
          </a:p>
          <a:p>
            <a:r>
              <a:rPr lang="en-GB" dirty="0"/>
              <a:t>2.0 Tools, PLEs and Computer Science </a:t>
            </a:r>
            <a:r>
              <a:rPr lang="en-GB" dirty="0" smtClean="0"/>
              <a:t>Education</a:t>
            </a:r>
            <a:endParaRPr lang="en-GB" dirty="0"/>
          </a:p>
          <a:p>
            <a:r>
              <a:rPr lang="en-GB" dirty="0"/>
              <a:t>The </a:t>
            </a:r>
            <a:r>
              <a:rPr lang="en-GB" dirty="0" smtClean="0"/>
              <a:t>Application </a:t>
            </a:r>
            <a:r>
              <a:rPr lang="en-GB" dirty="0"/>
              <a:t>of 2.0 tools in </a:t>
            </a:r>
            <a:r>
              <a:rPr lang="en-GB" dirty="0" smtClean="0"/>
              <a:t>Learning Environments</a:t>
            </a:r>
            <a:endParaRPr lang="en-GB" dirty="0"/>
          </a:p>
          <a:p>
            <a:r>
              <a:rPr lang="en-GB" dirty="0"/>
              <a:t>Conclusions</a:t>
            </a:r>
          </a:p>
          <a:p>
            <a:pPr marL="0" indent="0">
              <a:buNone/>
            </a:pPr>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6" name="CuadroTexto 5"/>
          <p:cNvSpPr txBox="1"/>
          <p:nvPr/>
        </p:nvSpPr>
        <p:spPr>
          <a:xfrm>
            <a:off x="419100" y="6285468"/>
            <a:ext cx="1429673" cy="369332"/>
          </a:xfrm>
          <a:prstGeom prst="rect">
            <a:avLst/>
          </a:prstGeom>
          <a:noFill/>
        </p:spPr>
        <p:txBody>
          <a:bodyPr wrap="none" rtlCol="0">
            <a:spAutoFit/>
          </a:bodyPr>
          <a:lstStyle/>
          <a:p>
            <a:r>
              <a:rPr lang="es-ES" b="1" dirty="0" smtClean="0">
                <a:solidFill>
                  <a:srgbClr val="666666"/>
                </a:solidFill>
              </a:rPr>
              <a:t>SPDECE 2012</a:t>
            </a:r>
            <a:endParaRPr lang="es-ES" b="1" dirty="0">
              <a:solidFill>
                <a:srgbClr val="666666"/>
              </a:solidFill>
            </a:endParaRPr>
          </a:p>
        </p:txBody>
      </p:sp>
    </p:spTree>
    <p:extLst>
      <p:ext uri="{BB962C8B-B14F-4D97-AF65-F5344CB8AC3E}">
        <p14:creationId xmlns:p14="http://schemas.microsoft.com/office/powerpoint/2010/main" val="4118412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Introduction</a:t>
            </a:r>
            <a:r>
              <a:rPr lang="es-ES" dirty="0" smtClean="0"/>
              <a:t> (I)</a:t>
            </a:r>
            <a:endParaRPr lang="es-ES" dirty="0"/>
          </a:p>
        </p:txBody>
      </p:sp>
      <p:pic>
        <p:nvPicPr>
          <p:cNvPr id="5" name="Marcador de contenido 4"/>
          <p:cNvPicPr>
            <a:picLocks noGrp="1" noChangeAspect="1"/>
          </p:cNvPicPr>
          <p:nvPr>
            <p:ph idx="1"/>
          </p:nvPr>
        </p:nvPicPr>
        <p:blipFill>
          <a:blip r:embed="rId3"/>
          <a:srcRect t="8558" b="8558"/>
          <a:stretch>
            <a:fillRect/>
          </a:stretch>
        </p:blipFill>
        <p:spPr>
          <a:xfrm>
            <a:off x="1257300" y="1632921"/>
            <a:ext cx="7137400" cy="3925295"/>
          </a:xfrm>
        </p:spPr>
      </p:pic>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6" name="Marcador de pie de página 3"/>
          <p:cNvSpPr txBox="1">
            <a:spLocks/>
          </p:cNvSpPr>
          <p:nvPr/>
        </p:nvSpPr>
        <p:spPr>
          <a:xfrm>
            <a:off x="3124200" y="6356350"/>
            <a:ext cx="2895600" cy="365125"/>
          </a:xfrm>
          <a:prstGeom prst="rect">
            <a:avLst/>
          </a:prstGeom>
        </p:spPr>
        <p:txBody>
          <a:bodyPr vert="horz" lIns="91440" tIns="45720" rIns="91440" bIns="45720" rtlCol="0" anchor="ctr"/>
          <a:lstStyle>
            <a:defPPr>
              <a:defRPr lang="es-ES_tradnl"/>
            </a:defPPr>
            <a:lvl1pPr marL="0" algn="ctr" defTabSz="457200" rtl="0" eaLnBrk="1" latinLnBrk="0" hangingPunct="1">
              <a:defRPr sz="1000" kern="1200">
                <a:solidFill>
                  <a:srgbClr val="666666"/>
                </a:solidFill>
                <a:latin typeface="Tahoma"/>
                <a:ea typeface="+mn-ea"/>
                <a:cs typeface="Taho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mtClean="0"/>
              <a:t>GRIAL – Universidad de Salamanca</a:t>
            </a:r>
            <a:endParaRPr lang="es-ES_tradnl"/>
          </a:p>
        </p:txBody>
      </p:sp>
      <p:pic>
        <p:nvPicPr>
          <p:cNvPr id="8" name="Imagen 7"/>
          <p:cNvPicPr>
            <a:picLocks noChangeAspect="1"/>
          </p:cNvPicPr>
          <p:nvPr/>
        </p:nvPicPr>
        <p:blipFill rotWithShape="1">
          <a:blip r:embed="rId4"/>
          <a:srcRect l="6405" t="25833" r="4688" b="30417"/>
          <a:stretch/>
        </p:blipFill>
        <p:spPr>
          <a:xfrm>
            <a:off x="556449" y="1930332"/>
            <a:ext cx="8181151" cy="3019406"/>
          </a:xfrm>
          <a:prstGeom prst="rect">
            <a:avLst/>
          </a:prstGeom>
        </p:spPr>
      </p:pic>
      <p:pic>
        <p:nvPicPr>
          <p:cNvPr id="9" name="Imagen 8"/>
          <p:cNvPicPr>
            <a:picLocks noChangeAspect="1"/>
          </p:cNvPicPr>
          <p:nvPr/>
        </p:nvPicPr>
        <p:blipFill>
          <a:blip r:embed="rId5"/>
          <a:stretch>
            <a:fillRect/>
          </a:stretch>
        </p:blipFill>
        <p:spPr>
          <a:xfrm>
            <a:off x="1993900" y="1506785"/>
            <a:ext cx="5076182" cy="3821836"/>
          </a:xfrm>
          <a:prstGeom prst="rect">
            <a:avLst/>
          </a:prstGeom>
        </p:spPr>
      </p:pic>
      <p:pic>
        <p:nvPicPr>
          <p:cNvPr id="10" name="Imagen 9"/>
          <p:cNvPicPr>
            <a:picLocks noChangeAspect="1"/>
          </p:cNvPicPr>
          <p:nvPr/>
        </p:nvPicPr>
        <p:blipFill>
          <a:blip r:embed="rId6"/>
          <a:stretch>
            <a:fillRect/>
          </a:stretch>
        </p:blipFill>
        <p:spPr>
          <a:xfrm>
            <a:off x="2616200" y="1414294"/>
            <a:ext cx="3987800" cy="3987800"/>
          </a:xfrm>
          <a:prstGeom prst="rect">
            <a:avLst/>
          </a:prstGeom>
        </p:spPr>
      </p:pic>
      <p:sp>
        <p:nvSpPr>
          <p:cNvPr id="12" name="CuadroTexto 11"/>
          <p:cNvSpPr txBox="1"/>
          <p:nvPr/>
        </p:nvSpPr>
        <p:spPr>
          <a:xfrm>
            <a:off x="419100" y="6285468"/>
            <a:ext cx="1429673" cy="369332"/>
          </a:xfrm>
          <a:prstGeom prst="rect">
            <a:avLst/>
          </a:prstGeom>
          <a:noFill/>
        </p:spPr>
        <p:txBody>
          <a:bodyPr wrap="none" rtlCol="0">
            <a:spAutoFit/>
          </a:bodyPr>
          <a:lstStyle/>
          <a:p>
            <a:r>
              <a:rPr lang="es-ES" b="1" dirty="0">
                <a:solidFill>
                  <a:srgbClr val="666666"/>
                </a:solidFill>
              </a:rPr>
              <a:t>SPDECE 2012</a:t>
            </a:r>
          </a:p>
        </p:txBody>
      </p:sp>
    </p:spTree>
    <p:extLst>
      <p:ext uri="{BB962C8B-B14F-4D97-AF65-F5344CB8AC3E}">
        <p14:creationId xmlns:p14="http://schemas.microsoft.com/office/powerpoint/2010/main" val="29278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9"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Introduction</a:t>
            </a:r>
            <a:r>
              <a:rPr lang="es-ES" dirty="0" smtClean="0"/>
              <a:t> (and II)</a:t>
            </a:r>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6" name="Marcador de pie de página 3"/>
          <p:cNvSpPr txBox="1">
            <a:spLocks/>
          </p:cNvSpPr>
          <p:nvPr/>
        </p:nvSpPr>
        <p:spPr>
          <a:xfrm>
            <a:off x="3124200" y="6356350"/>
            <a:ext cx="2895600" cy="365125"/>
          </a:xfrm>
          <a:prstGeom prst="rect">
            <a:avLst/>
          </a:prstGeom>
        </p:spPr>
        <p:txBody>
          <a:bodyPr vert="horz" lIns="91440" tIns="45720" rIns="91440" bIns="45720" rtlCol="0" anchor="ctr"/>
          <a:lstStyle>
            <a:defPPr>
              <a:defRPr lang="es-ES_tradnl"/>
            </a:defPPr>
            <a:lvl1pPr marL="0" algn="ctr" defTabSz="457200" rtl="0" eaLnBrk="1" latinLnBrk="0" hangingPunct="1">
              <a:defRPr sz="1000" kern="1200">
                <a:solidFill>
                  <a:srgbClr val="666666"/>
                </a:solidFill>
                <a:latin typeface="Tahoma"/>
                <a:ea typeface="+mn-ea"/>
                <a:cs typeface="Taho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mtClean="0"/>
              <a:t>GRIAL – Universidad de Salamanca</a:t>
            </a:r>
            <a:endParaRPr lang="es-ES_tradnl"/>
          </a:p>
        </p:txBody>
      </p:sp>
      <p:sp>
        <p:nvSpPr>
          <p:cNvPr id="12" name="CuadroTexto 11"/>
          <p:cNvSpPr txBox="1"/>
          <p:nvPr/>
        </p:nvSpPr>
        <p:spPr>
          <a:xfrm>
            <a:off x="419100" y="6285468"/>
            <a:ext cx="1429673" cy="369332"/>
          </a:xfrm>
          <a:prstGeom prst="rect">
            <a:avLst/>
          </a:prstGeom>
          <a:noFill/>
        </p:spPr>
        <p:txBody>
          <a:bodyPr wrap="none" rtlCol="0">
            <a:spAutoFit/>
          </a:bodyPr>
          <a:lstStyle/>
          <a:p>
            <a:r>
              <a:rPr lang="es-ES" b="1" dirty="0">
                <a:solidFill>
                  <a:srgbClr val="666666"/>
                </a:solidFill>
              </a:rPr>
              <a:t>SPDECE 2012</a:t>
            </a:r>
          </a:p>
        </p:txBody>
      </p:sp>
      <p:pic>
        <p:nvPicPr>
          <p:cNvPr id="11" name="Imagen 10"/>
          <p:cNvPicPr>
            <a:picLocks noChangeAspect="1"/>
          </p:cNvPicPr>
          <p:nvPr/>
        </p:nvPicPr>
        <p:blipFill>
          <a:blip r:embed="rId3"/>
          <a:stretch>
            <a:fillRect/>
          </a:stretch>
        </p:blipFill>
        <p:spPr>
          <a:xfrm>
            <a:off x="187463" y="977900"/>
            <a:ext cx="5679938" cy="4513311"/>
          </a:xfrm>
          <a:prstGeom prst="rect">
            <a:avLst/>
          </a:prstGeom>
        </p:spPr>
      </p:pic>
      <p:pic>
        <p:nvPicPr>
          <p:cNvPr id="13" name="Imagen 12"/>
          <p:cNvPicPr>
            <a:picLocks noChangeAspect="1"/>
          </p:cNvPicPr>
          <p:nvPr/>
        </p:nvPicPr>
        <p:blipFill rotWithShape="1">
          <a:blip r:embed="rId4"/>
          <a:srcRect b="14005"/>
          <a:stretch/>
        </p:blipFill>
        <p:spPr>
          <a:xfrm>
            <a:off x="1801858" y="1165225"/>
            <a:ext cx="4577080" cy="4630647"/>
          </a:xfrm>
          <a:prstGeom prst="rect">
            <a:avLst/>
          </a:prstGeom>
        </p:spPr>
      </p:pic>
      <p:pic>
        <p:nvPicPr>
          <p:cNvPr id="14" name="Imagen 13"/>
          <p:cNvPicPr>
            <a:picLocks noChangeAspect="1"/>
          </p:cNvPicPr>
          <p:nvPr/>
        </p:nvPicPr>
        <p:blipFill>
          <a:blip r:embed="rId5"/>
          <a:stretch>
            <a:fillRect/>
          </a:stretch>
        </p:blipFill>
        <p:spPr>
          <a:xfrm>
            <a:off x="1231900" y="2425700"/>
            <a:ext cx="7077590" cy="3436370"/>
          </a:xfrm>
          <a:prstGeom prst="rect">
            <a:avLst/>
          </a:prstGeom>
        </p:spPr>
      </p:pic>
      <p:pic>
        <p:nvPicPr>
          <p:cNvPr id="15" name="Imagen 14"/>
          <p:cNvPicPr>
            <a:picLocks noChangeAspect="1"/>
          </p:cNvPicPr>
          <p:nvPr/>
        </p:nvPicPr>
        <p:blipFill>
          <a:blip r:embed="rId6"/>
          <a:stretch>
            <a:fillRect/>
          </a:stretch>
        </p:blipFill>
        <p:spPr>
          <a:xfrm>
            <a:off x="259020" y="1181100"/>
            <a:ext cx="4445000" cy="4432300"/>
          </a:xfrm>
          <a:prstGeom prst="rect">
            <a:avLst/>
          </a:prstGeom>
        </p:spPr>
      </p:pic>
      <p:sp>
        <p:nvSpPr>
          <p:cNvPr id="5" name="4 Rectángulo"/>
          <p:cNvSpPr/>
          <p:nvPr/>
        </p:nvSpPr>
        <p:spPr>
          <a:xfrm>
            <a:off x="187463" y="5590301"/>
            <a:ext cx="6489562" cy="646331"/>
          </a:xfrm>
          <a:prstGeom prst="rect">
            <a:avLst/>
          </a:prstGeom>
        </p:spPr>
        <p:txBody>
          <a:bodyPr wrap="square">
            <a:spAutoFit/>
          </a:bodyPr>
          <a:lstStyle/>
          <a:p>
            <a:r>
              <a:rPr lang="en-GB" dirty="0" smtClean="0"/>
              <a:t>Institutional  resistance to change regarding the introduction of certain technologies in formal environments</a:t>
            </a:r>
            <a:endParaRPr lang="en-GB" dirty="0"/>
          </a:p>
        </p:txBody>
      </p:sp>
      <p:sp>
        <p:nvSpPr>
          <p:cNvPr id="17" name="16 Rectángulo"/>
          <p:cNvSpPr/>
          <p:nvPr/>
        </p:nvSpPr>
        <p:spPr>
          <a:xfrm>
            <a:off x="328796" y="5739963"/>
            <a:ext cx="6489562" cy="646331"/>
          </a:xfrm>
          <a:prstGeom prst="rect">
            <a:avLst/>
          </a:prstGeom>
        </p:spPr>
        <p:txBody>
          <a:bodyPr wrap="square">
            <a:spAutoFit/>
          </a:bodyPr>
          <a:lstStyle/>
          <a:p>
            <a:r>
              <a:rPr lang="en-US" dirty="0"/>
              <a:t>The insistence on the technology application when it</a:t>
            </a:r>
          </a:p>
          <a:p>
            <a:r>
              <a:rPr lang="en-US" dirty="0"/>
              <a:t>is not required or seen as a solution</a:t>
            </a:r>
            <a:endParaRPr lang="en-GB" dirty="0"/>
          </a:p>
        </p:txBody>
      </p:sp>
      <p:sp>
        <p:nvSpPr>
          <p:cNvPr id="7" name="6 Rectángulo"/>
          <p:cNvSpPr/>
          <p:nvPr/>
        </p:nvSpPr>
        <p:spPr>
          <a:xfrm>
            <a:off x="1231900" y="5860268"/>
            <a:ext cx="2745752" cy="369332"/>
          </a:xfrm>
          <a:prstGeom prst="rect">
            <a:avLst/>
          </a:prstGeom>
        </p:spPr>
        <p:txBody>
          <a:bodyPr wrap="none">
            <a:spAutoFit/>
          </a:bodyPr>
          <a:lstStyle/>
          <a:p>
            <a:r>
              <a:rPr lang="en-US" dirty="0"/>
              <a:t>The need for digital literacy</a:t>
            </a:r>
            <a:endParaRPr lang="es-ES" dirty="0"/>
          </a:p>
        </p:txBody>
      </p:sp>
      <p:sp>
        <p:nvSpPr>
          <p:cNvPr id="8" name="7 Rectángulo"/>
          <p:cNvSpPr/>
          <p:nvPr/>
        </p:nvSpPr>
        <p:spPr>
          <a:xfrm>
            <a:off x="259020" y="5639137"/>
            <a:ext cx="4572000" cy="646331"/>
          </a:xfrm>
          <a:prstGeom prst="rect">
            <a:avLst/>
          </a:prstGeom>
        </p:spPr>
        <p:txBody>
          <a:bodyPr>
            <a:spAutoFit/>
          </a:bodyPr>
          <a:lstStyle/>
          <a:p>
            <a:r>
              <a:rPr lang="en-GB" dirty="0" smtClean="0"/>
              <a:t>The lack of connection between the formal,</a:t>
            </a:r>
          </a:p>
          <a:p>
            <a:r>
              <a:rPr lang="en-GB" dirty="0" smtClean="0"/>
              <a:t>non-formal and informal environments</a:t>
            </a:r>
            <a:endParaRPr lang="en-GB" dirty="0"/>
          </a:p>
        </p:txBody>
      </p:sp>
    </p:spTree>
    <p:extLst>
      <p:ext uri="{BB962C8B-B14F-4D97-AF65-F5344CB8AC3E}">
        <p14:creationId xmlns:p14="http://schemas.microsoft.com/office/powerpoint/2010/main" val="305218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14"/>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7"/>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7" grpId="1"/>
      <p:bldP spid="7" grpId="0"/>
      <p:bldP spid="7" grpId="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Outline</a:t>
            </a:r>
            <a:endParaRPr lang="es-ES" dirty="0"/>
          </a:p>
        </p:txBody>
      </p:sp>
      <p:sp>
        <p:nvSpPr>
          <p:cNvPr id="3" name="Marcador de contenido 2"/>
          <p:cNvSpPr>
            <a:spLocks noGrp="1"/>
          </p:cNvSpPr>
          <p:nvPr>
            <p:ph idx="1"/>
          </p:nvPr>
        </p:nvSpPr>
        <p:spPr/>
        <p:txBody>
          <a:bodyPr/>
          <a:lstStyle/>
          <a:p>
            <a:r>
              <a:rPr lang="en-GB" dirty="0"/>
              <a:t>Introduction</a:t>
            </a:r>
          </a:p>
          <a:p>
            <a:r>
              <a:rPr lang="en-GB" b="1" dirty="0">
                <a:solidFill>
                  <a:schemeClr val="tx2"/>
                </a:solidFill>
              </a:rPr>
              <a:t>2.0 Tools, PLEs and Computer Science </a:t>
            </a:r>
          </a:p>
          <a:p>
            <a:r>
              <a:rPr lang="en-GB" dirty="0"/>
              <a:t>The application of 2.0 tools in learning environments</a:t>
            </a:r>
          </a:p>
          <a:p>
            <a:r>
              <a:rPr lang="en-GB" dirty="0"/>
              <a:t>Conclusions</a:t>
            </a:r>
          </a:p>
          <a:p>
            <a:pPr marL="0" indent="0">
              <a:buNone/>
            </a:pPr>
            <a:endParaRPr lang="es-ES" dirty="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6" name="CuadroTexto 5"/>
          <p:cNvSpPr txBox="1"/>
          <p:nvPr/>
        </p:nvSpPr>
        <p:spPr>
          <a:xfrm>
            <a:off x="419100" y="6285468"/>
            <a:ext cx="1429673" cy="369332"/>
          </a:xfrm>
          <a:prstGeom prst="rect">
            <a:avLst/>
          </a:prstGeom>
          <a:noFill/>
        </p:spPr>
        <p:txBody>
          <a:bodyPr wrap="none" rtlCol="0">
            <a:spAutoFit/>
          </a:bodyPr>
          <a:lstStyle/>
          <a:p>
            <a:r>
              <a:rPr lang="es-ES" b="1" dirty="0">
                <a:solidFill>
                  <a:srgbClr val="666666"/>
                </a:solidFill>
              </a:rPr>
              <a:t>SPDECE 2012</a:t>
            </a:r>
          </a:p>
        </p:txBody>
      </p:sp>
    </p:spTree>
    <p:extLst>
      <p:ext uri="{BB962C8B-B14F-4D97-AF65-F5344CB8AC3E}">
        <p14:creationId xmlns:p14="http://schemas.microsoft.com/office/powerpoint/2010/main" val="731874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5250" y="1600200"/>
            <a:ext cx="8591550" cy="4525963"/>
          </a:xfrm>
        </p:spPr>
        <p:txBody>
          <a:bodyPr>
            <a:normAutofit lnSpcReduction="10000"/>
          </a:bodyPr>
          <a:lstStyle/>
          <a:p>
            <a:r>
              <a:rPr lang="en-GB" dirty="0" smtClean="0"/>
              <a:t>Education must be supplemented by new paradigms and tools, </a:t>
            </a:r>
            <a:r>
              <a:rPr lang="en-US" dirty="0"/>
              <a:t>leading to what has been called eLearning 2.0</a:t>
            </a:r>
            <a:endParaRPr lang="en-GB" dirty="0" smtClean="0"/>
          </a:p>
          <a:p>
            <a:r>
              <a:rPr lang="en-GB" dirty="0" smtClean="0"/>
              <a:t>eLearning 2.0 means tools that</a:t>
            </a:r>
          </a:p>
          <a:p>
            <a:pPr lvl="1"/>
            <a:r>
              <a:rPr lang="en-GB" dirty="0" smtClean="0"/>
              <a:t>Facilitate interaction </a:t>
            </a:r>
            <a:br>
              <a:rPr lang="en-GB" dirty="0" smtClean="0"/>
            </a:br>
            <a:r>
              <a:rPr lang="en-GB" dirty="0" smtClean="0"/>
              <a:t>and socialization</a:t>
            </a:r>
          </a:p>
          <a:p>
            <a:pPr lvl="1"/>
            <a:r>
              <a:rPr lang="en-GB" dirty="0" smtClean="0"/>
              <a:t>Support </a:t>
            </a:r>
            <a:r>
              <a:rPr lang="en-GB" dirty="0"/>
              <a:t>digital </a:t>
            </a:r>
            <a:r>
              <a:rPr lang="en-GB" dirty="0" smtClean="0"/>
              <a:t>natives </a:t>
            </a:r>
            <a:br>
              <a:rPr lang="en-GB" dirty="0" smtClean="0"/>
            </a:br>
            <a:r>
              <a:rPr lang="en-GB" dirty="0" smtClean="0"/>
              <a:t>and digital immigrants</a:t>
            </a:r>
          </a:p>
          <a:p>
            <a:pPr lvl="1"/>
            <a:r>
              <a:rPr lang="en-GB" dirty="0" smtClean="0"/>
              <a:t>Are Student centred</a:t>
            </a:r>
          </a:p>
          <a:p>
            <a:pPr lvl="1"/>
            <a:r>
              <a:rPr lang="en-GB" dirty="0" smtClean="0"/>
              <a:t>Support Bologna </a:t>
            </a:r>
            <a:br>
              <a:rPr lang="en-GB" dirty="0" smtClean="0"/>
            </a:br>
            <a:r>
              <a:rPr lang="en-GB" dirty="0" smtClean="0"/>
              <a:t>process</a:t>
            </a:r>
          </a:p>
          <a:p>
            <a:endParaRPr lang="en-GB" dirty="0" smtClean="0"/>
          </a:p>
          <a:p>
            <a:pPr lvl="2"/>
            <a:endParaRPr lang="en-GB" dirty="0" smtClean="0"/>
          </a:p>
          <a:p>
            <a:pPr lvl="1"/>
            <a:endParaRPr lang="en-GB" dirty="0" smtClean="0"/>
          </a:p>
          <a:p>
            <a:pPr lvl="1"/>
            <a:endParaRPr lang="en-GB" dirty="0" smtClean="0"/>
          </a:p>
          <a:p>
            <a:pPr lvl="1"/>
            <a:endParaRPr lang="en-GB" dirty="0" smtClean="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7" name="Título 1"/>
          <p:cNvSpPr>
            <a:spLocks noGrp="1"/>
          </p:cNvSpPr>
          <p:nvPr>
            <p:ph type="title"/>
          </p:nvPr>
        </p:nvSpPr>
        <p:spPr/>
        <p:txBody>
          <a:bodyPr>
            <a:normAutofit fontScale="90000"/>
          </a:bodyPr>
          <a:lstStyle/>
          <a:p>
            <a:r>
              <a:rPr lang="en-US" dirty="0"/>
              <a:t>Opportunities provided by PLEs and 2.0 Tools</a:t>
            </a:r>
            <a:endParaRPr lang="es-ES" dirty="0"/>
          </a:p>
        </p:txBody>
      </p:sp>
      <p:sp>
        <p:nvSpPr>
          <p:cNvPr id="8" name="CuadroTexto 7"/>
          <p:cNvSpPr txBox="1"/>
          <p:nvPr/>
        </p:nvSpPr>
        <p:spPr>
          <a:xfrm>
            <a:off x="419100" y="6285468"/>
            <a:ext cx="1429673" cy="369332"/>
          </a:xfrm>
          <a:prstGeom prst="rect">
            <a:avLst/>
          </a:prstGeom>
          <a:noFill/>
        </p:spPr>
        <p:txBody>
          <a:bodyPr wrap="none" rtlCol="0">
            <a:spAutoFit/>
          </a:bodyPr>
          <a:lstStyle/>
          <a:p>
            <a:r>
              <a:rPr lang="es-ES" b="1" dirty="0">
                <a:solidFill>
                  <a:srgbClr val="666666"/>
                </a:solidFill>
              </a:rPr>
              <a:t>SPDECE 2012</a:t>
            </a:r>
          </a:p>
        </p:txBody>
      </p:sp>
      <p:pic>
        <p:nvPicPr>
          <p:cNvPr id="5" name="Imagen 4"/>
          <p:cNvPicPr>
            <a:picLocks noChangeAspect="1"/>
          </p:cNvPicPr>
          <p:nvPr/>
        </p:nvPicPr>
        <p:blipFill rotWithShape="1">
          <a:blip r:embed="rId3"/>
          <a:srcRect t="3672"/>
          <a:stretch/>
        </p:blipFill>
        <p:spPr>
          <a:xfrm>
            <a:off x="3990975" y="3314700"/>
            <a:ext cx="4552950" cy="2747951"/>
          </a:xfrm>
          <a:prstGeom prst="rect">
            <a:avLst/>
          </a:prstGeom>
        </p:spPr>
      </p:pic>
    </p:spTree>
    <p:extLst>
      <p:ext uri="{BB962C8B-B14F-4D97-AF65-F5344CB8AC3E}">
        <p14:creationId xmlns:p14="http://schemas.microsoft.com/office/powerpoint/2010/main" val="2435385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92500" lnSpcReduction="10000"/>
          </a:bodyPr>
          <a:lstStyle/>
          <a:p>
            <a:r>
              <a:rPr lang="en-GB" dirty="0" smtClean="0"/>
              <a:t>PLE is a way to support these necessities</a:t>
            </a:r>
          </a:p>
          <a:p>
            <a:r>
              <a:rPr lang="en-GB" dirty="0" smtClean="0"/>
              <a:t>The challenge is how to integrate the PLE with the LMS</a:t>
            </a:r>
          </a:p>
          <a:p>
            <a:r>
              <a:rPr lang="en-GB" dirty="0" smtClean="0"/>
              <a:t>3 possible scenarios</a:t>
            </a:r>
          </a:p>
          <a:p>
            <a:pPr lvl="1"/>
            <a:r>
              <a:rPr lang="en-GB" dirty="0" smtClean="0"/>
              <a:t>No integration</a:t>
            </a:r>
          </a:p>
          <a:p>
            <a:pPr lvl="1"/>
            <a:r>
              <a:rPr lang="en-GB" dirty="0" smtClean="0"/>
              <a:t>Opening the LMS</a:t>
            </a:r>
          </a:p>
          <a:p>
            <a:pPr lvl="2"/>
            <a:r>
              <a:rPr lang="en-GB" dirty="0" smtClean="0"/>
              <a:t>Web services and interoperability specifications</a:t>
            </a:r>
          </a:p>
          <a:p>
            <a:pPr lvl="2"/>
            <a:r>
              <a:rPr lang="en-GB" dirty="0" smtClean="0"/>
              <a:t>Institutional problems to allow the openness</a:t>
            </a:r>
          </a:p>
          <a:p>
            <a:pPr lvl="2"/>
            <a:r>
              <a:rPr lang="en-GB" dirty="0" smtClean="0"/>
              <a:t>Communication is usually in one specific direction</a:t>
            </a:r>
          </a:p>
          <a:p>
            <a:pPr lvl="1"/>
            <a:r>
              <a:rPr lang="en-GB" dirty="0" smtClean="0"/>
              <a:t>Integration of external tools</a:t>
            </a:r>
          </a:p>
          <a:p>
            <a:pPr lvl="2"/>
            <a:r>
              <a:rPr lang="en-GB" dirty="0" smtClean="0"/>
              <a:t>Tools and contexts integration issues</a:t>
            </a:r>
          </a:p>
          <a:p>
            <a:pPr lvl="2"/>
            <a:r>
              <a:rPr lang="en-GB" dirty="0" smtClean="0"/>
              <a:t>The user has no freedom to decide what tools to use</a:t>
            </a:r>
          </a:p>
          <a:p>
            <a:pPr lvl="2"/>
            <a:r>
              <a:rPr lang="en-GB" dirty="0" smtClean="0"/>
              <a:t>Solutions starting from scratch</a:t>
            </a:r>
          </a:p>
          <a:p>
            <a:pPr marL="0" indent="0">
              <a:buNone/>
            </a:pPr>
            <a:endParaRPr lang="en-GB" dirty="0" smtClean="0"/>
          </a:p>
          <a:p>
            <a:pPr lvl="2"/>
            <a:endParaRPr lang="en-GB" dirty="0" smtClean="0"/>
          </a:p>
          <a:p>
            <a:pPr lvl="1"/>
            <a:endParaRPr lang="en-GB" dirty="0" smtClean="0"/>
          </a:p>
          <a:p>
            <a:pPr lvl="1"/>
            <a:endParaRPr lang="en-GB" dirty="0" smtClean="0"/>
          </a:p>
          <a:p>
            <a:pPr lvl="1"/>
            <a:endParaRPr lang="en-GB" dirty="0" smtClean="0"/>
          </a:p>
        </p:txBody>
      </p:sp>
      <p:sp>
        <p:nvSpPr>
          <p:cNvPr id="4" name="Marcador de pie de página 3"/>
          <p:cNvSpPr>
            <a:spLocks noGrp="1"/>
          </p:cNvSpPr>
          <p:nvPr>
            <p:ph type="ftr" sz="quarter" idx="11"/>
          </p:nvPr>
        </p:nvSpPr>
        <p:spPr/>
        <p:txBody>
          <a:bodyPr/>
          <a:lstStyle/>
          <a:p>
            <a:r>
              <a:rPr lang="es-ES_tradnl" smtClean="0"/>
              <a:t>GRIAL – Universidad de Salamanca</a:t>
            </a:r>
            <a:endParaRPr lang="es-ES_tradnl"/>
          </a:p>
        </p:txBody>
      </p:sp>
      <p:sp>
        <p:nvSpPr>
          <p:cNvPr id="8" name="CuadroTexto 7"/>
          <p:cNvSpPr txBox="1"/>
          <p:nvPr/>
        </p:nvSpPr>
        <p:spPr>
          <a:xfrm>
            <a:off x="419100" y="6285468"/>
            <a:ext cx="1429673" cy="369332"/>
          </a:xfrm>
          <a:prstGeom prst="rect">
            <a:avLst/>
          </a:prstGeom>
          <a:noFill/>
        </p:spPr>
        <p:txBody>
          <a:bodyPr wrap="none" rtlCol="0">
            <a:spAutoFit/>
          </a:bodyPr>
          <a:lstStyle/>
          <a:p>
            <a:r>
              <a:rPr lang="es-ES" b="1" dirty="0">
                <a:solidFill>
                  <a:srgbClr val="666666"/>
                </a:solidFill>
              </a:rPr>
              <a:t>SPDECE 2012</a:t>
            </a:r>
          </a:p>
        </p:txBody>
      </p:sp>
      <p:sp>
        <p:nvSpPr>
          <p:cNvPr id="9" name="Título 1"/>
          <p:cNvSpPr txBox="1">
            <a:spLocks/>
          </p:cNvSpPr>
          <p:nvPr/>
        </p:nvSpPr>
        <p:spPr>
          <a:xfrm>
            <a:off x="438150" y="279400"/>
            <a:ext cx="6051550" cy="1143000"/>
          </a:xfrm>
          <a:prstGeom prst="rect">
            <a:avLst/>
          </a:prstGeom>
        </p:spPr>
        <p:txBody>
          <a:bodyPr vert="horz" lIns="91440" tIns="45720" rIns="91440" bIns="45720" rtlCol="0" anchor="ctr">
            <a:normAutofit fontScale="90000"/>
          </a:bodyPr>
          <a:lstStyle>
            <a:lvl1pPr algn="l" defTabSz="457200" rtl="0" eaLnBrk="1" latinLnBrk="0" hangingPunct="1">
              <a:spcBef>
                <a:spcPct val="0"/>
              </a:spcBef>
              <a:buNone/>
              <a:defRPr sz="4000" kern="1200">
                <a:solidFill>
                  <a:schemeClr val="tx1"/>
                </a:solidFill>
                <a:effectLst>
                  <a:outerShdw blurRad="63500" dist="50800" dir="2700000">
                    <a:srgbClr val="666666"/>
                  </a:outerShdw>
                </a:effectLst>
                <a:latin typeface="Arial"/>
                <a:ea typeface="+mj-ea"/>
                <a:cs typeface="+mj-cs"/>
              </a:defRPr>
            </a:lvl1pPr>
          </a:lstStyle>
          <a:p>
            <a:r>
              <a:rPr lang="es-ES" dirty="0" smtClean="0"/>
              <a:t>LMS and </a:t>
            </a:r>
            <a:r>
              <a:rPr lang="es-ES" dirty="0" err="1" smtClean="0"/>
              <a:t>PLEs</a:t>
            </a:r>
            <a:r>
              <a:rPr lang="es-ES" dirty="0" smtClean="0"/>
              <a:t> </a:t>
            </a:r>
            <a:r>
              <a:rPr lang="es-ES" dirty="0" err="1" smtClean="0"/>
              <a:t>integration</a:t>
            </a:r>
            <a:r>
              <a:rPr lang="es-ES" dirty="0" smtClean="0"/>
              <a:t> (I)</a:t>
            </a:r>
            <a:endParaRPr lang="es-ES" dirty="0"/>
          </a:p>
        </p:txBody>
      </p:sp>
    </p:spTree>
    <p:extLst>
      <p:ext uri="{BB962C8B-B14F-4D97-AF65-F5344CB8AC3E}">
        <p14:creationId xmlns:p14="http://schemas.microsoft.com/office/powerpoint/2010/main" val="2435763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4325" y="127000"/>
            <a:ext cx="6267450" cy="1143000"/>
          </a:xfrm>
        </p:spPr>
        <p:txBody>
          <a:bodyPr>
            <a:normAutofit fontScale="90000"/>
          </a:bodyPr>
          <a:lstStyle/>
          <a:p>
            <a:r>
              <a:rPr lang="en-GB" smtClean="0"/>
              <a:t>LMS and PLEs integration (II)</a:t>
            </a:r>
            <a:br>
              <a:rPr lang="en-GB" smtClean="0"/>
            </a:br>
            <a:endParaRPr lang="en-GB"/>
          </a:p>
        </p:txBody>
      </p:sp>
      <p:sp>
        <p:nvSpPr>
          <p:cNvPr id="3" name="2 Marcador de contenido"/>
          <p:cNvSpPr>
            <a:spLocks noGrp="1"/>
          </p:cNvSpPr>
          <p:nvPr>
            <p:ph idx="1"/>
          </p:nvPr>
        </p:nvSpPr>
        <p:spPr>
          <a:xfrm>
            <a:off x="457200" y="1270000"/>
            <a:ext cx="8229600" cy="4856163"/>
          </a:xfrm>
        </p:spPr>
        <p:txBody>
          <a:bodyPr>
            <a:normAutofit fontScale="62500" lnSpcReduction="20000"/>
          </a:bodyPr>
          <a:lstStyle/>
          <a:p>
            <a:r>
              <a:rPr lang="en-GB" dirty="0" smtClean="0"/>
              <a:t>We propose four possible interoperability scenarios between LMSs and PLEs</a:t>
            </a:r>
          </a:p>
          <a:p>
            <a:pPr marL="914400" lvl="1" indent="-457200">
              <a:buFont typeface="+mj-lt"/>
              <a:buAutoNum type="arabicPeriod"/>
            </a:pPr>
            <a:r>
              <a:rPr lang="en-US" b="1" dirty="0"/>
              <a:t>Export of functionality from the LMS </a:t>
            </a:r>
            <a:r>
              <a:rPr lang="en-US" b="1" dirty="0" smtClean="0"/>
              <a:t>to the PLE</a:t>
            </a:r>
            <a:r>
              <a:rPr lang="en-US" dirty="0" smtClean="0"/>
              <a:t>. The </a:t>
            </a:r>
            <a:r>
              <a:rPr lang="en-US" dirty="0"/>
              <a:t>exported functionality </a:t>
            </a:r>
            <a:r>
              <a:rPr lang="en-US" dirty="0" smtClean="0"/>
              <a:t>is represented </a:t>
            </a:r>
            <a:r>
              <a:rPr lang="en-US" dirty="0"/>
              <a:t>in the PLE and provides </a:t>
            </a:r>
            <a:r>
              <a:rPr lang="en-US" dirty="0" smtClean="0"/>
              <a:t>information about </a:t>
            </a:r>
            <a:r>
              <a:rPr lang="en-US" dirty="0"/>
              <a:t>what happens there to the PLE. It will </a:t>
            </a:r>
            <a:r>
              <a:rPr lang="en-US" dirty="0" smtClean="0"/>
              <a:t>allow the </a:t>
            </a:r>
            <a:r>
              <a:rPr lang="en-US" dirty="0"/>
              <a:t>user to introduce formal activities in the </a:t>
            </a:r>
            <a:r>
              <a:rPr lang="en-US" dirty="0" smtClean="0"/>
              <a:t>informal environments</a:t>
            </a:r>
            <a:r>
              <a:rPr lang="en-US" dirty="0"/>
              <a:t>, which will allow him to participate </a:t>
            </a:r>
            <a:r>
              <a:rPr lang="en-US" dirty="0" smtClean="0"/>
              <a:t>in the institutional activity </a:t>
            </a:r>
            <a:r>
              <a:rPr lang="en-US" dirty="0"/>
              <a:t>even when he is learning </a:t>
            </a:r>
            <a:r>
              <a:rPr lang="en-US" dirty="0" smtClean="0"/>
              <a:t>by other ways</a:t>
            </a:r>
          </a:p>
          <a:p>
            <a:pPr marL="914400" lvl="1" indent="-457200">
              <a:buFont typeface="+mj-lt"/>
              <a:buAutoNum type="arabicPeriod"/>
            </a:pPr>
            <a:r>
              <a:rPr lang="en-US" b="1" dirty="0"/>
              <a:t>Use of external tools with external access to </a:t>
            </a:r>
            <a:r>
              <a:rPr lang="en-US" b="1" dirty="0" smtClean="0"/>
              <a:t>them</a:t>
            </a:r>
            <a:r>
              <a:rPr lang="en-US" dirty="0" smtClean="0"/>
              <a:t>. </a:t>
            </a:r>
            <a:r>
              <a:rPr lang="en-US" dirty="0"/>
              <a:t>The user may </a:t>
            </a:r>
            <a:r>
              <a:rPr lang="en-US" dirty="0" smtClean="0"/>
              <a:t>use an </a:t>
            </a:r>
            <a:r>
              <a:rPr lang="en-US" dirty="0"/>
              <a:t>external tool such as Flickr, Blogger, </a:t>
            </a:r>
            <a:r>
              <a:rPr lang="en-US" dirty="0" smtClean="0"/>
              <a:t>etc. in the PLE </a:t>
            </a:r>
            <a:r>
              <a:rPr lang="en-US" dirty="0"/>
              <a:t>and latter the teacher </a:t>
            </a:r>
            <a:r>
              <a:rPr lang="en-US" dirty="0" smtClean="0"/>
              <a:t>must be </a:t>
            </a:r>
            <a:r>
              <a:rPr lang="en-US" dirty="0"/>
              <a:t>able to evaluate </a:t>
            </a:r>
            <a:r>
              <a:rPr lang="en-US" dirty="0" smtClean="0"/>
              <a:t>student’s activity</a:t>
            </a:r>
            <a:r>
              <a:rPr lang="en-US" dirty="0"/>
              <a:t>. In this scenario </a:t>
            </a:r>
            <a:r>
              <a:rPr lang="en-US" dirty="0" smtClean="0"/>
              <a:t>the teacher </a:t>
            </a:r>
            <a:r>
              <a:rPr lang="en-US" dirty="0"/>
              <a:t>needs to access to the external </a:t>
            </a:r>
            <a:r>
              <a:rPr lang="en-US" dirty="0" smtClean="0"/>
              <a:t>environment to </a:t>
            </a:r>
            <a:r>
              <a:rPr lang="en-US" dirty="0"/>
              <a:t>evaluate the activity and later take it into </a:t>
            </a:r>
            <a:r>
              <a:rPr lang="en-US" dirty="0" smtClean="0"/>
              <a:t>account in </a:t>
            </a:r>
            <a:r>
              <a:rPr lang="en-US" dirty="0"/>
              <a:t>the LMS. In this way the informal </a:t>
            </a:r>
            <a:r>
              <a:rPr lang="en-US" dirty="0" smtClean="0"/>
              <a:t>activity performed </a:t>
            </a:r>
            <a:r>
              <a:rPr lang="en-US" dirty="0"/>
              <a:t>outside the institution will </a:t>
            </a:r>
            <a:r>
              <a:rPr lang="en-US" dirty="0" smtClean="0"/>
              <a:t>be assessed and taken </a:t>
            </a:r>
            <a:r>
              <a:rPr lang="en-US" dirty="0"/>
              <a:t>into </a:t>
            </a:r>
            <a:r>
              <a:rPr lang="en-US" dirty="0" smtClean="0"/>
              <a:t>account</a:t>
            </a:r>
          </a:p>
          <a:p>
            <a:pPr marL="914400" lvl="1" indent="-457200">
              <a:buFont typeface="+mj-lt"/>
              <a:buAutoNum type="arabicPeriod"/>
            </a:pPr>
            <a:r>
              <a:rPr lang="en-US" b="1" dirty="0"/>
              <a:t>Use of external tools (with </a:t>
            </a:r>
            <a:r>
              <a:rPr lang="en-US" b="1" dirty="0" smtClean="0"/>
              <a:t>evaluation support</a:t>
            </a:r>
            <a:r>
              <a:rPr lang="en-US" b="1" dirty="0"/>
              <a:t>) in the PLE, and recover information </a:t>
            </a:r>
            <a:r>
              <a:rPr lang="en-US" b="1" dirty="0" smtClean="0"/>
              <a:t>the LMS</a:t>
            </a:r>
            <a:r>
              <a:rPr lang="en-US" dirty="0"/>
              <a:t>. The </a:t>
            </a:r>
            <a:r>
              <a:rPr lang="en-US" dirty="0" smtClean="0"/>
              <a:t>student would </a:t>
            </a:r>
            <a:r>
              <a:rPr lang="en-US" dirty="0"/>
              <a:t>perform the activity in </a:t>
            </a:r>
            <a:r>
              <a:rPr lang="en-US" dirty="0" smtClean="0"/>
              <a:t>the PLE</a:t>
            </a:r>
            <a:r>
              <a:rPr lang="en-US" dirty="0"/>
              <a:t>, in different external tools that have </a:t>
            </a:r>
            <a:r>
              <a:rPr lang="en-US" dirty="0" smtClean="0"/>
              <a:t>an evaluation </a:t>
            </a:r>
            <a:r>
              <a:rPr lang="en-US" dirty="0"/>
              <a:t>interface. The teacher is going to </a:t>
            </a:r>
            <a:r>
              <a:rPr lang="en-US" dirty="0" smtClean="0"/>
              <a:t>enter into </a:t>
            </a:r>
            <a:r>
              <a:rPr lang="en-US" dirty="0"/>
              <a:t>the LMS and will recover automatically </a:t>
            </a:r>
            <a:r>
              <a:rPr lang="en-US" dirty="0" smtClean="0"/>
              <a:t>the results </a:t>
            </a:r>
            <a:r>
              <a:rPr lang="en-US" dirty="0"/>
              <a:t>of the activity carried out on those tools. </a:t>
            </a:r>
            <a:r>
              <a:rPr lang="en-US" dirty="0" smtClean="0"/>
              <a:t>The activity </a:t>
            </a:r>
            <a:r>
              <a:rPr lang="en-US" dirty="0"/>
              <a:t>must be previously auto-evaluated by </a:t>
            </a:r>
            <a:r>
              <a:rPr lang="en-US" dirty="0" smtClean="0"/>
              <a:t>the tool </a:t>
            </a:r>
            <a:r>
              <a:rPr lang="en-US" dirty="0"/>
              <a:t>or should have been evaluated by the teacher. </a:t>
            </a:r>
            <a:r>
              <a:rPr lang="en-US" dirty="0" smtClean="0"/>
              <a:t>In this </a:t>
            </a:r>
            <a:r>
              <a:rPr lang="en-US" dirty="0"/>
              <a:t>case the teacher leads the activity performed </a:t>
            </a:r>
            <a:r>
              <a:rPr lang="en-US" dirty="0" smtClean="0"/>
              <a:t>in the </a:t>
            </a:r>
            <a:r>
              <a:rPr lang="en-US" dirty="0"/>
              <a:t>informal </a:t>
            </a:r>
            <a:r>
              <a:rPr lang="en-US" dirty="0" smtClean="0"/>
              <a:t>environment</a:t>
            </a:r>
          </a:p>
          <a:p>
            <a:pPr marL="914400" lvl="1" indent="-457200">
              <a:buFont typeface="+mj-lt"/>
              <a:buAutoNum type="arabicPeriod"/>
            </a:pPr>
            <a:r>
              <a:rPr lang="en-US" b="1" dirty="0" smtClean="0"/>
              <a:t>Use of external tools without evaluation support into the PLE</a:t>
            </a:r>
            <a:r>
              <a:rPr lang="en-US" dirty="0"/>
              <a:t>. This scenario is referred to those tools that have not an evaluation interface (i.e.: Google Docs), but could be used to perform learning activities. In this case the LMS instantiate a proxy that will provide the evaluation interface, which allows the teacher </a:t>
            </a:r>
            <a:r>
              <a:rPr lang="en-US" dirty="0" smtClean="0"/>
              <a:t>to recover </a:t>
            </a:r>
            <a:r>
              <a:rPr lang="en-US" dirty="0"/>
              <a:t>the information </a:t>
            </a:r>
            <a:r>
              <a:rPr lang="en-US" dirty="0" smtClean="0"/>
              <a:t>from the external tools</a:t>
            </a:r>
            <a:endParaRPr lang="en-GB" dirty="0"/>
          </a:p>
        </p:txBody>
      </p:sp>
      <p:sp>
        <p:nvSpPr>
          <p:cNvPr id="4" name="3 Marcador de pie de página"/>
          <p:cNvSpPr>
            <a:spLocks noGrp="1"/>
          </p:cNvSpPr>
          <p:nvPr>
            <p:ph type="ftr" sz="quarter" idx="11"/>
          </p:nvPr>
        </p:nvSpPr>
        <p:spPr/>
        <p:txBody>
          <a:bodyPr/>
          <a:lstStyle/>
          <a:p>
            <a:r>
              <a:rPr lang="es-ES_tradnl" smtClean="0"/>
              <a:t>GRIAL – Universidad de Salamanca</a:t>
            </a:r>
            <a:endParaRPr lang="es-ES_tradnl"/>
          </a:p>
        </p:txBody>
      </p:sp>
    </p:spTree>
    <p:extLst>
      <p:ext uri="{BB962C8B-B14F-4D97-AF65-F5344CB8AC3E}">
        <p14:creationId xmlns:p14="http://schemas.microsoft.com/office/powerpoint/2010/main" val="283779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Grial-2">
  <a:themeElements>
    <a:clrScheme name="Personalizar 1">
      <a:dk1>
        <a:sysClr val="windowText" lastClr="000000"/>
      </a:dk1>
      <a:lt1>
        <a:sysClr val="window" lastClr="FFFFFF"/>
      </a:lt1>
      <a:dk2>
        <a:srgbClr val="630000"/>
      </a:dk2>
      <a:lt2>
        <a:srgbClr val="EEECE1"/>
      </a:lt2>
      <a:accent1>
        <a:srgbClr val="D9D9D9"/>
      </a:accent1>
      <a:accent2>
        <a:srgbClr val="C0C0C0"/>
      </a:accent2>
      <a:accent3>
        <a:srgbClr val="A6A6A6"/>
      </a:accent3>
      <a:accent4>
        <a:srgbClr val="808080"/>
      </a:accent4>
      <a:accent5>
        <a:srgbClr val="595959"/>
      </a:accent5>
      <a:accent6>
        <a:srgbClr val="404040"/>
      </a:accent6>
      <a:hlink>
        <a:srgbClr val="630000"/>
      </a:hlink>
      <a:folHlink>
        <a:srgbClr val="63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Plantilla Grial-2.potx</Template>
  <TotalTime>1654</TotalTime>
  <Words>1368</Words>
  <Application>Microsoft Office PowerPoint</Application>
  <PresentationFormat>Presentación en pantalla (4:3)</PresentationFormat>
  <Paragraphs>185</Paragraphs>
  <Slides>20</Slides>
  <Notes>20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Plantilla Grial-2</vt:lpstr>
      <vt:lpstr>The application 2.0 tools through PLEs in Computer Science Education: The twitter experience</vt:lpstr>
      <vt:lpstr>Outline</vt:lpstr>
      <vt:lpstr>Outline</vt:lpstr>
      <vt:lpstr>Introduction (I)</vt:lpstr>
      <vt:lpstr>Introduction (and II)</vt:lpstr>
      <vt:lpstr>Outline</vt:lpstr>
      <vt:lpstr>Opportunities provided by PLEs and 2.0 Tools</vt:lpstr>
      <vt:lpstr>Presentación de PowerPoint</vt:lpstr>
      <vt:lpstr>LMS and PLEs integration (II) </vt:lpstr>
      <vt:lpstr>LMS and PLEs integration (and III)</vt:lpstr>
      <vt:lpstr>Outline</vt:lpstr>
      <vt:lpstr>The application of 2.0 tools in learning environments (I)</vt:lpstr>
      <vt:lpstr>The application of 2.0 tools in learning environments (II)</vt:lpstr>
      <vt:lpstr>The application of 2.0 tools in learning environments (III)</vt:lpstr>
      <vt:lpstr>The application of 2.0 tools in learning environments (IV)</vt:lpstr>
      <vt:lpstr>The application of 2.0 tools in learning environments (and V)</vt:lpstr>
      <vt:lpstr>Outline</vt:lpstr>
      <vt:lpstr>Conclusions</vt:lpstr>
      <vt:lpstr>Acknowledgements</vt:lpstr>
      <vt:lpstr>The application 2.0 tools through PLEs in Computer Science Education: The twitter experience</vt:lpstr>
    </vt:vector>
  </TitlesOfParts>
  <Company>Universidad de Salamanca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application 2.0 tools through PLEs in Computer Science_x000b_Education: The twitter experience</dc:title>
  <dc:creator>Alicia García Holgado</dc:creator>
  <cp:lastModifiedBy>Fran</cp:lastModifiedBy>
  <cp:revision>126</cp:revision>
  <dcterms:created xsi:type="dcterms:W3CDTF">2010-05-08T18:21:50Z</dcterms:created>
  <dcterms:modified xsi:type="dcterms:W3CDTF">2012-06-21T09:40:04Z</dcterms:modified>
</cp:coreProperties>
</file>