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26" r:id="rId2"/>
    <p:sldId id="327" r:id="rId3"/>
    <p:sldId id="382" r:id="rId4"/>
    <p:sldId id="416" r:id="rId5"/>
    <p:sldId id="434" r:id="rId6"/>
    <p:sldId id="417" r:id="rId7"/>
    <p:sldId id="418" r:id="rId8"/>
    <p:sldId id="419" r:id="rId9"/>
    <p:sldId id="333" r:id="rId10"/>
    <p:sldId id="420" r:id="rId11"/>
    <p:sldId id="421" r:id="rId12"/>
    <p:sldId id="422" r:id="rId13"/>
    <p:sldId id="424" r:id="rId14"/>
    <p:sldId id="425" r:id="rId15"/>
    <p:sldId id="426" r:id="rId16"/>
    <p:sldId id="427" r:id="rId17"/>
    <p:sldId id="428" r:id="rId18"/>
    <p:sldId id="432" r:id="rId19"/>
    <p:sldId id="431" r:id="rId20"/>
    <p:sldId id="429" r:id="rId21"/>
    <p:sldId id="433" r:id="rId22"/>
    <p:sldId id="329" r:id="rId23"/>
    <p:sldId id="435" r:id="rId24"/>
    <p:sldId id="436" r:id="rId25"/>
    <p:sldId id="437" r:id="rId26"/>
    <p:sldId id="438" r:id="rId27"/>
    <p:sldId id="439" r:id="rId28"/>
    <p:sldId id="397" r:id="rId29"/>
    <p:sldId id="442" r:id="rId30"/>
    <p:sldId id="441" r:id="rId31"/>
    <p:sldId id="443" r:id="rId32"/>
    <p:sldId id="440" r:id="rId33"/>
    <p:sldId id="444" r:id="rId34"/>
    <p:sldId id="445" r:id="rId35"/>
    <p:sldId id="400" r:id="rId36"/>
    <p:sldId id="446" r:id="rId37"/>
    <p:sldId id="447" r:id="rId38"/>
    <p:sldId id="448" r:id="rId39"/>
    <p:sldId id="449" r:id="rId40"/>
    <p:sldId id="450" r:id="rId41"/>
    <p:sldId id="451" r:id="rId42"/>
    <p:sldId id="452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50" r:id="rId52"/>
    <p:sldId id="453" r:id="rId53"/>
    <p:sldId id="405" r:id="rId54"/>
    <p:sldId id="408" r:id="rId55"/>
    <p:sldId id="362" r:id="rId56"/>
    <p:sldId id="389" r:id="rId57"/>
    <p:sldId id="410" r:id="rId58"/>
    <p:sldId id="373" r:id="rId59"/>
    <p:sldId id="390" r:id="rId60"/>
    <p:sldId id="411" r:id="rId61"/>
    <p:sldId id="338" r:id="rId62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008040"/>
    <a:srgbClr val="A30000"/>
    <a:srgbClr val="666666"/>
    <a:srgbClr val="DDDDDD"/>
    <a:srgbClr val="FAFAFA"/>
    <a:srgbClr val="990000"/>
    <a:srgbClr val="F2F2F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03" autoAdjust="0"/>
  </p:normalViewPr>
  <p:slideViewPr>
    <p:cSldViewPr snapToGrid="0" snapToObjects="1">
      <p:cViewPr varScale="1">
        <p:scale>
          <a:sx n="95" d="100"/>
          <a:sy n="95" d="100"/>
        </p:scale>
        <p:origin x="-19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26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372100" y="0"/>
            <a:ext cx="148431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66666"/>
                </a:solidFill>
                <a:latin typeface="Tahoma" charset="0"/>
                <a:cs typeface="Tahoma" charset="0"/>
              </a:defRPr>
            </a:lvl1pPr>
          </a:lstStyle>
          <a:p>
            <a:pPr>
              <a:defRPr/>
            </a:pPr>
            <a:fld id="{66C659B8-0AA6-2E49-B718-56253C17CAE3}" type="datetime1">
              <a:rPr lang="es-ES_tradnl"/>
              <a:pPr>
                <a:defRPr/>
              </a:pPr>
              <a:t>29/03/13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943100" y="8686800"/>
            <a:ext cx="2971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r>
              <a:rPr lang="es-ES_tradnl"/>
              <a:t>GRIAL </a:t>
            </a:r>
            <a:r>
              <a:rPr lang="es-ES_tradnl" err="1"/>
              <a:t>–</a:t>
            </a:r>
            <a:r>
              <a:rPr lang="es-ES_tradnl"/>
              <a:t> Universidad de Salamanca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6096000" y="8685213"/>
            <a:ext cx="760413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66666"/>
                </a:solidFill>
                <a:latin typeface="Tahoma" charset="0"/>
                <a:cs typeface="Tahoma" charset="0"/>
              </a:defRPr>
            </a:lvl1pPr>
          </a:lstStyle>
          <a:p>
            <a:pPr>
              <a:defRPr/>
            </a:pPr>
            <a:fld id="{E08A4A78-9732-0241-96A3-8216B78B7E1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9825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351463" y="0"/>
            <a:ext cx="15049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66666"/>
                </a:solidFill>
                <a:latin typeface="Tahoma" charset="0"/>
                <a:cs typeface="Tahoma" charset="0"/>
              </a:defRPr>
            </a:lvl1pPr>
          </a:lstStyle>
          <a:p>
            <a:pPr>
              <a:defRPr/>
            </a:pPr>
            <a:fld id="{8044B829-8B8F-D243-BD4A-D8A5FE90987F}" type="datetime1">
              <a:rPr lang="es-ES_tradnl"/>
              <a:pPr>
                <a:defRPr/>
              </a:pPr>
              <a:t>29/03/13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  <a:endParaRPr lang="es-ES_tradnl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912938" y="8685213"/>
            <a:ext cx="29718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r>
              <a:rPr lang="es-ES_tradnl"/>
              <a:t>GRIAL </a:t>
            </a:r>
            <a:r>
              <a:rPr lang="es-ES_tradnl" err="1"/>
              <a:t>–</a:t>
            </a:r>
            <a:r>
              <a:rPr lang="es-ES_tradnl"/>
              <a:t> Universidad de Salamanca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172200" y="8685213"/>
            <a:ext cx="684213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66666"/>
                </a:solidFill>
                <a:latin typeface="Tahoma" charset="0"/>
                <a:cs typeface="Tahoma" charset="0"/>
              </a:defRPr>
            </a:lvl1pPr>
          </a:lstStyle>
          <a:p>
            <a:pPr>
              <a:defRPr/>
            </a:pPr>
            <a:fld id="{C462B027-D28C-DF46-8F65-1E045C34E335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99707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ic-naric.net" TargetMode="External"/><Relationship Id="rId4" Type="http://schemas.openxmlformats.org/officeDocument/2006/relationships/hyperlink" Target="http://www.cedefop.europa.eu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ic-naric.net" TargetMode="External"/><Relationship Id="rId4" Type="http://schemas.openxmlformats.org/officeDocument/2006/relationships/hyperlink" Target="http://www.cedefop.europa.eu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E561B2-2F21-484C-B6B7-293D99296299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1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9D991C-8A74-494B-A6F2-BB15386522F3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13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9D991C-8A74-494B-A6F2-BB15386522F3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14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9D991C-8A74-494B-A6F2-BB15386522F3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15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9D991C-8A74-494B-A6F2-BB15386522F3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16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9D991C-8A74-494B-A6F2-BB15386522F3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17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9D991C-8A74-494B-A6F2-BB15386522F3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18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9D991C-8A74-494B-A6F2-BB15386522F3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19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9D991C-8A74-494B-A6F2-BB15386522F3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20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CBD504-0CA5-D546-B451-EFA6FE6CA8F6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21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CBD504-0CA5-D546-B451-EFA6FE6CA8F6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27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AEE040-2FC0-7E42-82AE-093B13379D61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2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CBD504-0CA5-D546-B451-EFA6FE6CA8F6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33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1433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0D04DD-3516-5240-98FB-CF2739500363}" type="slidenum">
              <a:rPr lang="es-E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_tradnl">
                <a:latin typeface="Arial" charset="0"/>
                <a:ea typeface="ＭＳ Ｐゴシック" charset="0"/>
                <a:cs typeface="ＭＳ Ｐゴシック" charset="0"/>
              </a:rPr>
              <a:t>En qué consiste. Contenidos. Metodología de trabajo. Información práctica.</a:t>
            </a:r>
          </a:p>
          <a:p>
            <a:endParaRPr lang="es-ES_tradnl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90BBE7-C0E4-564C-A0BC-4DBEBAFED6E7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44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_tradnl">
                <a:latin typeface="Arial" charset="0"/>
                <a:ea typeface="ＭＳ Ｐゴシック" charset="0"/>
                <a:cs typeface="ＭＳ Ｐゴシック" charset="0"/>
              </a:rPr>
              <a:t>En qué consiste. Contenidos. Metodología de trabajo. Información práctica.</a:t>
            </a:r>
          </a:p>
        </p:txBody>
      </p:sp>
      <p:sp>
        <p:nvSpPr>
          <p:cNvPr id="716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5AA86F-E217-9F46-86FB-4C895CC02B79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45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E60387-EF6E-D147-BE7F-392CA97D127F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51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E561B2-2F21-484C-B6B7-293D99296299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52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4D1D23-72C6-0C43-B1A0-CB4992328DBB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53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AD4736-EDCA-E343-99B4-97CFDB11A1F4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54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70A7A2-4482-454C-935D-97E34B1E57C4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56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4A3EF9-29E2-E045-A817-719FAB9B74AC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57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B22FCE-B430-2849-BEC8-BC906AF3E15F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3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i="1" dirty="0">
                <a:latin typeface="Arial" charset="0"/>
                <a:ea typeface="ＭＳ Ｐゴシック" charset="0"/>
                <a:cs typeface="ＭＳ Ｐゴシック" charset="0"/>
              </a:rPr>
              <a:t>ENIC</a:t>
            </a:r>
            <a:r>
              <a:rPr lang="es-ES_tradnl" dirty="0">
                <a:latin typeface="Arial" charset="0"/>
                <a:ea typeface="ＭＳ Ｐゴシック" charset="0"/>
                <a:cs typeface="ＭＳ Ｐゴシック" charset="0"/>
              </a:rPr>
              <a:t> desarrolla políticas y prácticas orientadas al reconocimiento de las cualificaciones entre los países integrantes (</a:t>
            </a:r>
            <a:r>
              <a:rPr lang="es-ES_tradnl" u="sng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http://www.enic-naric.net</a:t>
            </a:r>
            <a:r>
              <a:rPr lang="es-ES_tradnl" dirty="0">
                <a:latin typeface="Arial" charset="0"/>
                <a:ea typeface="ＭＳ Ｐゴシック" charset="0"/>
                <a:cs typeface="ＭＳ Ｐゴシック" charset="0"/>
              </a:rPr>
              <a:t> )</a:t>
            </a:r>
          </a:p>
          <a:p>
            <a:r>
              <a:rPr lang="es-ES_tradnl" i="1" dirty="0">
                <a:latin typeface="Arial" charset="0"/>
                <a:ea typeface="ＭＳ Ｐゴシック" charset="0"/>
                <a:cs typeface="ＭＳ Ｐゴシック" charset="0"/>
              </a:rPr>
              <a:t>NARIC</a:t>
            </a:r>
            <a:r>
              <a:rPr lang="es-ES_tradnl" dirty="0">
                <a:latin typeface="Arial" charset="0"/>
                <a:ea typeface="ＭＳ Ｐゴシック" charset="0"/>
                <a:cs typeface="ＭＳ Ｐゴシック" charset="0"/>
              </a:rPr>
              <a:t> promueve la mejora en el reconocimiento de la formación y periodos de estudio entre la UE, los países del Área Económica Europea y Turquía (</a:t>
            </a:r>
            <a:r>
              <a:rPr lang="es-ES_tradnl" u="sng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http://www.enic-naric.net</a:t>
            </a:r>
            <a:r>
              <a:rPr lang="es-ES_tradnl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s-ES_tradnl" i="1" dirty="0" smtClean="0">
                <a:latin typeface="Arial" charset="0"/>
                <a:ea typeface="ＭＳ Ｐゴシック" charset="0"/>
                <a:cs typeface="ＭＳ Ｐゴシック" charset="0"/>
              </a:rPr>
              <a:t>CEDEFOP</a:t>
            </a:r>
            <a:r>
              <a:rPr lang="es-ES_tradnl" dirty="0" smtClean="0">
                <a:latin typeface="Arial" charset="0"/>
                <a:ea typeface="ＭＳ Ｐゴシック" charset="0"/>
                <a:cs typeface="ＭＳ Ｐゴシック" charset="0"/>
              </a:rPr>
              <a:t> fomenta </a:t>
            </a:r>
            <a:r>
              <a:rPr lang="es-ES_tradnl" dirty="0">
                <a:latin typeface="Arial" charset="0"/>
                <a:ea typeface="ＭＳ Ｐゴシック" charset="0"/>
                <a:cs typeface="ＭＳ Ｐゴシック" charset="0"/>
              </a:rPr>
              <a:t>el desarrollo de la formación profesional. </a:t>
            </a:r>
            <a:r>
              <a:rPr lang="es-ES_tradnl" dirty="0" smtClean="0">
                <a:latin typeface="Arial" charset="0"/>
                <a:ea typeface="ＭＳ Ｐゴシック" charset="0"/>
                <a:cs typeface="ＭＳ Ｐゴシック" charset="0"/>
              </a:rPr>
              <a:t>En </a:t>
            </a:r>
            <a:r>
              <a:rPr lang="es-ES_tradnl" dirty="0">
                <a:latin typeface="Arial" charset="0"/>
                <a:ea typeface="ＭＳ Ｐゴシック" charset="0"/>
                <a:cs typeface="ＭＳ Ｐゴシック" charset="0"/>
              </a:rPr>
              <a:t>2009 elaboró unas guías para el reconocimiento del aprendizaje informal y no formal basadas en el estudio del reconocimiento de este tipo de aprendizaje en 20 países de la Unión </a:t>
            </a:r>
            <a:r>
              <a:rPr lang="es-ES_tradnl" dirty="0" smtClean="0">
                <a:latin typeface="Arial" charset="0"/>
                <a:ea typeface="ＭＳ Ｐゴシック" charset="0"/>
                <a:cs typeface="ＭＳ Ｐゴシック" charset="0"/>
              </a:rPr>
              <a:t>Europea (</a:t>
            </a:r>
            <a:r>
              <a:rPr lang="es-ES_tradnl" u="sng" dirty="0" smtClean="0">
                <a:latin typeface="Arial" charset="0"/>
                <a:ea typeface="ＭＳ Ｐゴシック" charset="0"/>
                <a:cs typeface="ＭＳ Ｐゴシック" charset="0"/>
                <a:hlinkClick r:id="rId4"/>
              </a:rPr>
              <a:t>http://www.cedefop.europa.eu</a:t>
            </a:r>
            <a:r>
              <a:rPr lang="es-ES_tradnl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s-E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9D991C-8A74-494B-A6F2-BB15386522F3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7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i="1" dirty="0">
                <a:latin typeface="Arial" charset="0"/>
                <a:ea typeface="ＭＳ Ｐゴシック" charset="0"/>
                <a:cs typeface="ＭＳ Ｐゴシック" charset="0"/>
              </a:rPr>
              <a:t>ENIC</a:t>
            </a:r>
            <a:r>
              <a:rPr lang="es-ES_tradnl" dirty="0">
                <a:latin typeface="Arial" charset="0"/>
                <a:ea typeface="ＭＳ Ｐゴシック" charset="0"/>
                <a:cs typeface="ＭＳ Ｐゴシック" charset="0"/>
              </a:rPr>
              <a:t> desarrolla políticas y prácticas orientadas al reconocimiento de las cualificaciones entre los países integrantes (</a:t>
            </a:r>
            <a:r>
              <a:rPr lang="es-ES_tradnl" u="sng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http://www.enic-naric.net</a:t>
            </a:r>
            <a:r>
              <a:rPr lang="es-ES_tradnl" dirty="0">
                <a:latin typeface="Arial" charset="0"/>
                <a:ea typeface="ＭＳ Ｐゴシック" charset="0"/>
                <a:cs typeface="ＭＳ Ｐゴシック" charset="0"/>
              </a:rPr>
              <a:t> )</a:t>
            </a:r>
          </a:p>
          <a:p>
            <a:r>
              <a:rPr lang="es-ES_tradnl" i="1" dirty="0">
                <a:latin typeface="Arial" charset="0"/>
                <a:ea typeface="ＭＳ Ｐゴシック" charset="0"/>
                <a:cs typeface="ＭＳ Ｐゴシック" charset="0"/>
              </a:rPr>
              <a:t>NARIC</a:t>
            </a:r>
            <a:r>
              <a:rPr lang="es-ES_tradnl" dirty="0">
                <a:latin typeface="Arial" charset="0"/>
                <a:ea typeface="ＭＳ Ｐゴシック" charset="0"/>
                <a:cs typeface="ＭＳ Ｐゴシック" charset="0"/>
              </a:rPr>
              <a:t> promueve la mejora en el reconocimiento de la formación y periodos de estudio entre la UE, los países del Área Económica Europea y Turquía (</a:t>
            </a:r>
            <a:r>
              <a:rPr lang="es-ES_tradnl" u="sng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http://www.enic-naric.net</a:t>
            </a:r>
            <a:r>
              <a:rPr lang="es-ES_tradnl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s-ES_tradnl" i="1" dirty="0" smtClean="0">
                <a:latin typeface="Arial" charset="0"/>
                <a:ea typeface="ＭＳ Ｐゴシック" charset="0"/>
                <a:cs typeface="ＭＳ Ｐゴシック" charset="0"/>
              </a:rPr>
              <a:t>CEDEFOP</a:t>
            </a:r>
            <a:r>
              <a:rPr lang="es-ES_tradnl" dirty="0" smtClean="0">
                <a:latin typeface="Arial" charset="0"/>
                <a:ea typeface="ＭＳ Ｐゴシック" charset="0"/>
                <a:cs typeface="ＭＳ Ｐゴシック" charset="0"/>
              </a:rPr>
              <a:t> fomenta </a:t>
            </a:r>
            <a:r>
              <a:rPr lang="es-ES_tradnl" dirty="0">
                <a:latin typeface="Arial" charset="0"/>
                <a:ea typeface="ＭＳ Ｐゴシック" charset="0"/>
                <a:cs typeface="ＭＳ Ｐゴシック" charset="0"/>
              </a:rPr>
              <a:t>el desarrollo de la formación profesional. </a:t>
            </a:r>
            <a:r>
              <a:rPr lang="es-ES_tradnl" dirty="0" smtClean="0">
                <a:latin typeface="Arial" charset="0"/>
                <a:ea typeface="ＭＳ Ｐゴシック" charset="0"/>
                <a:cs typeface="ＭＳ Ｐゴシック" charset="0"/>
              </a:rPr>
              <a:t>En </a:t>
            </a:r>
            <a:r>
              <a:rPr lang="es-ES_tradnl" dirty="0">
                <a:latin typeface="Arial" charset="0"/>
                <a:ea typeface="ＭＳ Ｐゴシック" charset="0"/>
                <a:cs typeface="ＭＳ Ｐゴシック" charset="0"/>
              </a:rPr>
              <a:t>2009 elaboró unas guías para el reconocimiento del aprendizaje informal y no formal basadas en el estudio del reconocimiento de este tipo de aprendizaje en 20 países de la Unión </a:t>
            </a:r>
            <a:r>
              <a:rPr lang="es-ES_tradnl" dirty="0" smtClean="0">
                <a:latin typeface="Arial" charset="0"/>
                <a:ea typeface="ＭＳ Ｐゴシック" charset="0"/>
                <a:cs typeface="ＭＳ Ｐゴシック" charset="0"/>
              </a:rPr>
              <a:t>Europea (</a:t>
            </a:r>
            <a:r>
              <a:rPr lang="es-ES_tradnl" u="sng" dirty="0" smtClean="0">
                <a:latin typeface="Arial" charset="0"/>
                <a:ea typeface="ＭＳ Ｐゴシック" charset="0"/>
                <a:cs typeface="ＭＳ Ｐゴシック" charset="0"/>
                <a:hlinkClick r:id="rId4"/>
              </a:rPr>
              <a:t>http://www.cedefop.europa.eu</a:t>
            </a:r>
            <a:r>
              <a:rPr lang="es-ES_tradnl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s-E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9D991C-8A74-494B-A6F2-BB15386522F3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8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CBD504-0CA5-D546-B451-EFA6FE6CA8F6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9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9D991C-8A74-494B-A6F2-BB15386522F3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10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9D991C-8A74-494B-A6F2-BB15386522F3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11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9D991C-8A74-494B-A6F2-BB15386522F3}" type="slidenum">
              <a:rPr lang="es-ES_tradnl" sz="1200">
                <a:solidFill>
                  <a:srgbClr val="666666"/>
                </a:solidFill>
                <a:latin typeface="Tahoma" charset="0"/>
                <a:cs typeface="Tahoma" charset="0"/>
              </a:rPr>
              <a:pPr eaLnBrk="1" hangingPunct="1"/>
              <a:t>12</a:t>
            </a:fld>
            <a:endParaRPr lang="es-ES_tradnl" sz="1200">
              <a:solidFill>
                <a:srgbClr val="666666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DE229-16CF-AD44-8376-3E7FDC0582BC}" type="datetime1">
              <a:rPr lang="es-ES_tradnl"/>
              <a:pPr>
                <a:defRPr/>
              </a:pPr>
              <a:t>29/03/13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GRIAL – Universidad de Salamanca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71E7C-8986-CC42-908D-ED2234485526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22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7BC3-CA50-5C47-A840-2D653B4F65B4}" type="datetime1">
              <a:rPr lang="es-ES_tradnl"/>
              <a:pPr>
                <a:defRPr/>
              </a:pPr>
              <a:t>29/03/13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GRIAL – Universidad de Salamanca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B783-E0D1-F847-92E7-1EAC004074C2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612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70000"/>
            <a:ext cx="2057400" cy="4856163"/>
          </a:xfrm>
        </p:spPr>
        <p:txBody>
          <a:bodyPr vert="eaVert"/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867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AD6CB-8524-584F-B82D-94843B80035B}" type="datetime1">
              <a:rPr lang="es-ES_tradnl"/>
              <a:pPr>
                <a:defRPr/>
              </a:pPr>
              <a:t>29/03/13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GRIAL – Universidad de Salamanca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D7FC-3930-754B-AE74-1489E63BBEE2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363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DB11A-28FA-B442-ADD8-E6C44170AA0A}" type="datetime1">
              <a:rPr lang="es-ES_tradnl"/>
              <a:pPr>
                <a:defRPr/>
              </a:pPr>
              <a:t>29/03/13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GRIAL – Universidad de Salamanca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58CA-CEDF-734F-BAEC-351FCEE553DB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802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  <a:ln>
            <a:noFill/>
          </a:ln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F72D-F42C-3D48-A809-2058AF64EB8F}" type="datetime1">
              <a:rPr lang="es-ES_tradnl"/>
              <a:pPr>
                <a:defRPr/>
              </a:pPr>
              <a:t>29/03/13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GRIAL – Universidad de Salamanca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3CF47-12EE-BD45-92F5-6AFACADD5AFE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499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4F0B-8DAC-3844-9F8D-8FB7443DDA8F}" type="datetime1">
              <a:rPr lang="es-ES_tradnl"/>
              <a:pPr>
                <a:defRPr/>
              </a:pPr>
              <a:t>29/03/13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GRIAL – Universidad de Salamanca</a:t>
            </a:r>
            <a:endParaRPr lang="es-ES_tradnl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E5D7A-E19E-F64C-B9D8-532904E7925C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826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99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99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AA945-C068-604E-8081-F2EA47F6B544}" type="datetime1">
              <a:rPr lang="es-ES_tradnl"/>
              <a:pPr>
                <a:defRPr/>
              </a:pPr>
              <a:t>29/03/13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GRIAL – Universidad de Salamanca</a:t>
            </a:r>
            <a:endParaRPr lang="es-ES_tradnl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B2CC-91D5-5D48-B5AA-03B1D4CA074B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612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27C2-5EB3-D54A-B3C5-B2A04DDCAAA1}" type="datetime1">
              <a:rPr lang="es-ES_tradnl"/>
              <a:pPr>
                <a:defRPr/>
              </a:pPr>
              <a:t>29/03/13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GRIAL – Universidad de Salamanca</a:t>
            </a:r>
            <a:endParaRPr lang="es-ES_tradnl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3BAC-E6C0-3A4A-BE6B-E6A694597914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944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88EC-7ADA-C24C-AD62-B25374579258}" type="datetime1">
              <a:rPr lang="es-ES_tradnl"/>
              <a:pPr>
                <a:defRPr/>
              </a:pPr>
              <a:t>29/03/13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GRIAL – Universidad de Salamanca</a:t>
            </a:r>
            <a:endParaRPr lang="es-ES_tradnl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82FA-D5AE-EE49-A8A7-797F6705CF4B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391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10884-719F-9042-A7EF-7E4D91124B3F}" type="datetime1">
              <a:rPr lang="es-ES_tradnl"/>
              <a:pPr>
                <a:defRPr/>
              </a:pPr>
              <a:t>29/03/13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GRIAL – Universidad de Salamanca</a:t>
            </a:r>
            <a:endParaRPr lang="es-ES_tradnl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5C6F-FD17-DF4F-8DFB-FA468749D377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972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50038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1252538"/>
            <a:ext cx="5486400" cy="36750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570538"/>
            <a:ext cx="5486400" cy="614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4AB33-9A3F-B64B-AA9D-2A1BC5A95939}" type="datetime1">
              <a:rPr lang="es-ES_tradnl"/>
              <a:pPr>
                <a:defRPr/>
              </a:pPr>
              <a:t>29/03/13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GRIAL – Universidad de Salamanca</a:t>
            </a:r>
            <a:endParaRPr lang="es-ES_tradnl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4DCD-0C78-D649-A73D-68A0933102B5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143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DDDDD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5880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w="9525" cap="rnd">
            <a:solidFill>
              <a:srgbClr val="DDDDDD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818EF2-03C2-7648-B81A-0EBF302881C3}" type="datetime1">
              <a:rPr lang="es-ES_tradnl"/>
              <a:pPr>
                <a:defRPr/>
              </a:pPr>
              <a:t>29/03/13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r>
              <a:rPr lang="es-ES_tradnl"/>
              <a:t>GRIAL – Universidad de Salamanca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50B4399-9873-FE49-AD9A-4B7D4FCD39B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pic>
        <p:nvPicPr>
          <p:cNvPr id="1031" name="Imagen 7" descr="Grial 100 transparen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0"/>
            <a:ext cx="28067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63500" dist="50800" dir="2700000">
              <a:srgbClr val="666666"/>
            </a:outerShdw>
          </a:effectLst>
          <a:latin typeface="Arial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⊳"/>
        <a:defRPr sz="1600"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garcia@usal.es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ial.usal.es/polis" TargetMode="External"/><Relationship Id="rId3" Type="http://schemas.openxmlformats.org/officeDocument/2006/relationships/hyperlink" Target="mailto:aseoane@usal.e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grial.usal.es/polis/file.php/1/ACLOGTutoriales/navegacion.swf" TargetMode="External"/><Relationship Id="rId4" Type="http://schemas.openxmlformats.org/officeDocument/2006/relationships/hyperlink" Target="http://grial.usal.es/polis/file.php/1/ACLOGTutoriales/Perfil.swf" TargetMode="External"/><Relationship Id="rId5" Type="http://schemas.openxmlformats.org/officeDocument/2006/relationships/hyperlink" Target="http://grial.usal.es/polis/file.php/1/ACLOGTutoriales/interaccio%CC%81n.sw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ial.usal.es/polis/file.php/1/ACLOGTutoriales/acceso.swf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iantart.com/" TargetMode="External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fgarcia@usal.es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535113"/>
            <a:ext cx="9144000" cy="1470025"/>
          </a:xfrm>
        </p:spPr>
        <p:txBody>
          <a:bodyPr/>
          <a:lstStyle/>
          <a:p>
            <a:pPr>
              <a:defRPr/>
            </a:pPr>
            <a:r>
              <a:rPr lang="es-ES" sz="4400" dirty="0" smtClean="0"/>
              <a:t>Gestión de competencias de aprendizaje informal</a:t>
            </a:r>
            <a:endParaRPr lang="es-ES" sz="3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7750" y="3228975"/>
            <a:ext cx="7077075" cy="1895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ES" b="1" dirty="0" smtClean="0"/>
              <a:t>Antonio M. </a:t>
            </a:r>
            <a:r>
              <a:rPr lang="es-ES" b="1" dirty="0" err="1" smtClean="0"/>
              <a:t>Seoane</a:t>
            </a:r>
            <a:r>
              <a:rPr lang="es-ES" b="1" dirty="0" smtClean="0"/>
              <a:t> Pardo</a:t>
            </a:r>
          </a:p>
          <a:p>
            <a:pPr>
              <a:defRPr/>
            </a:pPr>
            <a:endParaRPr lang="es-ES" dirty="0" smtClean="0"/>
          </a:p>
          <a:p>
            <a:pPr>
              <a:defRPr/>
            </a:pPr>
            <a:r>
              <a:rPr lang="es-ES" sz="2200" dirty="0" smtClean="0"/>
              <a:t>GRupo de investigación en InterAcción y eLearning (GRIAL)</a:t>
            </a:r>
          </a:p>
          <a:p>
            <a:pPr>
              <a:defRPr/>
            </a:pPr>
            <a:r>
              <a:rPr lang="es-ES" sz="2200" dirty="0" smtClean="0"/>
              <a:t>Universidad de Salamanca</a:t>
            </a:r>
          </a:p>
          <a:p>
            <a:pPr>
              <a:defRPr/>
            </a:pPr>
            <a:r>
              <a:rPr lang="es-ES" sz="1700" dirty="0" smtClean="0">
                <a:hlinkClick r:id="rId3"/>
              </a:rPr>
              <a:t>aseoane@usal.es</a:t>
            </a:r>
            <a:endParaRPr lang="es-ES" sz="1700" dirty="0" smtClean="0"/>
          </a:p>
          <a:p>
            <a:pPr>
              <a:defRPr/>
            </a:pPr>
            <a:endParaRPr lang="es-ES" dirty="0" smtClean="0"/>
          </a:p>
        </p:txBody>
      </p:sp>
      <p:sp>
        <p:nvSpPr>
          <p:cNvPr id="15363" name="3 CuadroTexto"/>
          <p:cNvSpPr txBox="1">
            <a:spLocks noChangeArrowheads="1"/>
          </p:cNvSpPr>
          <p:nvPr/>
        </p:nvSpPr>
        <p:spPr bwMode="auto">
          <a:xfrm>
            <a:off x="2182813" y="6249988"/>
            <a:ext cx="477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600">
                <a:latin typeface="Corbel" charset="0"/>
              </a:rPr>
              <a:t>Academia de Logística del Ejército de Tierra, (ACLOG) </a:t>
            </a:r>
          </a:p>
          <a:p>
            <a:pPr algn="ctr" eaLnBrk="1" hangingPunct="1"/>
            <a:r>
              <a:rPr lang="es-ES" sz="1600">
                <a:latin typeface="Corbel" charset="0"/>
              </a:rPr>
              <a:t>Calatayud, 18 de marzo de 2013</a:t>
            </a:r>
          </a:p>
        </p:txBody>
      </p:sp>
      <p:pic>
        <p:nvPicPr>
          <p:cNvPr id="15364" name="8 Imagen" descr="emblema_e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657850"/>
            <a:ext cx="812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10 Imagen" descr="ACLO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5657850"/>
            <a:ext cx="82391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Escudo USAL talla piedra antigu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BFA"/>
              </a:clrFrom>
              <a:clrTo>
                <a:srgbClr val="FBFB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5670550"/>
            <a:ext cx="116046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" r="7216" b="19032"/>
          <a:stretch>
            <a:fillRect/>
          </a:stretch>
        </p:blipFill>
        <p:spPr bwMode="auto">
          <a:xfrm>
            <a:off x="4086225" y="5326063"/>
            <a:ext cx="10477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2800" dirty="0" smtClean="0"/>
              <a:t>Representaciones institucionales de competencia</a:t>
            </a:r>
            <a:endParaRPr lang="es-ES" sz="2800" dirty="0"/>
          </a:p>
        </p:txBody>
      </p:sp>
      <p:sp>
        <p:nvSpPr>
          <p:cNvPr id="23554" name="Marcador de contenido 2"/>
          <p:cNvSpPr>
            <a:spLocks noGrp="1"/>
          </p:cNvSpPr>
          <p:nvPr>
            <p:ph idx="1"/>
          </p:nvPr>
        </p:nvSpPr>
        <p:spPr>
          <a:xfrm>
            <a:off x="303710" y="5474903"/>
            <a:ext cx="2678145" cy="930956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¿Qué necesito que</a:t>
            </a:r>
          </a:p>
          <a:p>
            <a:pPr marL="0" indent="0"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mi personal sepa?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 dirty="0"/>
          </a:p>
        </p:txBody>
      </p:sp>
      <p:sp>
        <p:nvSpPr>
          <p:cNvPr id="7" name="Cilindro 6"/>
          <p:cNvSpPr/>
          <p:nvPr/>
        </p:nvSpPr>
        <p:spPr>
          <a:xfrm>
            <a:off x="277735" y="1421984"/>
            <a:ext cx="2667000" cy="3893219"/>
          </a:xfrm>
          <a:prstGeom prst="can">
            <a:avLst/>
          </a:prstGeom>
          <a:solidFill>
            <a:srgbClr val="A3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Comp. 1</a:t>
            </a:r>
          </a:p>
          <a:p>
            <a:pPr algn="ctr"/>
            <a:r>
              <a:rPr lang="es-ES" sz="2000" b="1" dirty="0" smtClean="0"/>
              <a:t>Comp. 2</a:t>
            </a:r>
          </a:p>
          <a:p>
            <a:pPr algn="ctr"/>
            <a:r>
              <a:rPr lang="es-ES" sz="2000" b="1" dirty="0" smtClean="0"/>
              <a:t>Comp. 3</a:t>
            </a:r>
          </a:p>
          <a:p>
            <a:pPr algn="ctr"/>
            <a:r>
              <a:rPr lang="es-ES" sz="2000" b="1" dirty="0" smtClean="0"/>
              <a:t>Comp. 4</a:t>
            </a:r>
          </a:p>
          <a:p>
            <a:pPr algn="ctr"/>
            <a:r>
              <a:rPr lang="es-ES" sz="2000" b="1" dirty="0" smtClean="0"/>
              <a:t>Comp. 5</a:t>
            </a:r>
          </a:p>
          <a:p>
            <a:pPr algn="ctr"/>
            <a:r>
              <a:rPr lang="es-ES" sz="2000" b="1" dirty="0" smtClean="0"/>
              <a:t>.</a:t>
            </a:r>
          </a:p>
          <a:p>
            <a:pPr algn="ctr"/>
            <a:r>
              <a:rPr lang="es-ES" sz="2000" b="1" dirty="0" smtClean="0"/>
              <a:t>.</a:t>
            </a:r>
          </a:p>
          <a:p>
            <a:pPr algn="ctr"/>
            <a:r>
              <a:rPr lang="es-ES" sz="2000" b="1" dirty="0" smtClean="0"/>
              <a:t>.</a:t>
            </a:r>
          </a:p>
          <a:p>
            <a:pPr algn="ctr"/>
            <a:r>
              <a:rPr lang="es-ES" sz="2000" b="1" dirty="0" smtClean="0"/>
              <a:t>Comp. n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96309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2800" dirty="0" smtClean="0"/>
              <a:t>Representaciones institucionales de competencia</a:t>
            </a:r>
            <a:endParaRPr lang="es-ES" sz="2800" dirty="0"/>
          </a:p>
        </p:txBody>
      </p:sp>
      <p:sp>
        <p:nvSpPr>
          <p:cNvPr id="23554" name="Marcador de contenido 2"/>
          <p:cNvSpPr>
            <a:spLocks noGrp="1"/>
          </p:cNvSpPr>
          <p:nvPr>
            <p:ph idx="1"/>
          </p:nvPr>
        </p:nvSpPr>
        <p:spPr>
          <a:xfrm>
            <a:off x="303710" y="5474903"/>
            <a:ext cx="2678145" cy="930956"/>
          </a:xfrm>
          <a:solidFill>
            <a:schemeClr val="bg1">
              <a:alpha val="5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ES" sz="2400" dirty="0" smtClean="0">
                <a:solidFill>
                  <a:schemeClr val="accent4"/>
                </a:solidFill>
                <a:latin typeface="Tahoma" charset="0"/>
                <a:ea typeface="ＭＳ Ｐゴシック" charset="0"/>
              </a:rPr>
              <a:t>¿Qué necesito que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chemeClr val="accent4"/>
                </a:solidFill>
                <a:latin typeface="Tahoma" charset="0"/>
                <a:ea typeface="ＭＳ Ｐゴシック" charset="0"/>
              </a:rPr>
              <a:t>mi personal sepa?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 dirty="0"/>
          </a:p>
        </p:txBody>
      </p:sp>
      <p:sp>
        <p:nvSpPr>
          <p:cNvPr id="7" name="Cilindro 6"/>
          <p:cNvSpPr/>
          <p:nvPr/>
        </p:nvSpPr>
        <p:spPr>
          <a:xfrm>
            <a:off x="277735" y="1421984"/>
            <a:ext cx="2667000" cy="3893219"/>
          </a:xfrm>
          <a:prstGeom prst="can">
            <a:avLst/>
          </a:prstGeom>
          <a:solidFill>
            <a:srgbClr val="A30000">
              <a:alpha val="2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Comp. 1</a:t>
            </a:r>
          </a:p>
          <a:p>
            <a:pPr algn="ctr"/>
            <a:r>
              <a:rPr lang="es-ES" sz="2000" b="1" dirty="0" smtClean="0"/>
              <a:t>Comp. 2</a:t>
            </a:r>
          </a:p>
          <a:p>
            <a:pPr algn="ctr"/>
            <a:r>
              <a:rPr lang="es-ES" sz="2000" b="1" dirty="0" smtClean="0"/>
              <a:t>Comp. 3</a:t>
            </a:r>
          </a:p>
          <a:p>
            <a:pPr algn="ctr"/>
            <a:r>
              <a:rPr lang="es-ES" sz="2000" b="1" dirty="0" smtClean="0"/>
              <a:t>Comp. 4</a:t>
            </a:r>
          </a:p>
          <a:p>
            <a:pPr algn="ctr"/>
            <a:r>
              <a:rPr lang="es-ES" sz="2000" b="1" dirty="0" smtClean="0"/>
              <a:t>Comp. 5</a:t>
            </a:r>
          </a:p>
          <a:p>
            <a:pPr algn="ctr"/>
            <a:r>
              <a:rPr lang="es-ES" sz="2000" b="1" dirty="0" smtClean="0"/>
              <a:t>.</a:t>
            </a:r>
          </a:p>
          <a:p>
            <a:pPr algn="ctr"/>
            <a:r>
              <a:rPr lang="es-ES" sz="2000" b="1" dirty="0" smtClean="0"/>
              <a:t>.</a:t>
            </a:r>
          </a:p>
          <a:p>
            <a:pPr algn="ctr"/>
            <a:r>
              <a:rPr lang="es-ES" sz="2000" b="1" dirty="0" smtClean="0"/>
              <a:t>.</a:t>
            </a:r>
          </a:p>
          <a:p>
            <a:pPr algn="ctr"/>
            <a:r>
              <a:rPr lang="es-ES" sz="2000" b="1" dirty="0" smtClean="0"/>
              <a:t>Comp. n</a:t>
            </a:r>
            <a:endParaRPr lang="es-ES" sz="2000" b="1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 bwMode="auto">
          <a:xfrm>
            <a:off x="4224290" y="5500459"/>
            <a:ext cx="4783387" cy="905399"/>
          </a:xfrm>
          <a:prstGeom prst="rect">
            <a:avLst/>
          </a:prstGeom>
          <a:solidFill>
            <a:schemeClr val="bg1"/>
          </a:solidFill>
          <a:ln w="9525" cap="rnd">
            <a:solidFill>
              <a:srgbClr val="DDDDDD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ü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⊳"/>
              <a:defRPr sz="1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¿Qué sé </a:t>
            </a:r>
            <a:r>
              <a:rPr lang="es-ES" sz="2400" i="1" dirty="0" smtClean="0">
                <a:latin typeface="Tahoma" charset="0"/>
                <a:ea typeface="ＭＳ Ｐゴシック" charset="0"/>
              </a:rPr>
              <a:t>efectivamente </a:t>
            </a:r>
            <a:r>
              <a:rPr lang="es-ES" sz="2400" dirty="0" smtClean="0">
                <a:latin typeface="Tahoma" charset="0"/>
                <a:ea typeface="ＭＳ Ｐゴシック" charset="0"/>
              </a:rPr>
              <a:t>que sabe?</a:t>
            </a:r>
          </a:p>
          <a:p>
            <a:pPr marL="0" indent="0">
              <a:buFont typeface="Arial" charset="0"/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¿Sé cómo lo ha obtenido?</a:t>
            </a:r>
          </a:p>
        </p:txBody>
      </p:sp>
      <p:sp>
        <p:nvSpPr>
          <p:cNvPr id="8" name="Cilindro 7"/>
          <p:cNvSpPr/>
          <p:nvPr/>
        </p:nvSpPr>
        <p:spPr>
          <a:xfrm>
            <a:off x="5565595" y="1422518"/>
            <a:ext cx="2667000" cy="3893219"/>
          </a:xfrm>
          <a:prstGeom prst="can">
            <a:avLst/>
          </a:prstGeom>
          <a:solidFill>
            <a:srgbClr val="A3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Comp. 1</a:t>
            </a:r>
          </a:p>
          <a:p>
            <a:pPr algn="ctr"/>
            <a:r>
              <a:rPr lang="es-ES" sz="2000" b="1" dirty="0" smtClean="0"/>
              <a:t>Comp. 2</a:t>
            </a:r>
          </a:p>
          <a:p>
            <a:pPr algn="ctr"/>
            <a:r>
              <a:rPr lang="es-ES" sz="2000" b="1" dirty="0" smtClean="0"/>
              <a:t>Comp. 3</a:t>
            </a:r>
          </a:p>
          <a:p>
            <a:pPr algn="ctr"/>
            <a:r>
              <a:rPr lang="es-ES" sz="2000" b="1" dirty="0" smtClean="0"/>
              <a:t>Comp. 4</a:t>
            </a:r>
          </a:p>
          <a:p>
            <a:pPr algn="ctr"/>
            <a:r>
              <a:rPr lang="es-ES" sz="2000" b="1" dirty="0" smtClean="0"/>
              <a:t>Comp. 5</a:t>
            </a:r>
          </a:p>
          <a:p>
            <a:pPr algn="ctr"/>
            <a:r>
              <a:rPr lang="es-ES" sz="2000" b="1" dirty="0" smtClean="0"/>
              <a:t>.</a:t>
            </a:r>
          </a:p>
          <a:p>
            <a:pPr algn="ctr"/>
            <a:r>
              <a:rPr lang="es-ES" sz="2000" b="1" dirty="0" smtClean="0"/>
              <a:t>.</a:t>
            </a:r>
          </a:p>
          <a:p>
            <a:pPr algn="ctr"/>
            <a:r>
              <a:rPr lang="es-ES" sz="2000" b="1" dirty="0" smtClean="0"/>
              <a:t>.</a:t>
            </a:r>
          </a:p>
          <a:p>
            <a:pPr algn="ctr"/>
            <a:r>
              <a:rPr lang="es-ES" sz="2000" b="1" dirty="0" smtClean="0"/>
              <a:t>Comp. n</a:t>
            </a:r>
            <a:endParaRPr lang="es-ES" sz="2000" b="1" dirty="0"/>
          </a:p>
        </p:txBody>
      </p:sp>
      <p:sp>
        <p:nvSpPr>
          <p:cNvPr id="11" name="Elipse 10"/>
          <p:cNvSpPr/>
          <p:nvPr/>
        </p:nvSpPr>
        <p:spPr>
          <a:xfrm>
            <a:off x="5688472" y="2918421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5</a:t>
            </a:r>
          </a:p>
        </p:txBody>
      </p:sp>
      <p:sp>
        <p:nvSpPr>
          <p:cNvPr id="12" name="Elipse 11"/>
          <p:cNvSpPr/>
          <p:nvPr/>
        </p:nvSpPr>
        <p:spPr>
          <a:xfrm>
            <a:off x="8193190" y="2514171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4</a:t>
            </a:r>
            <a:endParaRPr lang="es-ES" sz="1400" b="1" dirty="0"/>
          </a:p>
        </p:txBody>
      </p:sp>
      <p:sp>
        <p:nvSpPr>
          <p:cNvPr id="13" name="Elipse 12"/>
          <p:cNvSpPr/>
          <p:nvPr/>
        </p:nvSpPr>
        <p:spPr>
          <a:xfrm>
            <a:off x="5206665" y="3635246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3</a:t>
            </a:r>
            <a:endParaRPr lang="es-ES" sz="1400" b="1" dirty="0"/>
          </a:p>
        </p:txBody>
      </p:sp>
      <p:sp>
        <p:nvSpPr>
          <p:cNvPr id="14" name="Elipse 13"/>
          <p:cNvSpPr/>
          <p:nvPr/>
        </p:nvSpPr>
        <p:spPr>
          <a:xfrm>
            <a:off x="7375079" y="2121349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2</a:t>
            </a:r>
          </a:p>
        </p:txBody>
      </p:sp>
      <p:sp>
        <p:nvSpPr>
          <p:cNvPr id="15" name="Elipse 14"/>
          <p:cNvSpPr/>
          <p:nvPr/>
        </p:nvSpPr>
        <p:spPr>
          <a:xfrm>
            <a:off x="5181241" y="1644535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1</a:t>
            </a:r>
            <a:endParaRPr lang="es-ES" sz="1400" b="1" dirty="0"/>
          </a:p>
        </p:txBody>
      </p:sp>
      <p:sp>
        <p:nvSpPr>
          <p:cNvPr id="16" name="Elipse 15"/>
          <p:cNvSpPr/>
          <p:nvPr/>
        </p:nvSpPr>
        <p:spPr>
          <a:xfrm>
            <a:off x="8232595" y="4284074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...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376425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2800" dirty="0" smtClean="0"/>
              <a:t>Competencias institucionales,</a:t>
            </a:r>
            <a:br>
              <a:rPr lang="es-ES" sz="2800" dirty="0" smtClean="0"/>
            </a:br>
            <a:r>
              <a:rPr lang="es-ES" sz="2800" dirty="0" smtClean="0"/>
              <a:t>en detalle</a:t>
            </a:r>
            <a:endParaRPr lang="es-ES" sz="2800" dirty="0"/>
          </a:p>
        </p:txBody>
      </p:sp>
      <p:sp>
        <p:nvSpPr>
          <p:cNvPr id="23554" name="Marcador de contenido 2"/>
          <p:cNvSpPr>
            <a:spLocks noGrp="1"/>
          </p:cNvSpPr>
          <p:nvPr>
            <p:ph idx="1"/>
          </p:nvPr>
        </p:nvSpPr>
        <p:spPr>
          <a:xfrm>
            <a:off x="3906780" y="1692133"/>
            <a:ext cx="4942141" cy="889541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Toda institución posee un marco de competencias generales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 dirty="0"/>
          </a:p>
        </p:txBody>
      </p:sp>
      <p:sp>
        <p:nvSpPr>
          <p:cNvPr id="7" name="Cilindro 6"/>
          <p:cNvSpPr/>
          <p:nvPr/>
        </p:nvSpPr>
        <p:spPr>
          <a:xfrm>
            <a:off x="263930" y="1421984"/>
            <a:ext cx="3201092" cy="1753336"/>
          </a:xfrm>
          <a:prstGeom prst="can">
            <a:avLst>
              <a:gd name="adj" fmla="val 23667"/>
            </a:avLst>
          </a:prstGeom>
          <a:solidFill>
            <a:srgbClr val="A3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Competencias generales</a:t>
            </a:r>
          </a:p>
          <a:p>
            <a:pPr algn="ctr"/>
            <a:r>
              <a:rPr lang="es-ES" sz="2000" b="1" dirty="0" smtClean="0"/>
              <a:t>A, B, C…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802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2800" dirty="0" smtClean="0"/>
              <a:t>Competencias institucionales,</a:t>
            </a:r>
            <a:br>
              <a:rPr lang="es-ES" sz="2800" dirty="0" smtClean="0"/>
            </a:br>
            <a:r>
              <a:rPr lang="es-ES" sz="2800" dirty="0" smtClean="0"/>
              <a:t>en detalle</a:t>
            </a:r>
            <a:endParaRPr lang="es-ES" sz="2800" dirty="0"/>
          </a:p>
        </p:txBody>
      </p:sp>
      <p:sp>
        <p:nvSpPr>
          <p:cNvPr id="23554" name="Marcador de contenido 2"/>
          <p:cNvSpPr>
            <a:spLocks noGrp="1"/>
          </p:cNvSpPr>
          <p:nvPr>
            <p:ph idx="1"/>
          </p:nvPr>
        </p:nvSpPr>
        <p:spPr>
          <a:xfrm>
            <a:off x="3906780" y="1692133"/>
            <a:ext cx="4942141" cy="889541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Toda institución posee un marco de competencias generales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 dirty="0"/>
          </a:p>
        </p:txBody>
      </p:sp>
      <p:sp>
        <p:nvSpPr>
          <p:cNvPr id="6" name="Cilindro 5"/>
          <p:cNvSpPr/>
          <p:nvPr/>
        </p:nvSpPr>
        <p:spPr>
          <a:xfrm>
            <a:off x="264475" y="2747343"/>
            <a:ext cx="3201092" cy="1256322"/>
          </a:xfrm>
          <a:prstGeom prst="can">
            <a:avLst>
              <a:gd name="adj" fmla="val 20185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A</a:t>
            </a:r>
          </a:p>
          <a:p>
            <a:pPr algn="ctr"/>
            <a:r>
              <a:rPr lang="es-ES" sz="2000" b="1" dirty="0" smtClean="0"/>
              <a:t>h, j, k…</a:t>
            </a:r>
            <a:endParaRPr lang="es-ES" sz="2000" b="1" dirty="0"/>
          </a:p>
        </p:txBody>
      </p:sp>
      <p:sp>
        <p:nvSpPr>
          <p:cNvPr id="7" name="Cilindro 6"/>
          <p:cNvSpPr/>
          <p:nvPr/>
        </p:nvSpPr>
        <p:spPr>
          <a:xfrm>
            <a:off x="263930" y="1421984"/>
            <a:ext cx="3201092" cy="1642890"/>
          </a:xfrm>
          <a:prstGeom prst="can">
            <a:avLst>
              <a:gd name="adj" fmla="val 23667"/>
            </a:avLst>
          </a:prstGeom>
          <a:solidFill>
            <a:srgbClr val="A3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Competencias generales</a:t>
            </a:r>
          </a:p>
          <a:p>
            <a:pPr algn="ctr"/>
            <a:r>
              <a:rPr lang="es-ES" sz="2000" b="1" dirty="0" smtClean="0"/>
              <a:t>A, B, C…</a:t>
            </a:r>
            <a:endParaRPr lang="es-ES" sz="2000" b="1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 bwMode="auto">
          <a:xfrm>
            <a:off x="3921130" y="2797147"/>
            <a:ext cx="4942141" cy="889541"/>
          </a:xfrm>
          <a:prstGeom prst="rect">
            <a:avLst/>
          </a:prstGeom>
          <a:solidFill>
            <a:schemeClr val="bg1"/>
          </a:solidFill>
          <a:ln w="9525" cap="rnd">
            <a:solidFill>
              <a:srgbClr val="DDDDDD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ü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⊳"/>
              <a:defRPr sz="1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Y competencias específicas según puestos o perfiles profesionales</a:t>
            </a:r>
          </a:p>
        </p:txBody>
      </p:sp>
    </p:spTree>
    <p:extLst>
      <p:ext uri="{BB962C8B-B14F-4D97-AF65-F5344CB8AC3E}">
        <p14:creationId xmlns:p14="http://schemas.microsoft.com/office/powerpoint/2010/main" val="3626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2800" dirty="0" smtClean="0"/>
              <a:t>Competencias institucionales,</a:t>
            </a:r>
            <a:br>
              <a:rPr lang="es-ES" sz="2800" dirty="0" smtClean="0"/>
            </a:br>
            <a:r>
              <a:rPr lang="es-ES" sz="2800" dirty="0" smtClean="0"/>
              <a:t>en detalle</a:t>
            </a:r>
            <a:endParaRPr lang="es-ES" sz="2800" dirty="0"/>
          </a:p>
        </p:txBody>
      </p:sp>
      <p:sp>
        <p:nvSpPr>
          <p:cNvPr id="23554" name="Marcador de contenido 2"/>
          <p:cNvSpPr>
            <a:spLocks noGrp="1"/>
          </p:cNvSpPr>
          <p:nvPr>
            <p:ph idx="1"/>
          </p:nvPr>
        </p:nvSpPr>
        <p:spPr>
          <a:xfrm>
            <a:off x="3906780" y="1692133"/>
            <a:ext cx="4942141" cy="889541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Toda institución posee un marco de competencias generales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 dirty="0"/>
          </a:p>
        </p:txBody>
      </p:sp>
      <p:sp>
        <p:nvSpPr>
          <p:cNvPr id="8" name="Cilindro 7"/>
          <p:cNvSpPr/>
          <p:nvPr/>
        </p:nvSpPr>
        <p:spPr>
          <a:xfrm>
            <a:off x="263930" y="3630909"/>
            <a:ext cx="3201092" cy="1118265"/>
          </a:xfrm>
          <a:prstGeom prst="can">
            <a:avLst>
              <a:gd name="adj" fmla="val 23838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B</a:t>
            </a:r>
          </a:p>
          <a:p>
            <a:pPr algn="ctr"/>
            <a:r>
              <a:rPr lang="es-ES" sz="2000" b="1" dirty="0" smtClean="0"/>
              <a:t>p, q, r…</a:t>
            </a:r>
            <a:endParaRPr lang="es-ES" sz="2000" b="1" dirty="0"/>
          </a:p>
        </p:txBody>
      </p:sp>
      <p:sp>
        <p:nvSpPr>
          <p:cNvPr id="6" name="Cilindro 5"/>
          <p:cNvSpPr/>
          <p:nvPr/>
        </p:nvSpPr>
        <p:spPr>
          <a:xfrm>
            <a:off x="264475" y="2747343"/>
            <a:ext cx="3201092" cy="1132069"/>
          </a:xfrm>
          <a:prstGeom prst="can">
            <a:avLst>
              <a:gd name="adj" fmla="val 20185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A</a:t>
            </a:r>
          </a:p>
          <a:p>
            <a:pPr algn="ctr"/>
            <a:r>
              <a:rPr lang="es-ES" sz="2000" b="1" dirty="0" smtClean="0"/>
              <a:t>h, j, k…</a:t>
            </a:r>
            <a:endParaRPr lang="es-ES" sz="2000" b="1" dirty="0"/>
          </a:p>
        </p:txBody>
      </p:sp>
      <p:sp>
        <p:nvSpPr>
          <p:cNvPr id="7" name="Cilindro 6"/>
          <p:cNvSpPr/>
          <p:nvPr/>
        </p:nvSpPr>
        <p:spPr>
          <a:xfrm>
            <a:off x="263930" y="1421984"/>
            <a:ext cx="3201092" cy="1601472"/>
          </a:xfrm>
          <a:prstGeom prst="can">
            <a:avLst>
              <a:gd name="adj" fmla="val 23667"/>
            </a:avLst>
          </a:prstGeom>
          <a:solidFill>
            <a:srgbClr val="A3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Competencias generales</a:t>
            </a:r>
          </a:p>
          <a:p>
            <a:pPr algn="ctr"/>
            <a:r>
              <a:rPr lang="es-ES" sz="2000" b="1" dirty="0" smtClean="0"/>
              <a:t>A, B, C…</a:t>
            </a:r>
            <a:endParaRPr lang="es-ES" sz="2000" b="1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 bwMode="auto">
          <a:xfrm>
            <a:off x="3921130" y="2797147"/>
            <a:ext cx="4942141" cy="889541"/>
          </a:xfrm>
          <a:prstGeom prst="rect">
            <a:avLst/>
          </a:prstGeom>
          <a:solidFill>
            <a:schemeClr val="bg1"/>
          </a:solidFill>
          <a:ln w="9525" cap="rnd">
            <a:solidFill>
              <a:srgbClr val="DDDDDD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ü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⊳"/>
              <a:defRPr sz="1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Y competencias específicas según puestos o perfiles profesionales</a:t>
            </a:r>
          </a:p>
        </p:txBody>
      </p:sp>
    </p:spTree>
    <p:extLst>
      <p:ext uri="{BB962C8B-B14F-4D97-AF65-F5344CB8AC3E}">
        <p14:creationId xmlns:p14="http://schemas.microsoft.com/office/powerpoint/2010/main" val="34572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2800" dirty="0" smtClean="0"/>
              <a:t>Competencias institucionales,</a:t>
            </a:r>
            <a:br>
              <a:rPr lang="es-ES" sz="2800" dirty="0" smtClean="0"/>
            </a:br>
            <a:r>
              <a:rPr lang="es-ES" sz="2800" dirty="0" smtClean="0"/>
              <a:t>en detalle</a:t>
            </a:r>
            <a:endParaRPr lang="es-ES" sz="2800" dirty="0"/>
          </a:p>
        </p:txBody>
      </p:sp>
      <p:sp>
        <p:nvSpPr>
          <p:cNvPr id="23554" name="Marcador de contenido 2"/>
          <p:cNvSpPr>
            <a:spLocks noGrp="1"/>
          </p:cNvSpPr>
          <p:nvPr>
            <p:ph idx="1"/>
          </p:nvPr>
        </p:nvSpPr>
        <p:spPr>
          <a:xfrm>
            <a:off x="3906780" y="1692133"/>
            <a:ext cx="4942141" cy="889541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Toda institución posee un marco de competencias generales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 dirty="0"/>
          </a:p>
        </p:txBody>
      </p:sp>
      <p:sp>
        <p:nvSpPr>
          <p:cNvPr id="9" name="Cilindro 8"/>
          <p:cNvSpPr/>
          <p:nvPr/>
        </p:nvSpPr>
        <p:spPr>
          <a:xfrm>
            <a:off x="264475" y="4486865"/>
            <a:ext cx="3201092" cy="1035430"/>
          </a:xfrm>
          <a:prstGeom prst="can">
            <a:avLst>
              <a:gd name="adj" fmla="val 25227"/>
            </a:avLst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C</a:t>
            </a:r>
          </a:p>
          <a:p>
            <a:pPr algn="ctr"/>
            <a:r>
              <a:rPr lang="es-ES" sz="2000" b="1" dirty="0" smtClean="0"/>
              <a:t>x, y, z…</a:t>
            </a:r>
            <a:endParaRPr lang="es-ES" sz="2000" b="1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 bwMode="auto">
          <a:xfrm>
            <a:off x="3921130" y="2797147"/>
            <a:ext cx="4942141" cy="889541"/>
          </a:xfrm>
          <a:prstGeom prst="rect">
            <a:avLst/>
          </a:prstGeom>
          <a:solidFill>
            <a:schemeClr val="bg1"/>
          </a:solidFill>
          <a:ln w="9525" cap="rnd">
            <a:solidFill>
              <a:srgbClr val="DDDDDD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ü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⊳"/>
              <a:defRPr sz="1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Y competencias específicas según puestos o perfiles profesionales</a:t>
            </a:r>
          </a:p>
        </p:txBody>
      </p:sp>
      <p:sp>
        <p:nvSpPr>
          <p:cNvPr id="8" name="Cilindro 7"/>
          <p:cNvSpPr/>
          <p:nvPr/>
        </p:nvSpPr>
        <p:spPr>
          <a:xfrm>
            <a:off x="263930" y="3630909"/>
            <a:ext cx="3201092" cy="1118265"/>
          </a:xfrm>
          <a:prstGeom prst="can">
            <a:avLst>
              <a:gd name="adj" fmla="val 23838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B</a:t>
            </a:r>
          </a:p>
          <a:p>
            <a:pPr algn="ctr"/>
            <a:r>
              <a:rPr lang="es-ES" sz="2000" b="1" dirty="0" smtClean="0"/>
              <a:t>p, q, r…</a:t>
            </a:r>
            <a:endParaRPr lang="es-ES" sz="2000" b="1" dirty="0"/>
          </a:p>
        </p:txBody>
      </p:sp>
      <p:sp>
        <p:nvSpPr>
          <p:cNvPr id="6" name="Cilindro 5"/>
          <p:cNvSpPr/>
          <p:nvPr/>
        </p:nvSpPr>
        <p:spPr>
          <a:xfrm>
            <a:off x="264475" y="2747343"/>
            <a:ext cx="3201092" cy="1159681"/>
          </a:xfrm>
          <a:prstGeom prst="can">
            <a:avLst>
              <a:gd name="adj" fmla="val 20185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A</a:t>
            </a:r>
          </a:p>
          <a:p>
            <a:pPr algn="ctr"/>
            <a:r>
              <a:rPr lang="es-ES" sz="2000" b="1" dirty="0" smtClean="0"/>
              <a:t>h, j, k…</a:t>
            </a:r>
            <a:endParaRPr lang="es-ES" sz="2000" b="1" dirty="0"/>
          </a:p>
        </p:txBody>
      </p:sp>
      <p:sp>
        <p:nvSpPr>
          <p:cNvPr id="7" name="Cilindro 6"/>
          <p:cNvSpPr/>
          <p:nvPr/>
        </p:nvSpPr>
        <p:spPr>
          <a:xfrm>
            <a:off x="263930" y="1421984"/>
            <a:ext cx="3201092" cy="1587667"/>
          </a:xfrm>
          <a:prstGeom prst="can">
            <a:avLst>
              <a:gd name="adj" fmla="val 23667"/>
            </a:avLst>
          </a:prstGeom>
          <a:solidFill>
            <a:srgbClr val="A3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Competencias generales</a:t>
            </a:r>
          </a:p>
          <a:p>
            <a:pPr algn="ctr"/>
            <a:r>
              <a:rPr lang="es-ES" sz="2000" b="1" dirty="0" smtClean="0"/>
              <a:t>A, B, C…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21712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2800" dirty="0" smtClean="0"/>
              <a:t>Competencias institucionales,</a:t>
            </a:r>
            <a:br>
              <a:rPr lang="es-ES" sz="2800" dirty="0" smtClean="0"/>
            </a:br>
            <a:r>
              <a:rPr lang="es-ES" sz="2800" dirty="0" smtClean="0"/>
              <a:t>en detalle</a:t>
            </a:r>
            <a:endParaRPr lang="es-ES" sz="2800" dirty="0"/>
          </a:p>
        </p:txBody>
      </p:sp>
      <p:sp>
        <p:nvSpPr>
          <p:cNvPr id="23554" name="Marcador de contenido 2"/>
          <p:cNvSpPr>
            <a:spLocks noGrp="1"/>
          </p:cNvSpPr>
          <p:nvPr>
            <p:ph idx="1"/>
          </p:nvPr>
        </p:nvSpPr>
        <p:spPr>
          <a:xfrm>
            <a:off x="3906780" y="1692133"/>
            <a:ext cx="4942141" cy="889541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Toda institución posee un marco de competencias generales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 dirty="0"/>
          </a:p>
        </p:txBody>
      </p:sp>
      <p:sp>
        <p:nvSpPr>
          <p:cNvPr id="10" name="Cilindro 9"/>
          <p:cNvSpPr/>
          <p:nvPr/>
        </p:nvSpPr>
        <p:spPr>
          <a:xfrm>
            <a:off x="263930" y="5218569"/>
            <a:ext cx="3201092" cy="1152120"/>
          </a:xfrm>
          <a:prstGeom prst="can">
            <a:avLst>
              <a:gd name="adj" fmla="val 21115"/>
            </a:avLst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puesto…</a:t>
            </a:r>
          </a:p>
          <a:p>
            <a:pPr algn="ctr"/>
            <a:r>
              <a:rPr lang="es-ES" sz="2000" b="1" dirty="0" smtClean="0"/>
              <a:t>1, 2, 3…</a:t>
            </a:r>
            <a:endParaRPr lang="es-ES" sz="2000" b="1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 bwMode="auto">
          <a:xfrm>
            <a:off x="3921130" y="2797147"/>
            <a:ext cx="4942141" cy="889541"/>
          </a:xfrm>
          <a:prstGeom prst="rect">
            <a:avLst/>
          </a:prstGeom>
          <a:solidFill>
            <a:schemeClr val="bg1"/>
          </a:solidFill>
          <a:ln w="9525" cap="rnd">
            <a:solidFill>
              <a:srgbClr val="DDDDDD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ü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⊳"/>
              <a:defRPr sz="1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Y competencias específicas según puestos o perfiles profesionales</a:t>
            </a:r>
          </a:p>
        </p:txBody>
      </p:sp>
      <p:sp>
        <p:nvSpPr>
          <p:cNvPr id="9" name="Cilindro 8"/>
          <p:cNvSpPr/>
          <p:nvPr/>
        </p:nvSpPr>
        <p:spPr>
          <a:xfrm>
            <a:off x="264475" y="4486865"/>
            <a:ext cx="3201092" cy="1021624"/>
          </a:xfrm>
          <a:prstGeom prst="can">
            <a:avLst>
              <a:gd name="adj" fmla="val 25227"/>
            </a:avLst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C</a:t>
            </a:r>
          </a:p>
          <a:p>
            <a:pPr algn="ctr"/>
            <a:r>
              <a:rPr lang="es-ES" sz="2000" b="1" dirty="0" smtClean="0"/>
              <a:t>x, y, z…</a:t>
            </a:r>
            <a:endParaRPr lang="es-ES" sz="2000" b="1" dirty="0"/>
          </a:p>
        </p:txBody>
      </p:sp>
      <p:sp>
        <p:nvSpPr>
          <p:cNvPr id="8" name="Cilindro 7"/>
          <p:cNvSpPr/>
          <p:nvPr/>
        </p:nvSpPr>
        <p:spPr>
          <a:xfrm>
            <a:off x="263930" y="3630909"/>
            <a:ext cx="3201092" cy="1118265"/>
          </a:xfrm>
          <a:prstGeom prst="can">
            <a:avLst>
              <a:gd name="adj" fmla="val 23838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B</a:t>
            </a:r>
          </a:p>
          <a:p>
            <a:pPr algn="ctr"/>
            <a:r>
              <a:rPr lang="es-ES" sz="2000" b="1" dirty="0" smtClean="0"/>
              <a:t>p, q, r…</a:t>
            </a:r>
            <a:endParaRPr lang="es-ES" sz="2000" b="1" dirty="0"/>
          </a:p>
        </p:txBody>
      </p:sp>
      <p:sp>
        <p:nvSpPr>
          <p:cNvPr id="6" name="Cilindro 5"/>
          <p:cNvSpPr/>
          <p:nvPr/>
        </p:nvSpPr>
        <p:spPr>
          <a:xfrm>
            <a:off x="264475" y="2747343"/>
            <a:ext cx="3201092" cy="1132069"/>
          </a:xfrm>
          <a:prstGeom prst="can">
            <a:avLst>
              <a:gd name="adj" fmla="val 20185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A</a:t>
            </a:r>
          </a:p>
          <a:p>
            <a:pPr algn="ctr"/>
            <a:r>
              <a:rPr lang="es-ES" sz="2000" b="1" dirty="0" smtClean="0"/>
              <a:t>h, j, k…</a:t>
            </a:r>
            <a:endParaRPr lang="es-ES" sz="2000" b="1" dirty="0"/>
          </a:p>
        </p:txBody>
      </p:sp>
      <p:sp>
        <p:nvSpPr>
          <p:cNvPr id="7" name="Cilindro 6"/>
          <p:cNvSpPr/>
          <p:nvPr/>
        </p:nvSpPr>
        <p:spPr>
          <a:xfrm>
            <a:off x="263930" y="1421984"/>
            <a:ext cx="3201092" cy="1615278"/>
          </a:xfrm>
          <a:prstGeom prst="can">
            <a:avLst>
              <a:gd name="adj" fmla="val 23667"/>
            </a:avLst>
          </a:prstGeom>
          <a:solidFill>
            <a:srgbClr val="A3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Competencias generales</a:t>
            </a:r>
          </a:p>
          <a:p>
            <a:pPr algn="ctr"/>
            <a:r>
              <a:rPr lang="es-ES" sz="2000" b="1" dirty="0" smtClean="0"/>
              <a:t>A, B, C…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17866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2800" dirty="0" smtClean="0"/>
              <a:t>Competencias institucionales,</a:t>
            </a:r>
            <a:br>
              <a:rPr lang="es-ES" sz="2800" dirty="0" smtClean="0"/>
            </a:br>
            <a:r>
              <a:rPr lang="es-ES" sz="2800" dirty="0" smtClean="0"/>
              <a:t>en detalle</a:t>
            </a:r>
            <a:endParaRPr lang="es-ES" sz="2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 bwMode="auto">
          <a:xfrm>
            <a:off x="3935480" y="1522732"/>
            <a:ext cx="4942141" cy="1233574"/>
          </a:xfrm>
          <a:prstGeom prst="rect">
            <a:avLst/>
          </a:prstGeom>
          <a:solidFill>
            <a:schemeClr val="bg1"/>
          </a:solidFill>
          <a:ln w="9525" cap="rnd">
            <a:solidFill>
              <a:srgbClr val="DDDDDD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ü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⊳"/>
              <a:defRPr sz="1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Pero, ¿son permeables a la incorporación de otras nuevas o de procedencia informal?</a:t>
            </a:r>
          </a:p>
        </p:txBody>
      </p:sp>
      <p:sp>
        <p:nvSpPr>
          <p:cNvPr id="16" name="Cilindro 15"/>
          <p:cNvSpPr/>
          <p:nvPr/>
        </p:nvSpPr>
        <p:spPr>
          <a:xfrm>
            <a:off x="263930" y="5218569"/>
            <a:ext cx="3201092" cy="1152120"/>
          </a:xfrm>
          <a:prstGeom prst="can">
            <a:avLst>
              <a:gd name="adj" fmla="val 21115"/>
            </a:avLst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puesto…</a:t>
            </a:r>
          </a:p>
          <a:p>
            <a:pPr algn="ctr"/>
            <a:r>
              <a:rPr lang="es-ES" sz="2000" b="1" dirty="0" smtClean="0"/>
              <a:t>1, 2, 3…</a:t>
            </a:r>
            <a:endParaRPr lang="es-ES" sz="2000" b="1" dirty="0"/>
          </a:p>
        </p:txBody>
      </p:sp>
      <p:sp>
        <p:nvSpPr>
          <p:cNvPr id="17" name="Cilindro 16"/>
          <p:cNvSpPr/>
          <p:nvPr/>
        </p:nvSpPr>
        <p:spPr>
          <a:xfrm>
            <a:off x="264475" y="4486865"/>
            <a:ext cx="3201092" cy="1021624"/>
          </a:xfrm>
          <a:prstGeom prst="can">
            <a:avLst>
              <a:gd name="adj" fmla="val 25227"/>
            </a:avLst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C</a:t>
            </a:r>
          </a:p>
          <a:p>
            <a:pPr algn="ctr"/>
            <a:r>
              <a:rPr lang="es-ES" sz="2000" b="1" dirty="0" smtClean="0"/>
              <a:t>x, y, z…</a:t>
            </a:r>
            <a:endParaRPr lang="es-ES" sz="2000" b="1" dirty="0"/>
          </a:p>
        </p:txBody>
      </p:sp>
      <p:sp>
        <p:nvSpPr>
          <p:cNvPr id="18" name="Cilindro 17"/>
          <p:cNvSpPr/>
          <p:nvPr/>
        </p:nvSpPr>
        <p:spPr>
          <a:xfrm>
            <a:off x="263930" y="3630909"/>
            <a:ext cx="3201092" cy="1118265"/>
          </a:xfrm>
          <a:prstGeom prst="can">
            <a:avLst>
              <a:gd name="adj" fmla="val 23838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B</a:t>
            </a:r>
          </a:p>
          <a:p>
            <a:pPr algn="ctr"/>
            <a:r>
              <a:rPr lang="es-ES" sz="2000" b="1" dirty="0" smtClean="0"/>
              <a:t>p, q, r…</a:t>
            </a:r>
            <a:endParaRPr lang="es-ES" sz="2000" b="1" dirty="0"/>
          </a:p>
        </p:txBody>
      </p:sp>
      <p:sp>
        <p:nvSpPr>
          <p:cNvPr id="19" name="Cilindro 18"/>
          <p:cNvSpPr/>
          <p:nvPr/>
        </p:nvSpPr>
        <p:spPr>
          <a:xfrm>
            <a:off x="264475" y="2747343"/>
            <a:ext cx="3201092" cy="1132069"/>
          </a:xfrm>
          <a:prstGeom prst="can">
            <a:avLst>
              <a:gd name="adj" fmla="val 20185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A</a:t>
            </a:r>
          </a:p>
          <a:p>
            <a:pPr algn="ctr"/>
            <a:r>
              <a:rPr lang="es-ES" sz="2000" b="1" dirty="0" smtClean="0"/>
              <a:t>h, j, k…</a:t>
            </a:r>
            <a:endParaRPr lang="es-ES" sz="2000" b="1" dirty="0"/>
          </a:p>
        </p:txBody>
      </p:sp>
      <p:sp>
        <p:nvSpPr>
          <p:cNvPr id="20" name="Cilindro 19"/>
          <p:cNvSpPr/>
          <p:nvPr/>
        </p:nvSpPr>
        <p:spPr>
          <a:xfrm>
            <a:off x="263930" y="1421984"/>
            <a:ext cx="3201092" cy="1615278"/>
          </a:xfrm>
          <a:prstGeom prst="can">
            <a:avLst>
              <a:gd name="adj" fmla="val 23667"/>
            </a:avLst>
          </a:prstGeom>
          <a:solidFill>
            <a:srgbClr val="A3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Competencias generales</a:t>
            </a:r>
          </a:p>
          <a:p>
            <a:pPr algn="ctr"/>
            <a:r>
              <a:rPr lang="es-ES" sz="2000" b="1" dirty="0" smtClean="0"/>
              <a:t>A, B, C…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88829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2800" dirty="0" smtClean="0"/>
              <a:t>Competencias institucionales,</a:t>
            </a:r>
            <a:br>
              <a:rPr lang="es-ES" sz="2800" dirty="0" smtClean="0"/>
            </a:br>
            <a:r>
              <a:rPr lang="es-ES" sz="2800" dirty="0" smtClean="0"/>
              <a:t>en detalle</a:t>
            </a:r>
            <a:endParaRPr lang="es-ES" sz="2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 bwMode="auto">
          <a:xfrm>
            <a:off x="3935480" y="1522732"/>
            <a:ext cx="4942141" cy="1233574"/>
          </a:xfrm>
          <a:prstGeom prst="rect">
            <a:avLst/>
          </a:prstGeom>
          <a:solidFill>
            <a:schemeClr val="bg1">
              <a:alpha val="49000"/>
            </a:schemeClr>
          </a:solidFill>
          <a:ln w="9525" cap="rnd">
            <a:solidFill>
              <a:srgbClr val="DDDDDD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ü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⊳"/>
              <a:defRPr sz="1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ES" sz="2400" dirty="0" smtClean="0">
                <a:solidFill>
                  <a:schemeClr val="accent3"/>
                </a:solidFill>
                <a:latin typeface="Tahoma" charset="0"/>
                <a:ea typeface="ＭＳ Ｐゴシック" charset="0"/>
              </a:rPr>
              <a:t>Pero, ¿son permeables a la incorporación de otras nuevas o de procedencia informal?</a:t>
            </a: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 bwMode="auto">
          <a:xfrm>
            <a:off x="3949830" y="2890060"/>
            <a:ext cx="4927791" cy="837489"/>
          </a:xfrm>
          <a:prstGeom prst="rect">
            <a:avLst/>
          </a:prstGeom>
          <a:solidFill>
            <a:schemeClr val="bg1"/>
          </a:solidFill>
          <a:ln w="9525" cap="rnd">
            <a:solidFill>
              <a:srgbClr val="DDDDDD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ü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⊳"/>
              <a:defRPr sz="1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Nuevas competencias pueden ser fruto de la reflexión institucional…</a:t>
            </a:r>
          </a:p>
        </p:txBody>
      </p:sp>
      <p:sp>
        <p:nvSpPr>
          <p:cNvPr id="16" name="Cilindro 15"/>
          <p:cNvSpPr/>
          <p:nvPr/>
        </p:nvSpPr>
        <p:spPr>
          <a:xfrm>
            <a:off x="263930" y="5218569"/>
            <a:ext cx="3201092" cy="1152120"/>
          </a:xfrm>
          <a:prstGeom prst="can">
            <a:avLst>
              <a:gd name="adj" fmla="val 21115"/>
            </a:avLst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puesto…</a:t>
            </a:r>
          </a:p>
          <a:p>
            <a:pPr algn="ctr"/>
            <a:r>
              <a:rPr lang="es-ES" sz="2000" b="1" dirty="0" smtClean="0"/>
              <a:t>1, 2, 3…</a:t>
            </a:r>
            <a:endParaRPr lang="es-ES" sz="2000" b="1" dirty="0"/>
          </a:p>
        </p:txBody>
      </p:sp>
      <p:sp>
        <p:nvSpPr>
          <p:cNvPr id="17" name="Cilindro 16"/>
          <p:cNvSpPr/>
          <p:nvPr/>
        </p:nvSpPr>
        <p:spPr>
          <a:xfrm>
            <a:off x="264475" y="4486865"/>
            <a:ext cx="3201092" cy="1021624"/>
          </a:xfrm>
          <a:prstGeom prst="can">
            <a:avLst>
              <a:gd name="adj" fmla="val 25227"/>
            </a:avLst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C</a:t>
            </a:r>
          </a:p>
          <a:p>
            <a:pPr algn="ctr"/>
            <a:r>
              <a:rPr lang="es-ES" sz="2000" b="1" dirty="0" smtClean="0"/>
              <a:t>x, y, z…</a:t>
            </a:r>
            <a:endParaRPr lang="es-ES" sz="2000" b="1" dirty="0"/>
          </a:p>
        </p:txBody>
      </p:sp>
      <p:sp>
        <p:nvSpPr>
          <p:cNvPr id="18" name="Cilindro 17"/>
          <p:cNvSpPr/>
          <p:nvPr/>
        </p:nvSpPr>
        <p:spPr>
          <a:xfrm>
            <a:off x="263930" y="3630909"/>
            <a:ext cx="3201092" cy="1118265"/>
          </a:xfrm>
          <a:prstGeom prst="can">
            <a:avLst>
              <a:gd name="adj" fmla="val 23838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B</a:t>
            </a:r>
          </a:p>
          <a:p>
            <a:pPr algn="ctr"/>
            <a:r>
              <a:rPr lang="es-ES" sz="2000" b="1" dirty="0" smtClean="0"/>
              <a:t>p, q, r…</a:t>
            </a:r>
            <a:endParaRPr lang="es-ES" sz="2000" b="1" dirty="0"/>
          </a:p>
        </p:txBody>
      </p:sp>
      <p:sp>
        <p:nvSpPr>
          <p:cNvPr id="19" name="Cilindro 18"/>
          <p:cNvSpPr/>
          <p:nvPr/>
        </p:nvSpPr>
        <p:spPr>
          <a:xfrm>
            <a:off x="264475" y="2747343"/>
            <a:ext cx="3201092" cy="1132069"/>
          </a:xfrm>
          <a:prstGeom prst="can">
            <a:avLst>
              <a:gd name="adj" fmla="val 20185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A</a:t>
            </a:r>
          </a:p>
          <a:p>
            <a:pPr algn="ctr"/>
            <a:r>
              <a:rPr lang="es-ES" sz="2000" b="1" dirty="0" smtClean="0"/>
              <a:t>h, j, k…</a:t>
            </a:r>
            <a:endParaRPr lang="es-ES" sz="2000" b="1" dirty="0"/>
          </a:p>
        </p:txBody>
      </p:sp>
      <p:sp>
        <p:nvSpPr>
          <p:cNvPr id="20" name="Cilindro 19"/>
          <p:cNvSpPr/>
          <p:nvPr/>
        </p:nvSpPr>
        <p:spPr>
          <a:xfrm>
            <a:off x="263930" y="1421984"/>
            <a:ext cx="3201092" cy="1615278"/>
          </a:xfrm>
          <a:prstGeom prst="can">
            <a:avLst>
              <a:gd name="adj" fmla="val 23667"/>
            </a:avLst>
          </a:prstGeom>
          <a:solidFill>
            <a:srgbClr val="A3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Competencias generales</a:t>
            </a:r>
          </a:p>
          <a:p>
            <a:pPr algn="ctr"/>
            <a:r>
              <a:rPr lang="es-ES" sz="2000" b="1" dirty="0" smtClean="0"/>
              <a:t>A, B, C…</a:t>
            </a:r>
            <a:endParaRPr lang="es-ES" sz="2000" b="1" dirty="0"/>
          </a:p>
        </p:txBody>
      </p:sp>
      <p:cxnSp>
        <p:nvCxnSpPr>
          <p:cNvPr id="21" name="Conector recto de flecha 20"/>
          <p:cNvCxnSpPr>
            <a:stCxn id="14" idx="1"/>
            <a:endCxn id="20" idx="4"/>
          </p:cNvCxnSpPr>
          <p:nvPr/>
        </p:nvCxnSpPr>
        <p:spPr>
          <a:xfrm flipH="1" flipV="1">
            <a:off x="3465022" y="2229623"/>
            <a:ext cx="484808" cy="107918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14" idx="1"/>
            <a:endCxn id="19" idx="4"/>
          </p:cNvCxnSpPr>
          <p:nvPr/>
        </p:nvCxnSpPr>
        <p:spPr>
          <a:xfrm flipH="1">
            <a:off x="3465567" y="3308805"/>
            <a:ext cx="484263" cy="457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4" idx="1"/>
          </p:cNvCxnSpPr>
          <p:nvPr/>
        </p:nvCxnSpPr>
        <p:spPr>
          <a:xfrm flipH="1">
            <a:off x="3465022" y="3308805"/>
            <a:ext cx="484808" cy="99858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14" idx="1"/>
            <a:endCxn id="17" idx="4"/>
          </p:cNvCxnSpPr>
          <p:nvPr/>
        </p:nvCxnSpPr>
        <p:spPr>
          <a:xfrm flipH="1">
            <a:off x="3465567" y="3308805"/>
            <a:ext cx="484263" cy="168887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4" idx="1"/>
            <a:endCxn id="16" idx="4"/>
          </p:cNvCxnSpPr>
          <p:nvPr/>
        </p:nvCxnSpPr>
        <p:spPr>
          <a:xfrm flipH="1">
            <a:off x="3465022" y="3308805"/>
            <a:ext cx="484808" cy="248582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76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2800" dirty="0" smtClean="0"/>
              <a:t>Competencias institucionales,</a:t>
            </a:r>
            <a:br>
              <a:rPr lang="es-ES" sz="2800" dirty="0" smtClean="0"/>
            </a:br>
            <a:r>
              <a:rPr lang="es-ES" sz="2800" dirty="0" smtClean="0"/>
              <a:t>en detalle</a:t>
            </a:r>
            <a:endParaRPr lang="es-ES" sz="2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 bwMode="auto">
          <a:xfrm>
            <a:off x="3935480" y="1522732"/>
            <a:ext cx="4942141" cy="1233574"/>
          </a:xfrm>
          <a:prstGeom prst="rect">
            <a:avLst/>
          </a:prstGeom>
          <a:solidFill>
            <a:schemeClr val="bg1">
              <a:alpha val="49000"/>
            </a:schemeClr>
          </a:solidFill>
          <a:ln w="9525" cap="rnd">
            <a:solidFill>
              <a:srgbClr val="DDDDDD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ü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⊳"/>
              <a:defRPr sz="1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ES" sz="2400" dirty="0" smtClean="0">
                <a:solidFill>
                  <a:schemeClr val="accent3"/>
                </a:solidFill>
                <a:latin typeface="Tahoma" charset="0"/>
                <a:ea typeface="ＭＳ Ｐゴシック" charset="0"/>
              </a:rPr>
              <a:t>Pero, ¿son permeables a la incorporación de otras nuevas o de procedencia informal?</a:t>
            </a: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 bwMode="auto">
          <a:xfrm>
            <a:off x="3949830" y="2890060"/>
            <a:ext cx="4927791" cy="837489"/>
          </a:xfrm>
          <a:prstGeom prst="rect">
            <a:avLst/>
          </a:prstGeom>
          <a:solidFill>
            <a:schemeClr val="bg1">
              <a:alpha val="49000"/>
            </a:schemeClr>
          </a:solidFill>
          <a:ln w="9525" cap="rnd">
            <a:solidFill>
              <a:srgbClr val="DDDDDD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ü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⊳"/>
              <a:defRPr sz="1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ES" sz="2400" dirty="0" smtClean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Nuevas competencias pueden ser fruto de la reflexión institucional…</a:t>
            </a:r>
          </a:p>
        </p:txBody>
      </p:sp>
      <p:sp>
        <p:nvSpPr>
          <p:cNvPr id="16" name="Cilindro 15"/>
          <p:cNvSpPr/>
          <p:nvPr/>
        </p:nvSpPr>
        <p:spPr>
          <a:xfrm>
            <a:off x="263930" y="5218569"/>
            <a:ext cx="3201092" cy="1152120"/>
          </a:xfrm>
          <a:prstGeom prst="can">
            <a:avLst>
              <a:gd name="adj" fmla="val 21115"/>
            </a:avLst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puesto…</a:t>
            </a:r>
          </a:p>
          <a:p>
            <a:pPr algn="ctr"/>
            <a:r>
              <a:rPr lang="es-ES" sz="2000" b="1" dirty="0" smtClean="0"/>
              <a:t>1, 2, 3…</a:t>
            </a:r>
            <a:endParaRPr lang="es-ES" sz="2000" b="1" dirty="0"/>
          </a:p>
        </p:txBody>
      </p:sp>
      <p:sp>
        <p:nvSpPr>
          <p:cNvPr id="17" name="Cilindro 16"/>
          <p:cNvSpPr/>
          <p:nvPr/>
        </p:nvSpPr>
        <p:spPr>
          <a:xfrm>
            <a:off x="264475" y="4486865"/>
            <a:ext cx="3201092" cy="1021624"/>
          </a:xfrm>
          <a:prstGeom prst="can">
            <a:avLst>
              <a:gd name="adj" fmla="val 25227"/>
            </a:avLst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C</a:t>
            </a:r>
          </a:p>
          <a:p>
            <a:pPr algn="ctr"/>
            <a:r>
              <a:rPr lang="es-ES" sz="2000" b="1" dirty="0" smtClean="0"/>
              <a:t>x, y, z…</a:t>
            </a:r>
            <a:endParaRPr lang="es-ES" sz="2000" b="1" dirty="0"/>
          </a:p>
        </p:txBody>
      </p:sp>
      <p:sp>
        <p:nvSpPr>
          <p:cNvPr id="18" name="Cilindro 17"/>
          <p:cNvSpPr/>
          <p:nvPr/>
        </p:nvSpPr>
        <p:spPr>
          <a:xfrm>
            <a:off x="263930" y="3630909"/>
            <a:ext cx="3201092" cy="1118265"/>
          </a:xfrm>
          <a:prstGeom prst="can">
            <a:avLst>
              <a:gd name="adj" fmla="val 23838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B</a:t>
            </a:r>
          </a:p>
          <a:p>
            <a:pPr algn="ctr"/>
            <a:r>
              <a:rPr lang="es-ES" sz="2000" b="1" dirty="0" smtClean="0"/>
              <a:t>p, q, r…</a:t>
            </a:r>
            <a:endParaRPr lang="es-ES" sz="2000" b="1" dirty="0"/>
          </a:p>
        </p:txBody>
      </p:sp>
      <p:sp>
        <p:nvSpPr>
          <p:cNvPr id="19" name="Cilindro 18"/>
          <p:cNvSpPr/>
          <p:nvPr/>
        </p:nvSpPr>
        <p:spPr>
          <a:xfrm>
            <a:off x="264475" y="2747343"/>
            <a:ext cx="3201092" cy="1132069"/>
          </a:xfrm>
          <a:prstGeom prst="can">
            <a:avLst>
              <a:gd name="adj" fmla="val 20185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A</a:t>
            </a:r>
          </a:p>
          <a:p>
            <a:pPr algn="ctr"/>
            <a:r>
              <a:rPr lang="es-ES" sz="2000" b="1" dirty="0" smtClean="0"/>
              <a:t>h, j, k…</a:t>
            </a:r>
            <a:endParaRPr lang="es-ES" sz="2000" b="1" dirty="0"/>
          </a:p>
        </p:txBody>
      </p:sp>
      <p:sp>
        <p:nvSpPr>
          <p:cNvPr id="20" name="Cilindro 19"/>
          <p:cNvSpPr/>
          <p:nvPr/>
        </p:nvSpPr>
        <p:spPr>
          <a:xfrm>
            <a:off x="263930" y="1421984"/>
            <a:ext cx="3201092" cy="1615278"/>
          </a:xfrm>
          <a:prstGeom prst="can">
            <a:avLst>
              <a:gd name="adj" fmla="val 23667"/>
            </a:avLst>
          </a:prstGeom>
          <a:solidFill>
            <a:srgbClr val="A3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Competencias generales</a:t>
            </a:r>
          </a:p>
          <a:p>
            <a:pPr algn="ctr"/>
            <a:r>
              <a:rPr lang="es-ES" sz="2000" b="1" dirty="0" smtClean="0"/>
              <a:t>A, B, C…</a:t>
            </a:r>
            <a:endParaRPr lang="es-ES" sz="2000" b="1" dirty="0"/>
          </a:p>
        </p:txBody>
      </p:sp>
      <p:cxnSp>
        <p:nvCxnSpPr>
          <p:cNvPr id="21" name="Conector recto de flecha 20"/>
          <p:cNvCxnSpPr>
            <a:stCxn id="14" idx="1"/>
            <a:endCxn id="20" idx="4"/>
          </p:cNvCxnSpPr>
          <p:nvPr/>
        </p:nvCxnSpPr>
        <p:spPr>
          <a:xfrm flipH="1" flipV="1">
            <a:off x="3465022" y="2229623"/>
            <a:ext cx="484808" cy="107918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14" idx="1"/>
            <a:endCxn id="19" idx="4"/>
          </p:cNvCxnSpPr>
          <p:nvPr/>
        </p:nvCxnSpPr>
        <p:spPr>
          <a:xfrm flipH="1">
            <a:off x="3465567" y="3308805"/>
            <a:ext cx="484263" cy="457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4" idx="1"/>
          </p:cNvCxnSpPr>
          <p:nvPr/>
        </p:nvCxnSpPr>
        <p:spPr>
          <a:xfrm flipH="1">
            <a:off x="3465022" y="3308805"/>
            <a:ext cx="484808" cy="99858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14" idx="1"/>
            <a:endCxn id="17" idx="4"/>
          </p:cNvCxnSpPr>
          <p:nvPr/>
        </p:nvCxnSpPr>
        <p:spPr>
          <a:xfrm flipH="1">
            <a:off x="3465567" y="3308805"/>
            <a:ext cx="484263" cy="168887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4" idx="1"/>
            <a:endCxn id="16" idx="4"/>
          </p:cNvCxnSpPr>
          <p:nvPr/>
        </p:nvCxnSpPr>
        <p:spPr>
          <a:xfrm flipH="1">
            <a:off x="3465022" y="3308805"/>
            <a:ext cx="484808" cy="248582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contenido 2"/>
          <p:cNvSpPr txBox="1">
            <a:spLocks/>
          </p:cNvSpPr>
          <p:nvPr/>
        </p:nvSpPr>
        <p:spPr bwMode="auto">
          <a:xfrm>
            <a:off x="3977985" y="4312612"/>
            <a:ext cx="4927791" cy="837489"/>
          </a:xfrm>
          <a:prstGeom prst="rect">
            <a:avLst/>
          </a:prstGeom>
          <a:solidFill>
            <a:schemeClr val="bg1"/>
          </a:solidFill>
          <a:ln w="9525" cap="rnd">
            <a:solidFill>
              <a:srgbClr val="DDDDDD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ü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⊳"/>
              <a:defRPr sz="1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… o </a:t>
            </a:r>
            <a:r>
              <a:rPr lang="es-ES" sz="2400" dirty="0">
                <a:latin typeface="Tahoma" charset="0"/>
                <a:ea typeface="ＭＳ Ｐゴシック" charset="0"/>
              </a:rPr>
              <a:t>d</a:t>
            </a:r>
            <a:r>
              <a:rPr lang="es-ES" sz="2400" dirty="0" smtClean="0">
                <a:latin typeface="Tahoma" charset="0"/>
                <a:ea typeface="ＭＳ Ｐゴシック" charset="0"/>
              </a:rPr>
              <a:t>el análisis de las competencias del personal </a:t>
            </a:r>
          </a:p>
        </p:txBody>
      </p:sp>
    </p:spTree>
    <p:extLst>
      <p:ext uri="{BB962C8B-B14F-4D97-AF65-F5344CB8AC3E}">
        <p14:creationId xmlns:p14="http://schemas.microsoft.com/office/powerpoint/2010/main" val="158903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/>
          </a:p>
        </p:txBody>
      </p:sp>
      <p:sp>
        <p:nvSpPr>
          <p:cNvPr id="17411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B04AE4-B681-814D-A9ED-794BC8D32D4D}" type="slidenum">
              <a:rPr lang="es-ES_tradnl" sz="1200">
                <a:solidFill>
                  <a:srgbClr val="898989"/>
                </a:solidFill>
              </a:rPr>
              <a:pPr eaLnBrk="1" hangingPunct="1"/>
              <a:t>2</a:t>
            </a:fld>
            <a:endParaRPr lang="es-ES_tradnl" sz="1200">
              <a:solidFill>
                <a:srgbClr val="898989"/>
              </a:solidFill>
            </a:endParaRPr>
          </a:p>
        </p:txBody>
      </p:sp>
      <p:sp>
        <p:nvSpPr>
          <p:cNvPr id="17412" name="2 Marcador de contenido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508635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s-ES" sz="2400">
              <a:latin typeface="Tahoma" charset="0"/>
              <a:ea typeface="ＭＳ Ｐゴシック" charset="0"/>
            </a:endParaRPr>
          </a:p>
          <a:p>
            <a:pPr>
              <a:spcAft>
                <a:spcPts val="600"/>
              </a:spcAft>
            </a:pPr>
            <a:r>
              <a:rPr lang="es-ES" sz="2400">
                <a:latin typeface="Tahoma" charset="0"/>
                <a:ea typeface="ＭＳ Ｐゴシック" charset="0"/>
              </a:rPr>
              <a:t>Competencias </a:t>
            </a:r>
            <a:r>
              <a:rPr lang="es-ES" sz="2400" i="1">
                <a:latin typeface="Tahoma" charset="0"/>
                <a:ea typeface="ＭＳ Ｐゴシック" charset="0"/>
              </a:rPr>
              <a:t>vs </a:t>
            </a:r>
            <a:r>
              <a:rPr lang="es-ES" sz="2400">
                <a:latin typeface="Tahoma" charset="0"/>
                <a:ea typeface="ＭＳ Ｐゴシック" charset="0"/>
              </a:rPr>
              <a:t>conocimientos: valoración del aprendizaje informal</a:t>
            </a:r>
          </a:p>
          <a:p>
            <a:pPr>
              <a:spcAft>
                <a:spcPts val="600"/>
              </a:spcAft>
            </a:pPr>
            <a:r>
              <a:rPr lang="es-ES" sz="2400">
                <a:latin typeface="Tahoma" charset="0"/>
                <a:ea typeface="ＭＳ Ｐゴシック" charset="0"/>
              </a:rPr>
              <a:t>¿Cómo registran competencias las instituciones?</a:t>
            </a:r>
          </a:p>
          <a:p>
            <a:pPr>
              <a:spcAft>
                <a:spcPts val="600"/>
              </a:spcAft>
            </a:pPr>
            <a:r>
              <a:rPr lang="es-ES" sz="2400">
                <a:latin typeface="Tahoma" charset="0"/>
                <a:ea typeface="ＭＳ Ｐゴシック" charset="0"/>
              </a:rPr>
              <a:t>¿Cómo registra competencias el individuo?</a:t>
            </a:r>
            <a:endParaRPr lang="es-ES" sz="2400" i="1">
              <a:latin typeface="Tahoma" charset="0"/>
              <a:ea typeface="ＭＳ Ｐゴシック" charset="0"/>
            </a:endParaRPr>
          </a:p>
          <a:p>
            <a:pPr>
              <a:spcAft>
                <a:spcPts val="600"/>
              </a:spcAft>
            </a:pPr>
            <a:r>
              <a:rPr lang="es-ES" sz="2400">
                <a:latin typeface="Tahoma" charset="0"/>
                <a:ea typeface="ＭＳ Ｐゴシック" charset="0"/>
              </a:rPr>
              <a:t>Institución e individuo: interacción y evolución de las competencias</a:t>
            </a:r>
          </a:p>
          <a:p>
            <a:pPr>
              <a:spcAft>
                <a:spcPts val="600"/>
              </a:spcAft>
            </a:pPr>
            <a:r>
              <a:rPr lang="es-ES" sz="2400">
                <a:latin typeface="Tahoma" charset="0"/>
                <a:ea typeface="ＭＳ Ｐゴシック" charset="0"/>
              </a:rPr>
              <a:t>TRAILER: un marco para la gestión integral de competencias</a:t>
            </a:r>
          </a:p>
          <a:p>
            <a:pPr>
              <a:spcAft>
                <a:spcPts val="600"/>
              </a:spcAft>
            </a:pPr>
            <a:r>
              <a:rPr lang="es-ES" sz="2400">
                <a:latin typeface="Tahoma" charset="0"/>
                <a:ea typeface="ＭＳ Ｐゴシック" charset="0"/>
              </a:rPr>
              <a:t>El módulo TOL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2800" dirty="0" smtClean="0"/>
              <a:t>Competencias institucionales,</a:t>
            </a:r>
            <a:br>
              <a:rPr lang="es-ES" sz="2800" dirty="0" smtClean="0"/>
            </a:br>
            <a:r>
              <a:rPr lang="es-ES" sz="2800" dirty="0" smtClean="0"/>
              <a:t>en detalle</a:t>
            </a:r>
            <a:endParaRPr lang="es-ES" sz="2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 bwMode="auto">
          <a:xfrm>
            <a:off x="3935480" y="1522732"/>
            <a:ext cx="4942141" cy="1233574"/>
          </a:xfrm>
          <a:prstGeom prst="rect">
            <a:avLst/>
          </a:prstGeom>
          <a:solidFill>
            <a:schemeClr val="bg1"/>
          </a:solidFill>
          <a:ln w="9525" cap="rnd">
            <a:solidFill>
              <a:srgbClr val="DDDDDD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ü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⊳"/>
              <a:defRPr sz="1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Pero, ¿son permeables a la incorporación de otras nuevas o de procedencia informal?</a:t>
            </a: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 bwMode="auto">
          <a:xfrm>
            <a:off x="3949830" y="2890060"/>
            <a:ext cx="4927791" cy="837489"/>
          </a:xfrm>
          <a:prstGeom prst="rect">
            <a:avLst/>
          </a:prstGeom>
          <a:solidFill>
            <a:schemeClr val="bg1"/>
          </a:solidFill>
          <a:ln w="9525" cap="rnd">
            <a:solidFill>
              <a:srgbClr val="DDDDDD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ü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⊳"/>
              <a:defRPr sz="1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Nuevas competencias pueden ser fruto de la reflexión institucional…</a:t>
            </a:r>
          </a:p>
        </p:txBody>
      </p:sp>
      <p:sp>
        <p:nvSpPr>
          <p:cNvPr id="16" name="Cilindro 15"/>
          <p:cNvSpPr/>
          <p:nvPr/>
        </p:nvSpPr>
        <p:spPr>
          <a:xfrm>
            <a:off x="263930" y="5218569"/>
            <a:ext cx="3201092" cy="1152120"/>
          </a:xfrm>
          <a:prstGeom prst="can">
            <a:avLst>
              <a:gd name="adj" fmla="val 21115"/>
            </a:avLst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puesto…</a:t>
            </a:r>
          </a:p>
          <a:p>
            <a:pPr algn="ctr"/>
            <a:r>
              <a:rPr lang="es-ES" sz="2000" b="1" dirty="0" smtClean="0"/>
              <a:t>1, 2, 3…</a:t>
            </a:r>
            <a:endParaRPr lang="es-ES" sz="2000" b="1" dirty="0"/>
          </a:p>
        </p:txBody>
      </p:sp>
      <p:sp>
        <p:nvSpPr>
          <p:cNvPr id="17" name="Cilindro 16"/>
          <p:cNvSpPr/>
          <p:nvPr/>
        </p:nvSpPr>
        <p:spPr>
          <a:xfrm>
            <a:off x="264475" y="4486865"/>
            <a:ext cx="3201092" cy="1021624"/>
          </a:xfrm>
          <a:prstGeom prst="can">
            <a:avLst>
              <a:gd name="adj" fmla="val 25227"/>
            </a:avLst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C</a:t>
            </a:r>
          </a:p>
          <a:p>
            <a:pPr algn="ctr"/>
            <a:r>
              <a:rPr lang="es-ES" sz="2000" b="1" dirty="0" smtClean="0"/>
              <a:t>x, y, z…</a:t>
            </a:r>
            <a:endParaRPr lang="es-ES" sz="2000" b="1" dirty="0"/>
          </a:p>
        </p:txBody>
      </p:sp>
      <p:sp>
        <p:nvSpPr>
          <p:cNvPr id="18" name="Cilindro 17"/>
          <p:cNvSpPr/>
          <p:nvPr/>
        </p:nvSpPr>
        <p:spPr>
          <a:xfrm>
            <a:off x="263930" y="3630909"/>
            <a:ext cx="3201092" cy="1118265"/>
          </a:xfrm>
          <a:prstGeom prst="can">
            <a:avLst>
              <a:gd name="adj" fmla="val 23838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B</a:t>
            </a:r>
          </a:p>
          <a:p>
            <a:pPr algn="ctr"/>
            <a:r>
              <a:rPr lang="es-ES" sz="2000" b="1" dirty="0" smtClean="0"/>
              <a:t>p, q, r…</a:t>
            </a:r>
            <a:endParaRPr lang="es-ES" sz="2000" b="1" dirty="0"/>
          </a:p>
        </p:txBody>
      </p:sp>
      <p:sp>
        <p:nvSpPr>
          <p:cNvPr id="19" name="Cilindro 18"/>
          <p:cNvSpPr/>
          <p:nvPr/>
        </p:nvSpPr>
        <p:spPr>
          <a:xfrm>
            <a:off x="264475" y="2747343"/>
            <a:ext cx="3201092" cy="1132069"/>
          </a:xfrm>
          <a:prstGeom prst="can">
            <a:avLst>
              <a:gd name="adj" fmla="val 20185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Comp. específicas puesto A</a:t>
            </a:r>
          </a:p>
          <a:p>
            <a:pPr algn="ctr"/>
            <a:r>
              <a:rPr lang="es-ES" sz="2000" b="1" dirty="0" smtClean="0"/>
              <a:t>h, j, k…</a:t>
            </a:r>
            <a:endParaRPr lang="es-ES" sz="2000" b="1" dirty="0"/>
          </a:p>
        </p:txBody>
      </p:sp>
      <p:sp>
        <p:nvSpPr>
          <p:cNvPr id="20" name="Cilindro 19"/>
          <p:cNvSpPr/>
          <p:nvPr/>
        </p:nvSpPr>
        <p:spPr>
          <a:xfrm>
            <a:off x="263930" y="1421984"/>
            <a:ext cx="3201092" cy="1615278"/>
          </a:xfrm>
          <a:prstGeom prst="can">
            <a:avLst>
              <a:gd name="adj" fmla="val 23667"/>
            </a:avLst>
          </a:prstGeom>
          <a:solidFill>
            <a:srgbClr val="A3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000" b="1" dirty="0" smtClean="0"/>
              <a:t>Competencias generales</a:t>
            </a:r>
          </a:p>
          <a:p>
            <a:pPr algn="ctr"/>
            <a:r>
              <a:rPr lang="es-ES" sz="2000" b="1" dirty="0" smtClean="0"/>
              <a:t>A, B, C…</a:t>
            </a:r>
            <a:endParaRPr lang="es-ES" sz="2000" b="1" dirty="0"/>
          </a:p>
        </p:txBody>
      </p:sp>
      <p:sp>
        <p:nvSpPr>
          <p:cNvPr id="13" name="Elipse 12"/>
          <p:cNvSpPr/>
          <p:nvPr/>
        </p:nvSpPr>
        <p:spPr>
          <a:xfrm>
            <a:off x="5468209" y="5699183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5</a:t>
            </a:r>
          </a:p>
        </p:txBody>
      </p:sp>
      <p:sp>
        <p:nvSpPr>
          <p:cNvPr id="21" name="Elipse 20"/>
          <p:cNvSpPr/>
          <p:nvPr/>
        </p:nvSpPr>
        <p:spPr>
          <a:xfrm>
            <a:off x="3611066" y="5150101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4</a:t>
            </a:r>
            <a:endParaRPr lang="es-ES" sz="1400" b="1" dirty="0"/>
          </a:p>
        </p:txBody>
      </p:sp>
      <p:sp>
        <p:nvSpPr>
          <p:cNvPr id="22" name="Elipse 21"/>
          <p:cNvSpPr/>
          <p:nvPr/>
        </p:nvSpPr>
        <p:spPr>
          <a:xfrm>
            <a:off x="3903150" y="5788262"/>
            <a:ext cx="648828" cy="64882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3</a:t>
            </a:r>
            <a:endParaRPr lang="es-ES" sz="1400" b="1" dirty="0"/>
          </a:p>
        </p:txBody>
      </p:sp>
      <p:sp>
        <p:nvSpPr>
          <p:cNvPr id="23" name="Elipse 22"/>
          <p:cNvSpPr/>
          <p:nvPr/>
        </p:nvSpPr>
        <p:spPr>
          <a:xfrm>
            <a:off x="6337300" y="5374769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2</a:t>
            </a:r>
          </a:p>
        </p:txBody>
      </p:sp>
      <p:sp>
        <p:nvSpPr>
          <p:cNvPr id="24" name="Elipse 23"/>
          <p:cNvSpPr/>
          <p:nvPr/>
        </p:nvSpPr>
        <p:spPr>
          <a:xfrm>
            <a:off x="4532753" y="5319546"/>
            <a:ext cx="648828" cy="64882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1</a:t>
            </a:r>
            <a:endParaRPr lang="es-ES" sz="1400" b="1" dirty="0"/>
          </a:p>
        </p:txBody>
      </p:sp>
      <p:sp>
        <p:nvSpPr>
          <p:cNvPr id="25" name="Elipse 24"/>
          <p:cNvSpPr/>
          <p:nvPr/>
        </p:nvSpPr>
        <p:spPr>
          <a:xfrm>
            <a:off x="7363504" y="6023597"/>
            <a:ext cx="648828" cy="64882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...</a:t>
            </a:r>
            <a:endParaRPr lang="es-ES" sz="1400" b="1" dirty="0"/>
          </a:p>
        </p:txBody>
      </p:sp>
      <p:cxnSp>
        <p:nvCxnSpPr>
          <p:cNvPr id="5" name="Conector angular 4"/>
          <p:cNvCxnSpPr>
            <a:stCxn id="21" idx="1"/>
          </p:cNvCxnSpPr>
          <p:nvPr/>
        </p:nvCxnSpPr>
        <p:spPr>
          <a:xfrm rot="16200000" flipV="1">
            <a:off x="2122948" y="3661983"/>
            <a:ext cx="2925756" cy="240518"/>
          </a:xfrm>
          <a:prstGeom prst="bentConnector3">
            <a:avLst>
              <a:gd name="adj1" fmla="val 94828"/>
            </a:avLst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angular 7"/>
          <p:cNvCxnSpPr>
            <a:stCxn id="13" idx="0"/>
            <a:endCxn id="19" idx="4"/>
          </p:cNvCxnSpPr>
          <p:nvPr/>
        </p:nvCxnSpPr>
        <p:spPr>
          <a:xfrm rot="16200000" flipV="1">
            <a:off x="3436193" y="3342753"/>
            <a:ext cx="2385805" cy="2327056"/>
          </a:xfrm>
          <a:prstGeom prst="bentConnector2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angular 10"/>
          <p:cNvCxnSpPr>
            <a:stCxn id="23" idx="2"/>
            <a:endCxn id="16" idx="3"/>
          </p:cNvCxnSpPr>
          <p:nvPr/>
        </p:nvCxnSpPr>
        <p:spPr>
          <a:xfrm rot="10800000" flipV="1">
            <a:off x="1864476" y="5699183"/>
            <a:ext cx="4472824" cy="671506"/>
          </a:xfrm>
          <a:prstGeom prst="bentConnector4">
            <a:avLst>
              <a:gd name="adj1" fmla="val 32108"/>
              <a:gd name="adj2" fmla="val 134043"/>
            </a:avLst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28"/>
          <p:cNvCxnSpPr>
            <a:stCxn id="18" idx="0"/>
            <a:endCxn id="24" idx="0"/>
          </p:cNvCxnSpPr>
          <p:nvPr/>
        </p:nvCxnSpPr>
        <p:spPr>
          <a:xfrm rot="16200000" flipH="1">
            <a:off x="2649788" y="3112168"/>
            <a:ext cx="1422065" cy="2992691"/>
          </a:xfrm>
          <a:prstGeom prst="bentConnector3">
            <a:avLst>
              <a:gd name="adj1" fmla="val -34821"/>
            </a:avLst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r 35"/>
          <p:cNvCxnSpPr>
            <a:stCxn id="22" idx="2"/>
          </p:cNvCxnSpPr>
          <p:nvPr/>
        </p:nvCxnSpPr>
        <p:spPr>
          <a:xfrm rot="10800000">
            <a:off x="1864476" y="5245120"/>
            <a:ext cx="2038675" cy="867556"/>
          </a:xfrm>
          <a:prstGeom prst="bentConnector3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37"/>
          <p:cNvCxnSpPr>
            <a:stCxn id="25" idx="0"/>
            <a:endCxn id="20" idx="0"/>
          </p:cNvCxnSpPr>
          <p:nvPr/>
        </p:nvCxnSpPr>
        <p:spPr>
          <a:xfrm rot="16200000" flipV="1">
            <a:off x="2666535" y="1002214"/>
            <a:ext cx="4219325" cy="5823442"/>
          </a:xfrm>
          <a:prstGeom prst="bentConnector3">
            <a:avLst>
              <a:gd name="adj1" fmla="val 114478"/>
            </a:avLst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Marcador de contenido 2"/>
          <p:cNvSpPr txBox="1">
            <a:spLocks/>
          </p:cNvSpPr>
          <p:nvPr/>
        </p:nvSpPr>
        <p:spPr bwMode="auto">
          <a:xfrm>
            <a:off x="3977985" y="4312612"/>
            <a:ext cx="4927791" cy="837489"/>
          </a:xfrm>
          <a:prstGeom prst="rect">
            <a:avLst/>
          </a:prstGeom>
          <a:solidFill>
            <a:schemeClr val="bg1"/>
          </a:solidFill>
          <a:ln w="9525" cap="rnd">
            <a:solidFill>
              <a:srgbClr val="DDDDDD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ü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⊳"/>
              <a:defRPr sz="16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ES" sz="2400" dirty="0" smtClean="0">
                <a:latin typeface="Tahoma" charset="0"/>
                <a:ea typeface="ＭＳ Ｐゴシック" charset="0"/>
              </a:rPr>
              <a:t>… o </a:t>
            </a:r>
            <a:r>
              <a:rPr lang="es-ES" sz="2400" dirty="0">
                <a:latin typeface="Tahoma" charset="0"/>
                <a:ea typeface="ＭＳ Ｐゴシック" charset="0"/>
              </a:rPr>
              <a:t>d</a:t>
            </a:r>
            <a:r>
              <a:rPr lang="es-ES" sz="2400" dirty="0" smtClean="0">
                <a:latin typeface="Tahoma" charset="0"/>
                <a:ea typeface="ＭＳ Ｐゴシック" charset="0"/>
              </a:rPr>
              <a:t>el análisis de las competencias del personal </a:t>
            </a:r>
          </a:p>
        </p:txBody>
      </p:sp>
    </p:spTree>
    <p:extLst>
      <p:ext uri="{BB962C8B-B14F-4D97-AF65-F5344CB8AC3E}">
        <p14:creationId xmlns:p14="http://schemas.microsoft.com/office/powerpoint/2010/main" val="110251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/>
          </a:p>
        </p:txBody>
      </p:sp>
      <p:sp>
        <p:nvSpPr>
          <p:cNvPr id="32770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1B81B7-BF21-1F48-BA6F-AB5A83F781DF}" type="slidenum">
              <a:rPr lang="es-ES_tradnl" sz="1200">
                <a:solidFill>
                  <a:srgbClr val="898989"/>
                </a:solidFill>
              </a:rPr>
              <a:pPr eaLnBrk="1" hangingPunct="1"/>
              <a:t>21</a:t>
            </a:fld>
            <a:endParaRPr lang="es-ES_tradnl" sz="1200">
              <a:solidFill>
                <a:srgbClr val="898989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0" y="4929188"/>
            <a:ext cx="9144000" cy="1539875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s-ES" dirty="0"/>
              <a:t>3</a:t>
            </a:r>
            <a:r>
              <a:rPr lang="es-ES" dirty="0" smtClean="0"/>
              <a:t>. Las competencias desde el punto de vista del individuo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16" y="1063041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9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200" dirty="0" smtClean="0"/>
              <a:t>Proceso de reflexión del individuo</a:t>
            </a:r>
            <a:endParaRPr lang="es-ES_tradnl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sp>
        <p:nvSpPr>
          <p:cNvPr id="4" name="Elipse 3"/>
          <p:cNvSpPr/>
          <p:nvPr/>
        </p:nvSpPr>
        <p:spPr>
          <a:xfrm>
            <a:off x="2208816" y="1560045"/>
            <a:ext cx="2029279" cy="2029279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Lo que he aprendido formalmente</a:t>
            </a:r>
            <a:endParaRPr lang="es-E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200" dirty="0" smtClean="0"/>
              <a:t>Proceso de reflexión del individuo</a:t>
            </a:r>
            <a:endParaRPr lang="es-ES_tradnl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sp>
        <p:nvSpPr>
          <p:cNvPr id="4" name="Elipse 3"/>
          <p:cNvSpPr/>
          <p:nvPr/>
        </p:nvSpPr>
        <p:spPr>
          <a:xfrm>
            <a:off x="2208816" y="1560045"/>
            <a:ext cx="2029279" cy="2029279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Lo que he aprendido formalmente</a:t>
            </a:r>
            <a:endParaRPr lang="es-ES" b="1" dirty="0"/>
          </a:p>
        </p:txBody>
      </p:sp>
      <p:sp>
        <p:nvSpPr>
          <p:cNvPr id="10" name="Elipse 9"/>
          <p:cNvSpPr/>
          <p:nvPr/>
        </p:nvSpPr>
        <p:spPr>
          <a:xfrm>
            <a:off x="4984101" y="1256311"/>
            <a:ext cx="2498681" cy="2498681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Lo que he aprendido informalmente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99992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200" dirty="0" smtClean="0"/>
              <a:t>Proceso de reflexión del individuo</a:t>
            </a:r>
            <a:endParaRPr lang="es-ES_tradnl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sp>
        <p:nvSpPr>
          <p:cNvPr id="4" name="Elipse 3"/>
          <p:cNvSpPr/>
          <p:nvPr/>
        </p:nvSpPr>
        <p:spPr>
          <a:xfrm>
            <a:off x="2208816" y="1560045"/>
            <a:ext cx="2029279" cy="2029279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Lo que he aprendido formalmente</a:t>
            </a:r>
            <a:endParaRPr lang="es-ES" b="1" dirty="0"/>
          </a:p>
        </p:txBody>
      </p:sp>
      <p:sp>
        <p:nvSpPr>
          <p:cNvPr id="10" name="Elipse 9"/>
          <p:cNvSpPr/>
          <p:nvPr/>
        </p:nvSpPr>
        <p:spPr>
          <a:xfrm>
            <a:off x="4984101" y="1256311"/>
            <a:ext cx="2498681" cy="2498681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Lo que he aprendido informalmente</a:t>
            </a:r>
            <a:endParaRPr lang="es-ES" b="1" dirty="0"/>
          </a:p>
        </p:txBody>
      </p:sp>
      <p:sp>
        <p:nvSpPr>
          <p:cNvPr id="6" name="Elipse 5"/>
          <p:cNvSpPr/>
          <p:nvPr/>
        </p:nvSpPr>
        <p:spPr>
          <a:xfrm>
            <a:off x="3285572" y="4611116"/>
            <a:ext cx="4790287" cy="1629077"/>
          </a:xfrm>
          <a:prstGeom prst="ellipse">
            <a:avLst/>
          </a:prstGeom>
          <a:solidFill>
            <a:srgbClr val="A3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Aquello que sé, pero de lo que no soy plenamente consciente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8442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200" dirty="0" smtClean="0"/>
              <a:t>Proceso de reflexión del individuo</a:t>
            </a:r>
            <a:endParaRPr lang="es-ES_tradnl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sp>
        <p:nvSpPr>
          <p:cNvPr id="4" name="Elipse 3"/>
          <p:cNvSpPr/>
          <p:nvPr/>
        </p:nvSpPr>
        <p:spPr>
          <a:xfrm>
            <a:off x="2208816" y="1560045"/>
            <a:ext cx="2029279" cy="2029279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Lo que he aprendido formalmente</a:t>
            </a:r>
            <a:endParaRPr lang="es-ES" b="1" dirty="0"/>
          </a:p>
        </p:txBody>
      </p:sp>
      <p:sp>
        <p:nvSpPr>
          <p:cNvPr id="10" name="Elipse 9"/>
          <p:cNvSpPr/>
          <p:nvPr/>
        </p:nvSpPr>
        <p:spPr>
          <a:xfrm>
            <a:off x="4984101" y="1256311"/>
            <a:ext cx="2498681" cy="2498681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Lo que he aprendido informalmente</a:t>
            </a:r>
            <a:endParaRPr lang="es-ES" b="1" dirty="0"/>
          </a:p>
        </p:txBody>
      </p:sp>
      <p:sp>
        <p:nvSpPr>
          <p:cNvPr id="6" name="Elipse 5"/>
          <p:cNvSpPr/>
          <p:nvPr/>
        </p:nvSpPr>
        <p:spPr>
          <a:xfrm>
            <a:off x="3285572" y="4611116"/>
            <a:ext cx="4790287" cy="1629077"/>
          </a:xfrm>
          <a:prstGeom prst="ellipse">
            <a:avLst/>
          </a:prstGeom>
          <a:solidFill>
            <a:srgbClr val="A3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Aquello que sé, pero de lo que no soy plenamente consciente</a:t>
            </a:r>
            <a:endParaRPr lang="es-ES" b="1" dirty="0"/>
          </a:p>
        </p:txBody>
      </p:sp>
      <p:sp>
        <p:nvSpPr>
          <p:cNvPr id="7" name="Elipse 6"/>
          <p:cNvSpPr/>
          <p:nvPr/>
        </p:nvSpPr>
        <p:spPr>
          <a:xfrm>
            <a:off x="2402047" y="1716628"/>
            <a:ext cx="3234639" cy="3234639"/>
          </a:xfrm>
          <a:prstGeom prst="ellipse">
            <a:avLst/>
          </a:prstGeom>
          <a:solidFill>
            <a:srgbClr val="008040">
              <a:alpha val="7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Lo que mi institución reconoce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0181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200" dirty="0" smtClean="0"/>
              <a:t>Proceso de reflexión del individuo</a:t>
            </a:r>
            <a:endParaRPr lang="es-ES_tradnl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grpSp>
        <p:nvGrpSpPr>
          <p:cNvPr id="2" name="Agrupar 1"/>
          <p:cNvGrpSpPr>
            <a:grpSpLocks noChangeAspect="1"/>
          </p:cNvGrpSpPr>
          <p:nvPr/>
        </p:nvGrpSpPr>
        <p:grpSpPr>
          <a:xfrm>
            <a:off x="138066" y="1764307"/>
            <a:ext cx="4400279" cy="3737911"/>
            <a:chOff x="207091" y="1256311"/>
            <a:chExt cx="5867043" cy="4983882"/>
          </a:xfrm>
        </p:grpSpPr>
        <p:sp>
          <p:nvSpPr>
            <p:cNvPr id="4" name="Elipse 3"/>
            <p:cNvSpPr/>
            <p:nvPr/>
          </p:nvSpPr>
          <p:spPr>
            <a:xfrm>
              <a:off x="207091" y="1560045"/>
              <a:ext cx="2029279" cy="2029279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 smtClean="0"/>
                <a:t>Lo que he aprendido formalmente</a:t>
              </a:r>
              <a:endParaRPr lang="es-ES" sz="1200" b="1" dirty="0"/>
            </a:p>
          </p:txBody>
        </p:sp>
        <p:sp>
          <p:nvSpPr>
            <p:cNvPr id="10" name="Elipse 9"/>
            <p:cNvSpPr/>
            <p:nvPr/>
          </p:nvSpPr>
          <p:spPr>
            <a:xfrm>
              <a:off x="2982376" y="1256311"/>
              <a:ext cx="2498681" cy="2498681"/>
            </a:xfrm>
            <a:prstGeom prst="ellips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/>
                <a:t>Lo que he aprendido informalmente</a:t>
              </a:r>
              <a:endParaRPr lang="es-ES" sz="1400" b="1" dirty="0"/>
            </a:p>
          </p:txBody>
        </p:sp>
        <p:sp>
          <p:nvSpPr>
            <p:cNvPr id="6" name="Elipse 5"/>
            <p:cNvSpPr/>
            <p:nvPr/>
          </p:nvSpPr>
          <p:spPr>
            <a:xfrm>
              <a:off x="1283847" y="4611116"/>
              <a:ext cx="4790287" cy="1629077"/>
            </a:xfrm>
            <a:prstGeom prst="ellipse">
              <a:avLst/>
            </a:prstGeom>
            <a:solidFill>
              <a:srgbClr val="A3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/>
                <a:t>Aquello que sé, pero de lo que no soy plenamente consciente</a:t>
              </a:r>
              <a:endParaRPr lang="es-ES" sz="1400" b="1" dirty="0"/>
            </a:p>
          </p:txBody>
        </p:sp>
        <p:sp>
          <p:nvSpPr>
            <p:cNvPr id="7" name="Elipse 6"/>
            <p:cNvSpPr/>
            <p:nvPr/>
          </p:nvSpPr>
          <p:spPr>
            <a:xfrm>
              <a:off x="400322" y="1716628"/>
              <a:ext cx="3234639" cy="3234639"/>
            </a:xfrm>
            <a:prstGeom prst="ellipse">
              <a:avLst/>
            </a:prstGeom>
            <a:solidFill>
              <a:srgbClr val="008040">
                <a:alpha val="7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/>
                <a:t>Lo que mi institución reconoce</a:t>
              </a:r>
              <a:endParaRPr lang="es-ES" sz="1400" b="1" dirty="0"/>
            </a:p>
          </p:txBody>
        </p:sp>
      </p:grpSp>
      <p:sp>
        <p:nvSpPr>
          <p:cNvPr id="21" name="Marcador de contenido 5"/>
          <p:cNvSpPr>
            <a:spLocks noGrp="1"/>
          </p:cNvSpPr>
          <p:nvPr>
            <p:ph idx="1"/>
          </p:nvPr>
        </p:nvSpPr>
        <p:spPr>
          <a:xfrm>
            <a:off x="4717392" y="1501993"/>
            <a:ext cx="4262438" cy="440685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s-ES_tradnl" sz="2200" dirty="0" smtClean="0">
                <a:latin typeface="Tahoma" charset="0"/>
                <a:ea typeface="ＭＳ Ｐゴシック" charset="0"/>
              </a:rPr>
              <a:t>La evolución del </a:t>
            </a:r>
            <a:r>
              <a:rPr lang="es-ES_tradnl" sz="2200" b="1" i="1" dirty="0" err="1" smtClean="0">
                <a:latin typeface="Tahoma" charset="0"/>
                <a:ea typeface="ＭＳ Ｐゴシック" charset="0"/>
              </a:rPr>
              <a:t>Lifelong</a:t>
            </a:r>
            <a:r>
              <a:rPr lang="es-ES_tradnl" sz="2200" b="1" i="1" dirty="0" smtClean="0">
                <a:latin typeface="Tahoma" charset="0"/>
                <a:ea typeface="ＭＳ Ｐゴシック" charset="0"/>
              </a:rPr>
              <a:t> </a:t>
            </a:r>
            <a:r>
              <a:rPr lang="es-ES_tradnl" sz="2200" b="1" i="1" dirty="0" err="1" smtClean="0">
                <a:latin typeface="Tahoma" charset="0"/>
                <a:ea typeface="ＭＳ Ｐゴシック" charset="0"/>
              </a:rPr>
              <a:t>learning</a:t>
            </a:r>
            <a:r>
              <a:rPr lang="es-ES_tradnl" sz="2200" b="1" dirty="0" smtClean="0">
                <a:latin typeface="Tahoma" charset="0"/>
                <a:ea typeface="ＭＳ Ｐゴシック" charset="0"/>
              </a:rPr>
              <a:t> </a:t>
            </a:r>
            <a:r>
              <a:rPr lang="es-ES_tradnl" sz="2200" dirty="0" smtClean="0">
                <a:latin typeface="Tahoma" charset="0"/>
                <a:ea typeface="ＭＳ Ｐゴシック" charset="0"/>
              </a:rPr>
              <a:t>no dependerá tanto de la mejora de los procesos formativos sino, fundamentalmente, de la </a:t>
            </a:r>
            <a:r>
              <a:rPr lang="es-ES_tradnl" sz="2200" b="1" dirty="0" smtClean="0">
                <a:latin typeface="Tahoma" charset="0"/>
                <a:ea typeface="ＭＳ Ｐゴシック" charset="0"/>
              </a:rPr>
              <a:t>autoconciencia</a:t>
            </a:r>
            <a:r>
              <a:rPr lang="es-ES_tradnl" sz="2200" dirty="0" smtClean="0">
                <a:latin typeface="Tahoma" charset="0"/>
                <a:ea typeface="ＭＳ Ｐゴシック" charset="0"/>
              </a:rPr>
              <a:t>, </a:t>
            </a:r>
            <a:r>
              <a:rPr lang="es-ES_tradnl" sz="2200" b="1" dirty="0" smtClean="0">
                <a:latin typeface="Tahoma" charset="0"/>
                <a:ea typeface="ＭＳ Ｐゴシック" charset="0"/>
              </a:rPr>
              <a:t>reconocimiento</a:t>
            </a:r>
            <a:r>
              <a:rPr lang="es-ES_tradnl" sz="2200" dirty="0" smtClean="0">
                <a:latin typeface="Tahoma" charset="0"/>
                <a:ea typeface="ＭＳ Ｐゴシック" charset="0"/>
              </a:rPr>
              <a:t> y </a:t>
            </a:r>
            <a:r>
              <a:rPr lang="es-ES_tradnl" sz="2200" b="1" dirty="0" smtClean="0">
                <a:latin typeface="Tahoma" charset="0"/>
                <a:ea typeface="ＭＳ Ｐゴシック" charset="0"/>
              </a:rPr>
              <a:t>puesta en valor </a:t>
            </a:r>
            <a:r>
              <a:rPr lang="es-ES_tradnl" sz="2200" dirty="0" smtClean="0">
                <a:latin typeface="Tahoma" charset="0"/>
                <a:ea typeface="ＭＳ Ｐゴシック" charset="0"/>
              </a:rPr>
              <a:t>de lo aprendido, </a:t>
            </a:r>
            <a:r>
              <a:rPr lang="es-ES_tradnl" sz="2200" b="1" dirty="0" smtClean="0">
                <a:latin typeface="Tahoma" charset="0"/>
                <a:ea typeface="ＭＳ Ｐゴシック" charset="0"/>
              </a:rPr>
              <a:t>independientemente de su procedencia</a:t>
            </a:r>
          </a:p>
          <a:p>
            <a:pPr marL="0" indent="0" eaLnBrk="1" hangingPunct="1">
              <a:buFont typeface="Arial" charset="0"/>
              <a:buNone/>
            </a:pPr>
            <a:r>
              <a:rPr lang="es-ES_tradnl" sz="1600" dirty="0" smtClean="0">
                <a:latin typeface="Tahoma" charset="0"/>
                <a:ea typeface="ＭＳ Ｐゴシック" charset="0"/>
              </a:rPr>
              <a:t>(</a:t>
            </a:r>
            <a:r>
              <a:rPr lang="es-ES_tradnl" sz="1600" i="1" dirty="0" smtClean="0">
                <a:latin typeface="Tahoma" charset="0"/>
                <a:ea typeface="ＭＳ Ｐゴシック" charset="0"/>
              </a:rPr>
              <a:t>Vid. </a:t>
            </a:r>
            <a:r>
              <a:rPr lang="es-ES_tradnl" sz="1600" dirty="0" err="1" smtClean="0">
                <a:latin typeface="Tahoma" charset="0"/>
                <a:ea typeface="ＭＳ Ｐゴシック" charset="0"/>
              </a:rPr>
              <a:t>European</a:t>
            </a:r>
            <a:r>
              <a:rPr lang="es-ES_tradnl" sz="1600" dirty="0" smtClean="0">
                <a:latin typeface="Tahoma" charset="0"/>
                <a:ea typeface="ＭＳ Ｐゴシック" charset="0"/>
              </a:rPr>
              <a:t> </a:t>
            </a:r>
            <a:r>
              <a:rPr lang="es-ES_tradnl" sz="1600" dirty="0" err="1" smtClean="0">
                <a:latin typeface="Tahoma" charset="0"/>
                <a:ea typeface="ＭＳ Ｐゴシック" charset="0"/>
              </a:rPr>
              <a:t>Commission</a:t>
            </a:r>
            <a:r>
              <a:rPr lang="es-ES_tradnl" sz="1600" dirty="0" smtClean="0">
                <a:latin typeface="Tahoma" charset="0"/>
                <a:ea typeface="ＭＳ Ｐゴシック" charset="0"/>
              </a:rPr>
              <a:t>: </a:t>
            </a:r>
            <a:r>
              <a:rPr lang="es-ES_tradnl" sz="1600" i="1" dirty="0" err="1" smtClean="0">
                <a:latin typeface="Tahoma" charset="0"/>
                <a:ea typeface="ＭＳ Ｐゴシック" charset="0"/>
              </a:rPr>
              <a:t>Rethinking</a:t>
            </a:r>
            <a:r>
              <a:rPr lang="es-ES_tradnl" sz="1600" i="1" dirty="0" smtClean="0">
                <a:latin typeface="Tahoma" charset="0"/>
                <a:ea typeface="ＭＳ Ｐゴシック" charset="0"/>
              </a:rPr>
              <a:t> </a:t>
            </a:r>
            <a:r>
              <a:rPr lang="es-ES_tradnl" sz="1600" i="1" dirty="0" err="1" smtClean="0">
                <a:latin typeface="Tahoma" charset="0"/>
                <a:ea typeface="ＭＳ Ｐゴシック" charset="0"/>
              </a:rPr>
              <a:t>education</a:t>
            </a:r>
            <a:r>
              <a:rPr lang="es-ES_tradnl" sz="1600" i="1" dirty="0" smtClean="0">
                <a:latin typeface="Tahoma" charset="0"/>
                <a:ea typeface="ＭＳ Ｐゴシック" charset="0"/>
              </a:rPr>
              <a:t>: </a:t>
            </a:r>
            <a:r>
              <a:rPr lang="es-ES_tradnl" sz="1600" i="1" dirty="0" err="1" smtClean="0">
                <a:latin typeface="Tahoma" charset="0"/>
                <a:ea typeface="ＭＳ Ｐゴシック" charset="0"/>
              </a:rPr>
              <a:t>investing</a:t>
            </a:r>
            <a:r>
              <a:rPr lang="es-ES_tradnl" sz="1600" i="1" dirty="0" smtClean="0">
                <a:latin typeface="Tahoma" charset="0"/>
                <a:ea typeface="ＭＳ Ｐゴシック" charset="0"/>
              </a:rPr>
              <a:t> in </a:t>
            </a:r>
            <a:r>
              <a:rPr lang="es-ES_tradnl" sz="1600" i="1" dirty="0" err="1" smtClean="0">
                <a:latin typeface="Tahoma" charset="0"/>
                <a:ea typeface="ＭＳ Ｐゴシック" charset="0"/>
              </a:rPr>
              <a:t>skills</a:t>
            </a:r>
            <a:r>
              <a:rPr lang="es-ES_tradnl" sz="1600" i="1" dirty="0" smtClean="0">
                <a:latin typeface="Tahoma" charset="0"/>
                <a:ea typeface="ＭＳ Ｐゴシック" charset="0"/>
              </a:rPr>
              <a:t> </a:t>
            </a:r>
            <a:r>
              <a:rPr lang="es-ES_tradnl" sz="1600" i="1" dirty="0" err="1" smtClean="0">
                <a:latin typeface="Tahoma" charset="0"/>
                <a:ea typeface="ＭＳ Ｐゴシック" charset="0"/>
              </a:rPr>
              <a:t>for</a:t>
            </a:r>
            <a:r>
              <a:rPr lang="es-ES_tradnl" sz="1600" i="1" dirty="0" smtClean="0">
                <a:latin typeface="Tahoma" charset="0"/>
                <a:ea typeface="ＭＳ Ｐゴシック" charset="0"/>
              </a:rPr>
              <a:t> </a:t>
            </a:r>
            <a:r>
              <a:rPr lang="es-ES_tradnl" sz="1600" i="1" dirty="0" err="1" smtClean="0">
                <a:latin typeface="Tahoma" charset="0"/>
                <a:ea typeface="ＭＳ Ｐゴシック" charset="0"/>
              </a:rPr>
              <a:t>better</a:t>
            </a:r>
            <a:r>
              <a:rPr lang="es-ES_tradnl" sz="1600" i="1" dirty="0" smtClean="0">
                <a:latin typeface="Tahoma" charset="0"/>
                <a:ea typeface="ＭＳ Ｐゴシック" charset="0"/>
              </a:rPr>
              <a:t> socio-</a:t>
            </a:r>
            <a:r>
              <a:rPr lang="es-ES_tradnl" sz="1600" i="1" dirty="0" err="1" smtClean="0">
                <a:latin typeface="Tahoma" charset="0"/>
                <a:ea typeface="ＭＳ Ｐゴシック" charset="0"/>
              </a:rPr>
              <a:t>economic</a:t>
            </a:r>
            <a:r>
              <a:rPr lang="es-ES_tradnl" sz="1600" i="1" dirty="0" smtClean="0">
                <a:latin typeface="Tahoma" charset="0"/>
                <a:ea typeface="ＭＳ Ｐゴシック" charset="0"/>
              </a:rPr>
              <a:t> </a:t>
            </a:r>
            <a:r>
              <a:rPr lang="es-ES_tradnl" sz="1600" i="1" dirty="0" err="1" smtClean="0">
                <a:latin typeface="Tahoma" charset="0"/>
                <a:ea typeface="ＭＳ Ｐゴシック" charset="0"/>
              </a:rPr>
              <a:t>outcomes</a:t>
            </a:r>
            <a:r>
              <a:rPr lang="es-ES_tradnl" sz="1600" dirty="0" smtClean="0">
                <a:latin typeface="Tahoma" charset="0"/>
                <a:ea typeface="ＭＳ Ｐゴシック" charset="0"/>
              </a:rPr>
              <a:t>)</a:t>
            </a:r>
            <a:endParaRPr lang="es-ES_tradnl" sz="16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4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/>
          </a:p>
        </p:txBody>
      </p:sp>
      <p:sp>
        <p:nvSpPr>
          <p:cNvPr id="32770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1B81B7-BF21-1F48-BA6F-AB5A83F781DF}" type="slidenum">
              <a:rPr lang="es-ES_tradnl" sz="1200">
                <a:solidFill>
                  <a:srgbClr val="898989"/>
                </a:solidFill>
              </a:rPr>
              <a:pPr eaLnBrk="1" hangingPunct="1"/>
              <a:t>27</a:t>
            </a:fld>
            <a:endParaRPr lang="es-ES_tradnl" sz="1200">
              <a:solidFill>
                <a:srgbClr val="898989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0" y="4873964"/>
            <a:ext cx="9144000" cy="153987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s-ES" sz="3400" dirty="0" smtClean="0"/>
              <a:t>4. Institución e individuo: interacción y evolución de las competencias</a:t>
            </a:r>
            <a:endParaRPr lang="es-ES" sz="3400" dirty="0"/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429"/>
            <a:ext cx="4319588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69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200" dirty="0" smtClean="0"/>
              <a:t>Proceso evolutivo institucional</a:t>
            </a:r>
            <a:endParaRPr lang="es-ES_tradnl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sp>
        <p:nvSpPr>
          <p:cNvPr id="2" name="Cilindro 1"/>
          <p:cNvSpPr/>
          <p:nvPr/>
        </p:nvSpPr>
        <p:spPr>
          <a:xfrm>
            <a:off x="360565" y="2719743"/>
            <a:ext cx="1932682" cy="2153695"/>
          </a:xfrm>
          <a:prstGeom prst="can">
            <a:avLst/>
          </a:prstGeom>
          <a:solidFill>
            <a:srgbClr val="A3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MARCO GENERAL DE COMPETENCIAS</a:t>
            </a:r>
            <a:endParaRPr lang="es-E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200" dirty="0" smtClean="0"/>
              <a:t>Proceso evolutivo institucional</a:t>
            </a:r>
            <a:endParaRPr lang="es-ES_tradnl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sp>
        <p:nvSpPr>
          <p:cNvPr id="2" name="Cilindro 1"/>
          <p:cNvSpPr/>
          <p:nvPr/>
        </p:nvSpPr>
        <p:spPr>
          <a:xfrm>
            <a:off x="360565" y="2719743"/>
            <a:ext cx="1932682" cy="2153695"/>
          </a:xfrm>
          <a:prstGeom prst="can">
            <a:avLst/>
          </a:prstGeom>
          <a:solidFill>
            <a:srgbClr val="A3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MARCO GENERAL DE COMPETENCIAS</a:t>
            </a:r>
            <a:endParaRPr lang="es-ES" b="1" dirty="0"/>
          </a:p>
        </p:txBody>
      </p:sp>
      <p:grpSp>
        <p:nvGrpSpPr>
          <p:cNvPr id="4" name="Agrupar 3"/>
          <p:cNvGrpSpPr/>
          <p:nvPr/>
        </p:nvGrpSpPr>
        <p:grpSpPr>
          <a:xfrm>
            <a:off x="2779075" y="2222736"/>
            <a:ext cx="2301113" cy="2954428"/>
            <a:chOff x="3124200" y="1573854"/>
            <a:chExt cx="2301113" cy="2954428"/>
          </a:xfrm>
        </p:grpSpPr>
        <p:sp>
          <p:nvSpPr>
            <p:cNvPr id="16" name="Cilindro 15"/>
            <p:cNvSpPr/>
            <p:nvPr/>
          </p:nvSpPr>
          <p:spPr>
            <a:xfrm>
              <a:off x="3124200" y="4127915"/>
              <a:ext cx="2301113" cy="400367"/>
            </a:xfrm>
            <a:prstGeom prst="can">
              <a:avLst/>
            </a:prstGeom>
            <a:solidFill>
              <a:srgbClr val="FF66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lindro 14"/>
            <p:cNvSpPr/>
            <p:nvPr/>
          </p:nvSpPr>
          <p:spPr>
            <a:xfrm>
              <a:off x="3124200" y="3893219"/>
              <a:ext cx="2301113" cy="441784"/>
            </a:xfrm>
            <a:prstGeom prst="can">
              <a:avLst/>
            </a:prstGeom>
            <a:solidFill>
              <a:srgbClr val="00804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lindro 13"/>
            <p:cNvSpPr/>
            <p:nvPr/>
          </p:nvSpPr>
          <p:spPr>
            <a:xfrm>
              <a:off x="3124200" y="3575686"/>
              <a:ext cx="2301113" cy="552230"/>
            </a:xfrm>
            <a:prstGeom prst="can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lindro 12"/>
            <p:cNvSpPr/>
            <p:nvPr/>
          </p:nvSpPr>
          <p:spPr>
            <a:xfrm>
              <a:off x="3124200" y="3285765"/>
              <a:ext cx="2301113" cy="483201"/>
            </a:xfrm>
            <a:prstGeom prst="can">
              <a:avLst/>
            </a:prstGeom>
            <a:solidFill>
              <a:srgbClr val="6666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lindro 11"/>
            <p:cNvSpPr/>
            <p:nvPr/>
          </p:nvSpPr>
          <p:spPr>
            <a:xfrm>
              <a:off x="3124200" y="3009651"/>
              <a:ext cx="2301113" cy="566035"/>
            </a:xfrm>
            <a:prstGeom prst="can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lindro 10"/>
            <p:cNvSpPr/>
            <p:nvPr/>
          </p:nvSpPr>
          <p:spPr>
            <a:xfrm>
              <a:off x="3124200" y="2747342"/>
              <a:ext cx="2301113" cy="538423"/>
            </a:xfrm>
            <a:prstGeom prst="can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ilindro 8"/>
            <p:cNvSpPr/>
            <p:nvPr/>
          </p:nvSpPr>
          <p:spPr>
            <a:xfrm>
              <a:off x="3124200" y="1573855"/>
              <a:ext cx="2301113" cy="1435796"/>
            </a:xfrm>
            <a:prstGeom prst="can">
              <a:avLst>
                <a:gd name="adj" fmla="val 39423"/>
              </a:avLst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Cilindro 6"/>
            <p:cNvSpPr/>
            <p:nvPr/>
          </p:nvSpPr>
          <p:spPr>
            <a:xfrm>
              <a:off x="3124200" y="1573854"/>
              <a:ext cx="2301113" cy="2926817"/>
            </a:xfrm>
            <a:prstGeom prst="can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s-ES" b="1" dirty="0" smtClean="0">
                  <a:solidFill>
                    <a:schemeClr val="tx1"/>
                  </a:solidFill>
                </a:rPr>
                <a:t>COMPETENCIAS ESPECÍFICAS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28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/>
          </a:p>
        </p:txBody>
      </p:sp>
      <p:sp>
        <p:nvSpPr>
          <p:cNvPr id="1945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56EEE7-6DEF-EC44-8A23-6128ED3C8790}" type="slidenum">
              <a:rPr lang="es-ES_tradnl" sz="1200">
                <a:solidFill>
                  <a:srgbClr val="898989"/>
                </a:solidFill>
              </a:rPr>
              <a:pPr eaLnBrk="1" hangingPunct="1"/>
              <a:t>3</a:t>
            </a:fld>
            <a:endParaRPr lang="es-ES_tradnl" sz="1200">
              <a:solidFill>
                <a:srgbClr val="898989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0" y="1400175"/>
            <a:ext cx="9144000" cy="1814513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s-ES" dirty="0" smtClean="0"/>
              <a:t>1. Competencias </a:t>
            </a:r>
            <a:r>
              <a:rPr lang="es-ES" i="1" dirty="0" smtClean="0"/>
              <a:t>vs </a:t>
            </a:r>
            <a:r>
              <a:rPr lang="es-ES" dirty="0" smtClean="0"/>
              <a:t>conocimientos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valoración del aprendizaje informal</a:t>
            </a:r>
            <a:endParaRPr lang="es-ES" sz="2400" dirty="0"/>
          </a:p>
        </p:txBody>
      </p:sp>
      <p:pic>
        <p:nvPicPr>
          <p:cNvPr id="19460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035300"/>
            <a:ext cx="7472362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200" dirty="0" smtClean="0"/>
              <a:t>Proceso evolutivo institucional</a:t>
            </a:r>
            <a:endParaRPr lang="es-ES_tradnl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sp>
        <p:nvSpPr>
          <p:cNvPr id="2" name="Cilindro 1"/>
          <p:cNvSpPr/>
          <p:nvPr/>
        </p:nvSpPr>
        <p:spPr>
          <a:xfrm>
            <a:off x="360565" y="2719743"/>
            <a:ext cx="1932682" cy="2153695"/>
          </a:xfrm>
          <a:prstGeom prst="can">
            <a:avLst/>
          </a:prstGeom>
          <a:solidFill>
            <a:srgbClr val="A3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MARCO GENERAL DE COMPETENCIAS</a:t>
            </a:r>
            <a:endParaRPr lang="es-ES" b="1" dirty="0"/>
          </a:p>
        </p:txBody>
      </p:sp>
      <p:grpSp>
        <p:nvGrpSpPr>
          <p:cNvPr id="4" name="Agrupar 3"/>
          <p:cNvGrpSpPr/>
          <p:nvPr/>
        </p:nvGrpSpPr>
        <p:grpSpPr>
          <a:xfrm>
            <a:off x="2779075" y="2222736"/>
            <a:ext cx="2301113" cy="2954428"/>
            <a:chOff x="3124200" y="1573854"/>
            <a:chExt cx="2301113" cy="2954428"/>
          </a:xfrm>
        </p:grpSpPr>
        <p:sp>
          <p:nvSpPr>
            <p:cNvPr id="16" name="Cilindro 15"/>
            <p:cNvSpPr/>
            <p:nvPr/>
          </p:nvSpPr>
          <p:spPr>
            <a:xfrm>
              <a:off x="3124200" y="4127915"/>
              <a:ext cx="2301113" cy="400367"/>
            </a:xfrm>
            <a:prstGeom prst="can">
              <a:avLst/>
            </a:prstGeom>
            <a:solidFill>
              <a:srgbClr val="FF66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lindro 14"/>
            <p:cNvSpPr/>
            <p:nvPr/>
          </p:nvSpPr>
          <p:spPr>
            <a:xfrm>
              <a:off x="3124200" y="3893219"/>
              <a:ext cx="2301113" cy="441784"/>
            </a:xfrm>
            <a:prstGeom prst="can">
              <a:avLst/>
            </a:prstGeom>
            <a:solidFill>
              <a:srgbClr val="00804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lindro 13"/>
            <p:cNvSpPr/>
            <p:nvPr/>
          </p:nvSpPr>
          <p:spPr>
            <a:xfrm>
              <a:off x="3124200" y="3575686"/>
              <a:ext cx="2301113" cy="552230"/>
            </a:xfrm>
            <a:prstGeom prst="can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lindro 12"/>
            <p:cNvSpPr/>
            <p:nvPr/>
          </p:nvSpPr>
          <p:spPr>
            <a:xfrm>
              <a:off x="3124200" y="3285765"/>
              <a:ext cx="2301113" cy="483201"/>
            </a:xfrm>
            <a:prstGeom prst="can">
              <a:avLst/>
            </a:prstGeom>
            <a:solidFill>
              <a:srgbClr val="6666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lindro 11"/>
            <p:cNvSpPr/>
            <p:nvPr/>
          </p:nvSpPr>
          <p:spPr>
            <a:xfrm>
              <a:off x="3124200" y="3009651"/>
              <a:ext cx="2301113" cy="566035"/>
            </a:xfrm>
            <a:prstGeom prst="can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lindro 10"/>
            <p:cNvSpPr/>
            <p:nvPr/>
          </p:nvSpPr>
          <p:spPr>
            <a:xfrm>
              <a:off x="3124200" y="2747342"/>
              <a:ext cx="2301113" cy="538423"/>
            </a:xfrm>
            <a:prstGeom prst="can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ilindro 8"/>
            <p:cNvSpPr/>
            <p:nvPr/>
          </p:nvSpPr>
          <p:spPr>
            <a:xfrm>
              <a:off x="3124200" y="1573855"/>
              <a:ext cx="2301113" cy="1435796"/>
            </a:xfrm>
            <a:prstGeom prst="can">
              <a:avLst>
                <a:gd name="adj" fmla="val 39423"/>
              </a:avLst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Cilindro 6"/>
            <p:cNvSpPr/>
            <p:nvPr/>
          </p:nvSpPr>
          <p:spPr>
            <a:xfrm>
              <a:off x="3124200" y="1573854"/>
              <a:ext cx="2301113" cy="2926817"/>
            </a:xfrm>
            <a:prstGeom prst="can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s-ES" b="1" dirty="0" smtClean="0">
                  <a:solidFill>
                    <a:schemeClr val="tx1"/>
                  </a:solidFill>
                </a:rPr>
                <a:t>COMPETENCIAS ESPECÍFICAS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5770436" y="2222736"/>
            <a:ext cx="3009462" cy="2926817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6213057" y="3487467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5</a:t>
            </a:r>
          </a:p>
        </p:txBody>
      </p:sp>
      <p:sp>
        <p:nvSpPr>
          <p:cNvPr id="19" name="Elipse 18"/>
          <p:cNvSpPr/>
          <p:nvPr/>
        </p:nvSpPr>
        <p:spPr>
          <a:xfrm>
            <a:off x="7963402" y="3356334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4</a:t>
            </a:r>
            <a:endParaRPr lang="es-ES" sz="1400" b="1" dirty="0"/>
          </a:p>
        </p:txBody>
      </p:sp>
      <p:sp>
        <p:nvSpPr>
          <p:cNvPr id="20" name="Elipse 19"/>
          <p:cNvSpPr/>
          <p:nvPr/>
        </p:nvSpPr>
        <p:spPr>
          <a:xfrm>
            <a:off x="5888643" y="4284128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3</a:t>
            </a:r>
            <a:endParaRPr lang="es-ES" sz="1400" b="1" dirty="0"/>
          </a:p>
        </p:txBody>
      </p:sp>
      <p:sp>
        <p:nvSpPr>
          <p:cNvPr id="21" name="Elipse 20"/>
          <p:cNvSpPr/>
          <p:nvPr/>
        </p:nvSpPr>
        <p:spPr>
          <a:xfrm>
            <a:off x="7375079" y="2770231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2</a:t>
            </a:r>
          </a:p>
        </p:txBody>
      </p:sp>
      <p:sp>
        <p:nvSpPr>
          <p:cNvPr id="22" name="Elipse 21"/>
          <p:cNvSpPr/>
          <p:nvPr/>
        </p:nvSpPr>
        <p:spPr>
          <a:xfrm>
            <a:off x="6118652" y="2514225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1</a:t>
            </a:r>
            <a:endParaRPr lang="es-ES" sz="1400" b="1" dirty="0"/>
          </a:p>
        </p:txBody>
      </p:sp>
      <p:sp>
        <p:nvSpPr>
          <p:cNvPr id="23" name="Elipse 22"/>
          <p:cNvSpPr/>
          <p:nvPr/>
        </p:nvSpPr>
        <p:spPr>
          <a:xfrm>
            <a:off x="7638988" y="4348864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6</a:t>
            </a:r>
            <a:endParaRPr lang="es-ES" sz="1400" b="1" dirty="0"/>
          </a:p>
        </p:txBody>
      </p:sp>
      <p:sp>
        <p:nvSpPr>
          <p:cNvPr id="24" name="Elipse 23"/>
          <p:cNvSpPr/>
          <p:nvPr/>
        </p:nvSpPr>
        <p:spPr>
          <a:xfrm>
            <a:off x="6767480" y="2395329"/>
            <a:ext cx="648828" cy="64882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8</a:t>
            </a:r>
            <a:endParaRPr lang="es-ES" sz="1400" b="1" dirty="0"/>
          </a:p>
        </p:txBody>
      </p:sp>
      <p:sp>
        <p:nvSpPr>
          <p:cNvPr id="25" name="Elipse 24"/>
          <p:cNvSpPr/>
          <p:nvPr/>
        </p:nvSpPr>
        <p:spPr>
          <a:xfrm>
            <a:off x="7050665" y="3900154"/>
            <a:ext cx="648828" cy="64882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7</a:t>
            </a:r>
            <a:endParaRPr lang="es-ES" sz="1400" b="1" dirty="0"/>
          </a:p>
        </p:txBody>
      </p:sp>
      <p:sp>
        <p:nvSpPr>
          <p:cNvPr id="26" name="Elipse 25"/>
          <p:cNvSpPr/>
          <p:nvPr/>
        </p:nvSpPr>
        <p:spPr>
          <a:xfrm>
            <a:off x="6592691" y="4486918"/>
            <a:ext cx="648828" cy="64882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9</a:t>
            </a:r>
            <a:endParaRPr lang="es-ES" sz="1400" b="1" dirty="0"/>
          </a:p>
        </p:txBody>
      </p:sp>
      <p:sp>
        <p:nvSpPr>
          <p:cNvPr id="27" name="Elipse 26"/>
          <p:cNvSpPr/>
          <p:nvPr/>
        </p:nvSpPr>
        <p:spPr>
          <a:xfrm>
            <a:off x="6814116" y="3203494"/>
            <a:ext cx="648828" cy="64882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10</a:t>
            </a:r>
            <a:endParaRPr lang="es-ES" sz="1400" b="1" dirty="0"/>
          </a:p>
        </p:txBody>
      </p:sp>
      <p:sp>
        <p:nvSpPr>
          <p:cNvPr id="28" name="Elipse 27"/>
          <p:cNvSpPr/>
          <p:nvPr/>
        </p:nvSpPr>
        <p:spPr>
          <a:xfrm>
            <a:off x="7963402" y="2395329"/>
            <a:ext cx="648828" cy="64882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11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77300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200" dirty="0" smtClean="0"/>
              <a:t>Proceso evolutivo institucional</a:t>
            </a:r>
            <a:endParaRPr lang="es-ES_tradnl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sp>
        <p:nvSpPr>
          <p:cNvPr id="2" name="Cilindro 1"/>
          <p:cNvSpPr/>
          <p:nvPr/>
        </p:nvSpPr>
        <p:spPr>
          <a:xfrm>
            <a:off x="360565" y="2719743"/>
            <a:ext cx="1932682" cy="2153695"/>
          </a:xfrm>
          <a:prstGeom prst="can">
            <a:avLst/>
          </a:prstGeom>
          <a:solidFill>
            <a:srgbClr val="A3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MARCO GENERAL DE COMPETENCIAS</a:t>
            </a:r>
            <a:endParaRPr lang="es-ES" b="1" dirty="0"/>
          </a:p>
        </p:txBody>
      </p:sp>
      <p:grpSp>
        <p:nvGrpSpPr>
          <p:cNvPr id="4" name="Agrupar 3"/>
          <p:cNvGrpSpPr/>
          <p:nvPr/>
        </p:nvGrpSpPr>
        <p:grpSpPr>
          <a:xfrm>
            <a:off x="2779075" y="2222736"/>
            <a:ext cx="2301113" cy="2954428"/>
            <a:chOff x="3124200" y="1573854"/>
            <a:chExt cx="2301113" cy="2954428"/>
          </a:xfrm>
        </p:grpSpPr>
        <p:sp>
          <p:nvSpPr>
            <p:cNvPr id="16" name="Cilindro 15"/>
            <p:cNvSpPr/>
            <p:nvPr/>
          </p:nvSpPr>
          <p:spPr>
            <a:xfrm>
              <a:off x="3124200" y="4127915"/>
              <a:ext cx="2301113" cy="400367"/>
            </a:xfrm>
            <a:prstGeom prst="can">
              <a:avLst/>
            </a:prstGeom>
            <a:solidFill>
              <a:srgbClr val="FF66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lindro 14"/>
            <p:cNvSpPr/>
            <p:nvPr/>
          </p:nvSpPr>
          <p:spPr>
            <a:xfrm>
              <a:off x="3124200" y="3893219"/>
              <a:ext cx="2301113" cy="441784"/>
            </a:xfrm>
            <a:prstGeom prst="can">
              <a:avLst/>
            </a:prstGeom>
            <a:solidFill>
              <a:srgbClr val="00804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lindro 13"/>
            <p:cNvSpPr/>
            <p:nvPr/>
          </p:nvSpPr>
          <p:spPr>
            <a:xfrm>
              <a:off x="3124200" y="3575686"/>
              <a:ext cx="2301113" cy="552230"/>
            </a:xfrm>
            <a:prstGeom prst="can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lindro 12"/>
            <p:cNvSpPr/>
            <p:nvPr/>
          </p:nvSpPr>
          <p:spPr>
            <a:xfrm>
              <a:off x="3124200" y="3285765"/>
              <a:ext cx="2301113" cy="483201"/>
            </a:xfrm>
            <a:prstGeom prst="can">
              <a:avLst/>
            </a:prstGeom>
            <a:solidFill>
              <a:srgbClr val="6666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lindro 11"/>
            <p:cNvSpPr/>
            <p:nvPr/>
          </p:nvSpPr>
          <p:spPr>
            <a:xfrm>
              <a:off x="3124200" y="3009651"/>
              <a:ext cx="2301113" cy="566035"/>
            </a:xfrm>
            <a:prstGeom prst="can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lindro 10"/>
            <p:cNvSpPr/>
            <p:nvPr/>
          </p:nvSpPr>
          <p:spPr>
            <a:xfrm>
              <a:off x="3124200" y="2747342"/>
              <a:ext cx="2301113" cy="538423"/>
            </a:xfrm>
            <a:prstGeom prst="can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ilindro 8"/>
            <p:cNvSpPr/>
            <p:nvPr/>
          </p:nvSpPr>
          <p:spPr>
            <a:xfrm>
              <a:off x="3124200" y="1573855"/>
              <a:ext cx="2301113" cy="1435796"/>
            </a:xfrm>
            <a:prstGeom prst="can">
              <a:avLst>
                <a:gd name="adj" fmla="val 39423"/>
              </a:avLst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Cilindro 6"/>
            <p:cNvSpPr/>
            <p:nvPr/>
          </p:nvSpPr>
          <p:spPr>
            <a:xfrm>
              <a:off x="3124200" y="1573854"/>
              <a:ext cx="2301113" cy="2926817"/>
            </a:xfrm>
            <a:prstGeom prst="can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s-ES" b="1" dirty="0" smtClean="0">
                  <a:solidFill>
                    <a:schemeClr val="tx1"/>
                  </a:solidFill>
                </a:rPr>
                <a:t>COMPETENCIAS ESPECÍFICAS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5770436" y="2222736"/>
            <a:ext cx="3009462" cy="2926817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6213057" y="3487467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5</a:t>
            </a:r>
          </a:p>
        </p:txBody>
      </p:sp>
      <p:sp>
        <p:nvSpPr>
          <p:cNvPr id="19" name="Elipse 18"/>
          <p:cNvSpPr/>
          <p:nvPr/>
        </p:nvSpPr>
        <p:spPr>
          <a:xfrm>
            <a:off x="7963402" y="3356334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4</a:t>
            </a:r>
            <a:endParaRPr lang="es-ES" sz="1400" b="1" dirty="0"/>
          </a:p>
        </p:txBody>
      </p:sp>
      <p:sp>
        <p:nvSpPr>
          <p:cNvPr id="20" name="Elipse 19"/>
          <p:cNvSpPr/>
          <p:nvPr/>
        </p:nvSpPr>
        <p:spPr>
          <a:xfrm>
            <a:off x="5888643" y="4284128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3</a:t>
            </a:r>
            <a:endParaRPr lang="es-ES" sz="1400" b="1" dirty="0"/>
          </a:p>
        </p:txBody>
      </p:sp>
      <p:sp>
        <p:nvSpPr>
          <p:cNvPr id="21" name="Elipse 20"/>
          <p:cNvSpPr/>
          <p:nvPr/>
        </p:nvSpPr>
        <p:spPr>
          <a:xfrm>
            <a:off x="7375079" y="2770231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2</a:t>
            </a:r>
          </a:p>
        </p:txBody>
      </p:sp>
      <p:sp>
        <p:nvSpPr>
          <p:cNvPr id="22" name="Elipse 21"/>
          <p:cNvSpPr/>
          <p:nvPr/>
        </p:nvSpPr>
        <p:spPr>
          <a:xfrm>
            <a:off x="6118652" y="2514225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1</a:t>
            </a:r>
            <a:endParaRPr lang="es-ES" sz="1400" b="1" dirty="0"/>
          </a:p>
        </p:txBody>
      </p:sp>
      <p:sp>
        <p:nvSpPr>
          <p:cNvPr id="23" name="Elipse 22"/>
          <p:cNvSpPr/>
          <p:nvPr/>
        </p:nvSpPr>
        <p:spPr>
          <a:xfrm>
            <a:off x="7638988" y="4348864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6</a:t>
            </a:r>
            <a:endParaRPr lang="es-ES" sz="1400" b="1" dirty="0"/>
          </a:p>
        </p:txBody>
      </p:sp>
      <p:sp>
        <p:nvSpPr>
          <p:cNvPr id="24" name="Elipse 23"/>
          <p:cNvSpPr/>
          <p:nvPr/>
        </p:nvSpPr>
        <p:spPr>
          <a:xfrm>
            <a:off x="6767480" y="2395329"/>
            <a:ext cx="648828" cy="64882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8</a:t>
            </a:r>
            <a:endParaRPr lang="es-ES" sz="1400" b="1" dirty="0"/>
          </a:p>
        </p:txBody>
      </p:sp>
      <p:sp>
        <p:nvSpPr>
          <p:cNvPr id="25" name="Elipse 24"/>
          <p:cNvSpPr/>
          <p:nvPr/>
        </p:nvSpPr>
        <p:spPr>
          <a:xfrm>
            <a:off x="7050665" y="3900154"/>
            <a:ext cx="648828" cy="64882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7</a:t>
            </a:r>
            <a:endParaRPr lang="es-ES" sz="1400" b="1" dirty="0"/>
          </a:p>
        </p:txBody>
      </p:sp>
      <p:sp>
        <p:nvSpPr>
          <p:cNvPr id="26" name="Elipse 25"/>
          <p:cNvSpPr/>
          <p:nvPr/>
        </p:nvSpPr>
        <p:spPr>
          <a:xfrm>
            <a:off x="6592691" y="4486918"/>
            <a:ext cx="648828" cy="64882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9</a:t>
            </a:r>
            <a:endParaRPr lang="es-ES" sz="1400" b="1" dirty="0"/>
          </a:p>
        </p:txBody>
      </p:sp>
      <p:sp>
        <p:nvSpPr>
          <p:cNvPr id="27" name="Elipse 26"/>
          <p:cNvSpPr/>
          <p:nvPr/>
        </p:nvSpPr>
        <p:spPr>
          <a:xfrm>
            <a:off x="6814116" y="3203494"/>
            <a:ext cx="648828" cy="64882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10</a:t>
            </a:r>
            <a:endParaRPr lang="es-ES" sz="1400" b="1" dirty="0"/>
          </a:p>
        </p:txBody>
      </p:sp>
      <p:sp>
        <p:nvSpPr>
          <p:cNvPr id="28" name="Elipse 27"/>
          <p:cNvSpPr/>
          <p:nvPr/>
        </p:nvSpPr>
        <p:spPr>
          <a:xfrm>
            <a:off x="7963402" y="2395329"/>
            <a:ext cx="648828" cy="64882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11</a:t>
            </a:r>
            <a:endParaRPr lang="es-ES" sz="1400" b="1" dirty="0"/>
          </a:p>
        </p:txBody>
      </p:sp>
      <p:cxnSp>
        <p:nvCxnSpPr>
          <p:cNvPr id="17" name="Conector angular 16"/>
          <p:cNvCxnSpPr>
            <a:stCxn id="16" idx="3"/>
            <a:endCxn id="3" idx="2"/>
          </p:cNvCxnSpPr>
          <p:nvPr/>
        </p:nvCxnSpPr>
        <p:spPr>
          <a:xfrm rot="5400000" flipH="1" flipV="1">
            <a:off x="5588593" y="3490591"/>
            <a:ext cx="27611" cy="3345535"/>
          </a:xfrm>
          <a:prstGeom prst="bentConnector3">
            <a:avLst>
              <a:gd name="adj1" fmla="val -827931"/>
            </a:avLst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05" name="Conector angular 25604"/>
          <p:cNvCxnSpPr>
            <a:stCxn id="3" idx="0"/>
            <a:endCxn id="2" idx="1"/>
          </p:cNvCxnSpPr>
          <p:nvPr/>
        </p:nvCxnSpPr>
        <p:spPr>
          <a:xfrm rot="16200000" flipH="1" flipV="1">
            <a:off x="4052533" y="-502892"/>
            <a:ext cx="497007" cy="5948261"/>
          </a:xfrm>
          <a:prstGeom prst="bentConnector3">
            <a:avLst>
              <a:gd name="adj1" fmla="val -45995"/>
            </a:avLst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51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ector angular 29"/>
          <p:cNvCxnSpPr/>
          <p:nvPr/>
        </p:nvCxnSpPr>
        <p:spPr>
          <a:xfrm rot="16200000" flipH="1" flipV="1">
            <a:off x="3514403" y="-191515"/>
            <a:ext cx="1656000" cy="6480000"/>
          </a:xfrm>
          <a:prstGeom prst="bentConnector3">
            <a:avLst>
              <a:gd name="adj1" fmla="val -45995"/>
            </a:avLst>
          </a:prstGeom>
          <a:ln>
            <a:solidFill>
              <a:srgbClr val="008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28"/>
          <p:cNvCxnSpPr/>
          <p:nvPr/>
        </p:nvCxnSpPr>
        <p:spPr>
          <a:xfrm rot="16200000" flipV="1">
            <a:off x="5716436" y="2983264"/>
            <a:ext cx="108000" cy="4320000"/>
          </a:xfrm>
          <a:prstGeom prst="bentConnector3">
            <a:avLst>
              <a:gd name="adj1" fmla="val -827931"/>
            </a:avLst>
          </a:prstGeom>
          <a:ln>
            <a:solidFill>
              <a:srgbClr val="00804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200" dirty="0" smtClean="0"/>
              <a:t>Proceso evolutivo institucional</a:t>
            </a:r>
            <a:endParaRPr lang="es-ES_tradnl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sp>
        <p:nvSpPr>
          <p:cNvPr id="2" name="Cilindro 1"/>
          <p:cNvSpPr/>
          <p:nvPr/>
        </p:nvSpPr>
        <p:spPr>
          <a:xfrm>
            <a:off x="360565" y="2719743"/>
            <a:ext cx="1932682" cy="2153695"/>
          </a:xfrm>
          <a:prstGeom prst="can">
            <a:avLst/>
          </a:prstGeom>
          <a:solidFill>
            <a:srgbClr val="A3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MARCO GENERAL DE COMPETENCIAS</a:t>
            </a:r>
            <a:endParaRPr lang="es-ES" b="1" dirty="0"/>
          </a:p>
        </p:txBody>
      </p:sp>
      <p:grpSp>
        <p:nvGrpSpPr>
          <p:cNvPr id="4" name="Agrupar 3"/>
          <p:cNvGrpSpPr/>
          <p:nvPr/>
        </p:nvGrpSpPr>
        <p:grpSpPr>
          <a:xfrm>
            <a:off x="2779075" y="2222736"/>
            <a:ext cx="2301113" cy="2954428"/>
            <a:chOff x="3124200" y="1573854"/>
            <a:chExt cx="2301113" cy="2954428"/>
          </a:xfrm>
        </p:grpSpPr>
        <p:sp>
          <p:nvSpPr>
            <p:cNvPr id="16" name="Cilindro 15"/>
            <p:cNvSpPr/>
            <p:nvPr/>
          </p:nvSpPr>
          <p:spPr>
            <a:xfrm>
              <a:off x="3124200" y="4127915"/>
              <a:ext cx="2301113" cy="400367"/>
            </a:xfrm>
            <a:prstGeom prst="can">
              <a:avLst/>
            </a:prstGeom>
            <a:solidFill>
              <a:srgbClr val="FF66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lindro 14"/>
            <p:cNvSpPr/>
            <p:nvPr/>
          </p:nvSpPr>
          <p:spPr>
            <a:xfrm>
              <a:off x="3124200" y="3893219"/>
              <a:ext cx="2301113" cy="441784"/>
            </a:xfrm>
            <a:prstGeom prst="can">
              <a:avLst/>
            </a:prstGeom>
            <a:solidFill>
              <a:srgbClr val="00804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lindro 13"/>
            <p:cNvSpPr/>
            <p:nvPr/>
          </p:nvSpPr>
          <p:spPr>
            <a:xfrm>
              <a:off x="3124200" y="3575686"/>
              <a:ext cx="2301113" cy="552230"/>
            </a:xfrm>
            <a:prstGeom prst="can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lindro 12"/>
            <p:cNvSpPr/>
            <p:nvPr/>
          </p:nvSpPr>
          <p:spPr>
            <a:xfrm>
              <a:off x="3124200" y="3285765"/>
              <a:ext cx="2301113" cy="483201"/>
            </a:xfrm>
            <a:prstGeom prst="can">
              <a:avLst/>
            </a:prstGeom>
            <a:solidFill>
              <a:srgbClr val="6666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lindro 11"/>
            <p:cNvSpPr/>
            <p:nvPr/>
          </p:nvSpPr>
          <p:spPr>
            <a:xfrm>
              <a:off x="3124200" y="3009651"/>
              <a:ext cx="2301113" cy="566035"/>
            </a:xfrm>
            <a:prstGeom prst="can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lindro 10"/>
            <p:cNvSpPr/>
            <p:nvPr/>
          </p:nvSpPr>
          <p:spPr>
            <a:xfrm>
              <a:off x="3124200" y="2747342"/>
              <a:ext cx="2301113" cy="538423"/>
            </a:xfrm>
            <a:prstGeom prst="can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ilindro 8"/>
            <p:cNvSpPr/>
            <p:nvPr/>
          </p:nvSpPr>
          <p:spPr>
            <a:xfrm>
              <a:off x="3124200" y="1573855"/>
              <a:ext cx="2301113" cy="1435796"/>
            </a:xfrm>
            <a:prstGeom prst="can">
              <a:avLst>
                <a:gd name="adj" fmla="val 39423"/>
              </a:avLst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Cilindro 6"/>
            <p:cNvSpPr/>
            <p:nvPr/>
          </p:nvSpPr>
          <p:spPr>
            <a:xfrm>
              <a:off x="3124200" y="1573854"/>
              <a:ext cx="2301113" cy="2926817"/>
            </a:xfrm>
            <a:prstGeom prst="can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s-ES" b="1" dirty="0" smtClean="0">
                  <a:solidFill>
                    <a:schemeClr val="tx1"/>
                  </a:solidFill>
                </a:rPr>
                <a:t>COMPETENCIAS ESPECÍFICAS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5770436" y="2222736"/>
            <a:ext cx="3009462" cy="2926817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6213057" y="3487467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5</a:t>
            </a:r>
          </a:p>
        </p:txBody>
      </p:sp>
      <p:sp>
        <p:nvSpPr>
          <p:cNvPr id="19" name="Elipse 18"/>
          <p:cNvSpPr/>
          <p:nvPr/>
        </p:nvSpPr>
        <p:spPr>
          <a:xfrm>
            <a:off x="7963402" y="3356334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4</a:t>
            </a:r>
            <a:endParaRPr lang="es-ES" sz="1400" b="1" dirty="0"/>
          </a:p>
        </p:txBody>
      </p:sp>
      <p:sp>
        <p:nvSpPr>
          <p:cNvPr id="20" name="Elipse 19"/>
          <p:cNvSpPr/>
          <p:nvPr/>
        </p:nvSpPr>
        <p:spPr>
          <a:xfrm>
            <a:off x="5888643" y="4284128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3</a:t>
            </a:r>
            <a:endParaRPr lang="es-ES" sz="1400" b="1" dirty="0"/>
          </a:p>
        </p:txBody>
      </p:sp>
      <p:sp>
        <p:nvSpPr>
          <p:cNvPr id="21" name="Elipse 20"/>
          <p:cNvSpPr/>
          <p:nvPr/>
        </p:nvSpPr>
        <p:spPr>
          <a:xfrm>
            <a:off x="7375079" y="2770231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2</a:t>
            </a:r>
          </a:p>
        </p:txBody>
      </p:sp>
      <p:sp>
        <p:nvSpPr>
          <p:cNvPr id="22" name="Elipse 21"/>
          <p:cNvSpPr/>
          <p:nvPr/>
        </p:nvSpPr>
        <p:spPr>
          <a:xfrm>
            <a:off x="6118652" y="2514225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1</a:t>
            </a:r>
            <a:endParaRPr lang="es-ES" sz="1400" b="1" dirty="0"/>
          </a:p>
        </p:txBody>
      </p:sp>
      <p:sp>
        <p:nvSpPr>
          <p:cNvPr id="23" name="Elipse 22"/>
          <p:cNvSpPr/>
          <p:nvPr/>
        </p:nvSpPr>
        <p:spPr>
          <a:xfrm>
            <a:off x="7638988" y="4348864"/>
            <a:ext cx="648828" cy="64882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6</a:t>
            </a:r>
            <a:endParaRPr lang="es-ES" sz="1400" b="1" dirty="0"/>
          </a:p>
        </p:txBody>
      </p:sp>
      <p:sp>
        <p:nvSpPr>
          <p:cNvPr id="24" name="Elipse 23"/>
          <p:cNvSpPr/>
          <p:nvPr/>
        </p:nvSpPr>
        <p:spPr>
          <a:xfrm>
            <a:off x="6767480" y="2395329"/>
            <a:ext cx="648828" cy="64882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8</a:t>
            </a:r>
            <a:endParaRPr lang="es-ES" sz="1400" b="1" dirty="0"/>
          </a:p>
        </p:txBody>
      </p:sp>
      <p:sp>
        <p:nvSpPr>
          <p:cNvPr id="25" name="Elipse 24"/>
          <p:cNvSpPr/>
          <p:nvPr/>
        </p:nvSpPr>
        <p:spPr>
          <a:xfrm>
            <a:off x="7050665" y="3900154"/>
            <a:ext cx="648828" cy="64882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7</a:t>
            </a:r>
            <a:endParaRPr lang="es-ES" sz="1400" b="1" dirty="0"/>
          </a:p>
        </p:txBody>
      </p:sp>
      <p:sp>
        <p:nvSpPr>
          <p:cNvPr id="26" name="Elipse 25"/>
          <p:cNvSpPr/>
          <p:nvPr/>
        </p:nvSpPr>
        <p:spPr>
          <a:xfrm>
            <a:off x="6592691" y="4486918"/>
            <a:ext cx="648828" cy="64882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9</a:t>
            </a:r>
            <a:endParaRPr lang="es-ES" sz="1400" b="1" dirty="0"/>
          </a:p>
        </p:txBody>
      </p:sp>
      <p:sp>
        <p:nvSpPr>
          <p:cNvPr id="27" name="Elipse 26"/>
          <p:cNvSpPr/>
          <p:nvPr/>
        </p:nvSpPr>
        <p:spPr>
          <a:xfrm>
            <a:off x="6814116" y="3203494"/>
            <a:ext cx="648828" cy="64882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10</a:t>
            </a:r>
            <a:endParaRPr lang="es-ES" sz="1400" b="1" dirty="0"/>
          </a:p>
        </p:txBody>
      </p:sp>
      <p:sp>
        <p:nvSpPr>
          <p:cNvPr id="28" name="Elipse 27"/>
          <p:cNvSpPr/>
          <p:nvPr/>
        </p:nvSpPr>
        <p:spPr>
          <a:xfrm>
            <a:off x="7963402" y="2395329"/>
            <a:ext cx="648828" cy="64882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 11</a:t>
            </a:r>
            <a:endParaRPr lang="es-ES" sz="1400" b="1" dirty="0"/>
          </a:p>
        </p:txBody>
      </p:sp>
      <p:cxnSp>
        <p:nvCxnSpPr>
          <p:cNvPr id="17" name="Conector angular 16"/>
          <p:cNvCxnSpPr>
            <a:stCxn id="16" idx="3"/>
            <a:endCxn id="3" idx="2"/>
          </p:cNvCxnSpPr>
          <p:nvPr/>
        </p:nvCxnSpPr>
        <p:spPr>
          <a:xfrm rot="5400000" flipH="1" flipV="1">
            <a:off x="5588593" y="3490591"/>
            <a:ext cx="27611" cy="3345535"/>
          </a:xfrm>
          <a:prstGeom prst="bentConnector3">
            <a:avLst>
              <a:gd name="adj1" fmla="val -827931"/>
            </a:avLst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05" name="Conector angular 25604"/>
          <p:cNvCxnSpPr>
            <a:stCxn id="3" idx="0"/>
            <a:endCxn id="2" idx="1"/>
          </p:cNvCxnSpPr>
          <p:nvPr/>
        </p:nvCxnSpPr>
        <p:spPr>
          <a:xfrm rot="16200000" flipH="1" flipV="1">
            <a:off x="4052533" y="-502892"/>
            <a:ext cx="497007" cy="5948261"/>
          </a:xfrm>
          <a:prstGeom prst="bentConnector3">
            <a:avLst>
              <a:gd name="adj1" fmla="val -45995"/>
            </a:avLst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3610436" y="1547887"/>
            <a:ext cx="1204702" cy="369332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Decisiones</a:t>
            </a:r>
            <a:endParaRPr lang="es-ES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5199833" y="5563393"/>
            <a:ext cx="1204702" cy="369332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Decisiones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3913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/>
          </a:p>
        </p:txBody>
      </p:sp>
      <p:sp>
        <p:nvSpPr>
          <p:cNvPr id="32770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1B81B7-BF21-1F48-BA6F-AB5A83F781DF}" type="slidenum">
              <a:rPr lang="es-ES_tradnl" sz="1200">
                <a:solidFill>
                  <a:srgbClr val="898989"/>
                </a:solidFill>
              </a:rPr>
              <a:pPr eaLnBrk="1" hangingPunct="1"/>
              <a:t>33</a:t>
            </a:fld>
            <a:endParaRPr lang="es-ES_tradnl" sz="1200">
              <a:solidFill>
                <a:srgbClr val="898989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0" y="4873964"/>
            <a:ext cx="9144000" cy="153987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s-ES" sz="3400" dirty="0" smtClean="0"/>
              <a:t>4. TRAILER: un marco para la gestión integral de competencias</a:t>
            </a:r>
            <a:endParaRPr lang="es-ES" sz="3400" dirty="0"/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429"/>
            <a:ext cx="4319588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43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0940" y="127000"/>
            <a:ext cx="311636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Partners</a:t>
            </a:r>
            <a:endParaRPr lang="es-ES" dirty="0">
              <a:ea typeface="+mj-ea"/>
            </a:endParaRPr>
          </a:p>
        </p:txBody>
      </p:sp>
      <p:sp>
        <p:nvSpPr>
          <p:cNvPr id="5122" name="Marcador de contenido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33950" cy="4525963"/>
          </a:xfrm>
        </p:spPr>
        <p:txBody>
          <a:bodyPr anchor="ctr"/>
          <a:lstStyle/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s-ES" sz="1800">
                <a:latin typeface="Helvetica" charset="0"/>
              </a:rPr>
              <a:t>University of Salamanca (Spain)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s-ES" sz="1800">
                <a:latin typeface="Helvetica" charset="0"/>
              </a:rPr>
              <a:t>Universitat Politècnica de Catalunya (Spain)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s-ES" sz="1800">
                <a:latin typeface="Helvetica" charset="0"/>
              </a:rPr>
              <a:t>Open Universiteit Nederland (Netherlands)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s-ES" sz="1800">
                <a:latin typeface="Helvetica" charset="0"/>
              </a:rPr>
              <a:t>University of Bolton (United Kingdom)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s-ES" sz="1800">
                <a:latin typeface="Helvetica" charset="0"/>
              </a:rPr>
              <a:t>Dom Szkolen i Doradztwa Mykowska Aleksandra (Poland)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s-ES" sz="1800">
                <a:latin typeface="Helvetica" charset="0"/>
              </a:rPr>
              <a:t>Instituto Politécnico do Porto (Portugal)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s-ES" sz="1800">
                <a:latin typeface="Helvetica" charset="0"/>
              </a:rPr>
              <a:t>University of Belgrade (Serbia)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endParaRPr lang="es-ES" sz="1800">
              <a:latin typeface="Helvetica" charset="0"/>
            </a:endParaRPr>
          </a:p>
        </p:txBody>
      </p:sp>
      <p:sp>
        <p:nvSpPr>
          <p:cNvPr id="5123" name="Marcador de contenido 5"/>
          <p:cNvSpPr>
            <a:spLocks noGrp="1"/>
          </p:cNvSpPr>
          <p:nvPr>
            <p:ph sz="half" idx="2"/>
          </p:nvPr>
        </p:nvSpPr>
        <p:spPr>
          <a:xfrm>
            <a:off x="5665788" y="1600200"/>
            <a:ext cx="3021012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s-ES" dirty="0">
              <a:latin typeface="Helvetica" charset="0"/>
            </a:endParaRPr>
          </a:p>
        </p:txBody>
      </p:sp>
      <p:sp>
        <p:nvSpPr>
          <p:cNvPr id="5124" name="Marcador de pie de página 3"/>
          <p:cNvSpPr>
            <a:spLocks noGrp="1"/>
          </p:cNvSpPr>
          <p:nvPr>
            <p:ph type="ftr" sz="quarter" idx="11"/>
          </p:nvPr>
        </p:nvSpPr>
        <p:spPr bwMode="auto">
          <a:xfrm>
            <a:off x="2194597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/>
              <a:t>519141-LLP-1-2011-1-ES-KA3-KA3MP </a:t>
            </a:r>
          </a:p>
        </p:txBody>
      </p:sp>
      <p:pic>
        <p:nvPicPr>
          <p:cNvPr id="5125" name="Imagen 7" descr="logo-UPC-14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830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n 8" descr="logo-OpenUniversite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2633663"/>
            <a:ext cx="2624138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n 9" descr="logo-IPP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4144963"/>
            <a:ext cx="102711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n 10" descr="Grial_EU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1649413"/>
            <a:ext cx="20383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n 11" descr="logo-Belgrade-14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5416550"/>
            <a:ext cx="1628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Imagen 12" descr="logo-dsi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4075113"/>
            <a:ext cx="1797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Imagen 13" descr="logo-Bolt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409950"/>
            <a:ext cx="17224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7" descr="EAC_EduTraining_4c_E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6305550"/>
            <a:ext cx="9493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8" descr="DEF flag-logoeac-LLP_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6305550"/>
            <a:ext cx="14160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20" descr="eacea_logo_e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6318250"/>
            <a:ext cx="8540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49238"/>
            <a:ext cx="21717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78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79370" y="127000"/>
            <a:ext cx="3757929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200" dirty="0" smtClean="0"/>
              <a:t>Arquitectura básica</a:t>
            </a:r>
            <a:endParaRPr lang="es-ES_tradnl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pic>
        <p:nvPicPr>
          <p:cNvPr id="7" name="Marcador de contenid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60" y="1362180"/>
            <a:ext cx="6992629" cy="4829454"/>
          </a:xfrm>
          <a:prstGeom prst="rect">
            <a:avLst/>
          </a:prstGeom>
          <a:solidFill>
            <a:schemeClr val="bg1"/>
          </a:solidFill>
          <a:ln w="9525" cap="rnd">
            <a:solidFill>
              <a:srgbClr val="DDDDDD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8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49238"/>
            <a:ext cx="21717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00762" y="127000"/>
            <a:ext cx="4136538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200" dirty="0" smtClean="0"/>
              <a:t>Añadir actividades al ILC (i)</a:t>
            </a:r>
            <a:endParaRPr lang="es-ES_tradnl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pic>
        <p:nvPicPr>
          <p:cNvPr id="8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" y="249238"/>
            <a:ext cx="21717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5484"/>
            <a:ext cx="9144000" cy="472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4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00762" y="127000"/>
            <a:ext cx="4136538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200" dirty="0" smtClean="0"/>
              <a:t>Añadir actividades al ILC (ii)</a:t>
            </a:r>
            <a:endParaRPr lang="es-ES_tradnl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pic>
        <p:nvPicPr>
          <p:cNvPr id="8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" y="249238"/>
            <a:ext cx="21717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Captura de pantalla 2013-03-17 a la(s) 14.33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187"/>
            <a:ext cx="9144000" cy="343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1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00762" y="127000"/>
            <a:ext cx="4136538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200" dirty="0" smtClean="0"/>
              <a:t>Añadir actividades al ILC (iii)</a:t>
            </a:r>
            <a:endParaRPr lang="es-ES_tradnl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pic>
        <p:nvPicPr>
          <p:cNvPr id="8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" y="249238"/>
            <a:ext cx="21717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Captura de pantalla 2013-03-17 a la(s) 14.33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2" y="1401923"/>
            <a:ext cx="8409482" cy="499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1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00762" y="127000"/>
            <a:ext cx="4136538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200" dirty="0" smtClean="0"/>
              <a:t>Gestionar el portfolio</a:t>
            </a:r>
            <a:endParaRPr lang="es-ES_tradnl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pic>
        <p:nvPicPr>
          <p:cNvPr id="8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" y="249238"/>
            <a:ext cx="21717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Captura de pantalla 2013-03-17 a la(s) 14.40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04" y="1842753"/>
            <a:ext cx="6454973" cy="400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1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2800" dirty="0" smtClean="0"/>
              <a:t>¿Qué es una competencia?</a:t>
            </a:r>
            <a:endParaRPr lang="es-ES" sz="2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00762" y="127000"/>
            <a:ext cx="4136538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200" dirty="0" smtClean="0"/>
              <a:t>Editar actividades y competencias</a:t>
            </a:r>
            <a:endParaRPr lang="es-ES_tradnl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pic>
        <p:nvPicPr>
          <p:cNvPr id="8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" y="249238"/>
            <a:ext cx="21717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Captura de pantalla 2013-03-17 a la(s) 14.42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565"/>
            <a:ext cx="9144000" cy="373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8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00762" y="127000"/>
            <a:ext cx="4136538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s-ES" sz="2800" dirty="0" smtClean="0"/>
              <a:t>Vista institucional: añadir y validar competencias</a:t>
            </a:r>
            <a:endParaRPr lang="es-ES_tradnl" sz="28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pic>
        <p:nvPicPr>
          <p:cNvPr id="8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" y="249238"/>
            <a:ext cx="21717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0" y="1568798"/>
            <a:ext cx="3797300" cy="41529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613" y="1608474"/>
            <a:ext cx="41529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7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00762" y="127000"/>
            <a:ext cx="4136538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s-ES" sz="2600" dirty="0" smtClean="0"/>
              <a:t>Visualización institucional de competencias</a:t>
            </a:r>
            <a:endParaRPr lang="es-ES_tradnl" sz="26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pic>
        <p:nvPicPr>
          <p:cNvPr id="8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" y="249238"/>
            <a:ext cx="21717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80" y="1333500"/>
            <a:ext cx="2286000" cy="1397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044" y="1813918"/>
            <a:ext cx="2844800" cy="2298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451350"/>
            <a:ext cx="4749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0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S_tradnl" cap="none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PRESENTACIÓN DEL MÓDULO TOL-USAL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_tradnl">
              <a:ea typeface="+mn-ea"/>
            </a:endParaRPr>
          </a:p>
        </p:txBody>
      </p:sp>
      <p:sp>
        <p:nvSpPr>
          <p:cNvPr id="67587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pic>
        <p:nvPicPr>
          <p:cNvPr id="67588" name="Imagen 7" descr="Logotipo TOL photosh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247775"/>
            <a:ext cx="33258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En qué consiste…</a:t>
            </a:r>
          </a:p>
        </p:txBody>
      </p:sp>
      <p:sp>
        <p:nvSpPr>
          <p:cNvPr id="68610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>
                <a:latin typeface="Tahoma" charset="0"/>
                <a:ea typeface="ＭＳ Ｐゴシック" charset="0"/>
              </a:rPr>
              <a:t>Cinco semanas de formación intensiva sobre tutoría </a:t>
            </a:r>
            <a:r>
              <a:rPr lang="es-ES_tradnl" i="1">
                <a:latin typeface="Tahoma" charset="0"/>
                <a:ea typeface="ＭＳ Ｐゴシック" charset="0"/>
              </a:rPr>
              <a:t>online</a:t>
            </a:r>
            <a:endParaRPr lang="es-ES_tradnl">
              <a:latin typeface="Tahoma" charset="0"/>
              <a:ea typeface="ＭＳ Ｐゴシック" charset="0"/>
            </a:endParaRPr>
          </a:p>
          <a:p>
            <a:r>
              <a:rPr lang="es-ES_tradnl">
                <a:latin typeface="Tahoma" charset="0"/>
                <a:ea typeface="ＭＳ Ｐゴシック" charset="0"/>
              </a:rPr>
              <a:t>Formación más práctica que teórica</a:t>
            </a:r>
          </a:p>
          <a:p>
            <a:r>
              <a:rPr lang="es-ES_tradnl">
                <a:latin typeface="Tahoma" charset="0"/>
                <a:ea typeface="ＭＳ Ｐゴシック" charset="0"/>
              </a:rPr>
              <a:t>Basado en el aprendizaje </a:t>
            </a:r>
            <a:r>
              <a:rPr lang="es-ES_tradnl" i="1">
                <a:latin typeface="Tahoma" charset="0"/>
                <a:ea typeface="ＭＳ Ｐゴシック" charset="0"/>
              </a:rPr>
              <a:t>por </a:t>
            </a:r>
            <a:r>
              <a:rPr lang="es-ES_tradnl">
                <a:latin typeface="Tahoma" charset="0"/>
                <a:ea typeface="ＭＳ Ｐゴシック" charset="0"/>
              </a:rPr>
              <a:t>competencias y </a:t>
            </a:r>
            <a:r>
              <a:rPr lang="es-ES_tradnl" i="1">
                <a:latin typeface="Tahoma" charset="0"/>
                <a:ea typeface="ＭＳ Ｐゴシック" charset="0"/>
              </a:rPr>
              <a:t>en </a:t>
            </a:r>
            <a:r>
              <a:rPr lang="es-ES_tradnl">
                <a:latin typeface="Tahoma" charset="0"/>
                <a:ea typeface="ＭＳ Ｐゴシック" charset="0"/>
              </a:rPr>
              <a:t>competencias</a:t>
            </a:r>
          </a:p>
          <a:p>
            <a:r>
              <a:rPr lang="es-ES_tradnl">
                <a:latin typeface="Tahoma" charset="0"/>
                <a:ea typeface="ＭＳ Ｐゴシック" charset="0"/>
              </a:rPr>
              <a:t>Curso de alta interacción y trabajo en grupo</a:t>
            </a:r>
          </a:p>
          <a:p>
            <a:r>
              <a:rPr lang="es-ES_tradnl">
                <a:latin typeface="Tahoma" charset="0"/>
                <a:ea typeface="ＭＳ Ｐゴシック" charset="0"/>
              </a:rPr>
              <a:t>Intensa labor del equipo de tutores</a:t>
            </a:r>
          </a:p>
          <a:p>
            <a:r>
              <a:rPr lang="es-ES_tradnl">
                <a:latin typeface="Tahoma" charset="0"/>
                <a:ea typeface="ＭＳ Ｐゴシック" charset="0"/>
              </a:rPr>
              <a:t>Se requiere disciplina y constancia en el trabajo</a:t>
            </a:r>
          </a:p>
          <a:p>
            <a:r>
              <a:rPr lang="es-ES_tradnl">
                <a:latin typeface="Tahoma" charset="0"/>
                <a:ea typeface="ＭＳ Ｐゴシック" charset="0"/>
              </a:rPr>
              <a:t>El curso es extremadamente motivador</a:t>
            </a:r>
          </a:p>
        </p:txBody>
      </p:sp>
      <p:sp>
        <p:nvSpPr>
          <p:cNvPr id="68611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Contenidos</a:t>
            </a:r>
          </a:p>
        </p:txBody>
      </p:sp>
      <p:sp>
        <p:nvSpPr>
          <p:cNvPr id="70658" name="Marcador de contenido 2"/>
          <p:cNvSpPr>
            <a:spLocks noGrp="1"/>
          </p:cNvSpPr>
          <p:nvPr>
            <p:ph sz="half" idx="1"/>
          </p:nvPr>
        </p:nvSpPr>
        <p:spPr>
          <a:xfrm>
            <a:off x="279400" y="1422400"/>
            <a:ext cx="4216400" cy="47037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ES_tradnl" sz="1100" b="1" dirty="0">
                <a:latin typeface="Tahoma" charset="0"/>
                <a:ea typeface="ＭＳ Ｐゴシック" charset="0"/>
              </a:rPr>
              <a:t>Semana 1:  </a:t>
            </a:r>
            <a:r>
              <a:rPr lang="es-ES_tradnl" sz="1100" b="1" i="1" dirty="0">
                <a:latin typeface="Tahoma" charset="0"/>
                <a:ea typeface="ＭＳ Ｐゴシック" charset="0"/>
              </a:rPr>
              <a:t>Concepto de e-</a:t>
            </a:r>
            <a:r>
              <a:rPr lang="es-ES_tradnl" sz="1100" b="1" i="1" dirty="0" err="1">
                <a:latin typeface="Tahoma" charset="0"/>
                <a:ea typeface="ＭＳ Ｐゴシック" charset="0"/>
              </a:rPr>
              <a:t>learning</a:t>
            </a:r>
            <a:r>
              <a:rPr lang="es-ES_tradnl" sz="1100" b="1" i="1" dirty="0">
                <a:latin typeface="Tahoma" charset="0"/>
                <a:ea typeface="ＭＳ Ｐゴシック" charset="0"/>
              </a:rPr>
              <a:t> e introducción a la tutoría online</a:t>
            </a:r>
            <a:endParaRPr lang="es-ES_tradnl" sz="1100" dirty="0">
              <a:latin typeface="Tahoma" charset="0"/>
              <a:ea typeface="ＭＳ Ｐゴシック" charset="0"/>
            </a:endParaRPr>
          </a:p>
          <a:p>
            <a:pPr marL="0" indent="0"/>
            <a:r>
              <a:rPr lang="es-ES_tradnl" sz="1100" dirty="0">
                <a:latin typeface="Tahoma" charset="0"/>
                <a:ea typeface="ＭＳ Ｐゴシック" charset="0"/>
              </a:rPr>
              <a:t>Descripción del concepto de </a:t>
            </a:r>
            <a:r>
              <a:rPr lang="es-ES_tradnl" sz="1100" i="1" dirty="0">
                <a:latin typeface="Tahoma" charset="0"/>
                <a:ea typeface="ＭＳ Ｐゴシック" charset="0"/>
              </a:rPr>
              <a:t>e-</a:t>
            </a:r>
            <a:r>
              <a:rPr lang="es-ES_tradnl" sz="1100" i="1" dirty="0" err="1">
                <a:latin typeface="Tahoma" charset="0"/>
                <a:ea typeface="ＭＳ Ｐゴシック" charset="0"/>
              </a:rPr>
              <a:t>learning</a:t>
            </a:r>
            <a:endParaRPr lang="es-ES_tradnl" sz="1100" i="1" dirty="0">
              <a:latin typeface="Tahoma" charset="0"/>
              <a:ea typeface="ＭＳ Ｐゴシック" charset="0"/>
            </a:endParaRPr>
          </a:p>
          <a:p>
            <a:pPr marL="0" indent="0"/>
            <a:r>
              <a:rPr lang="es-ES_tradnl" sz="1100" dirty="0">
                <a:latin typeface="Tahoma" charset="0"/>
                <a:ea typeface="ＭＳ Ｐゴシック" charset="0"/>
              </a:rPr>
              <a:t>Naturaleza de la función tutorial</a:t>
            </a:r>
          </a:p>
          <a:p>
            <a:pPr marL="0" indent="0"/>
            <a:r>
              <a:rPr lang="es-ES_tradnl" sz="1100" dirty="0">
                <a:latin typeface="Tahoma" charset="0"/>
                <a:ea typeface="ＭＳ Ｐゴシック" charset="0"/>
              </a:rPr>
              <a:t>Roles y perfiles de tutoría</a:t>
            </a:r>
          </a:p>
          <a:p>
            <a:pPr marL="0" indent="0"/>
            <a:r>
              <a:rPr lang="es-ES_tradnl" sz="1100" dirty="0">
                <a:latin typeface="Tahoma" charset="0"/>
                <a:ea typeface="ＭＳ Ｐゴシック" charset="0"/>
              </a:rPr>
              <a:t>Competencias y destrezas del tutor virtual</a:t>
            </a:r>
          </a:p>
          <a:p>
            <a:pPr marL="0" indent="0"/>
            <a:r>
              <a:rPr lang="es-ES_tradnl" sz="1100" dirty="0">
                <a:latin typeface="Tahoma" charset="0"/>
                <a:ea typeface="ＭＳ Ｐゴシック" charset="0"/>
              </a:rPr>
              <a:t>Ámbitos de aplicación y casos de estudio </a:t>
            </a:r>
            <a:endParaRPr lang="es-ES_tradnl" sz="1100" dirty="0" smtClean="0">
              <a:latin typeface="Tahoma" charset="0"/>
              <a:ea typeface="ＭＳ Ｐゴシック" charset="0"/>
            </a:endParaRPr>
          </a:p>
          <a:p>
            <a:pPr marL="0" indent="0"/>
            <a:r>
              <a:rPr lang="es-ES_tradnl" sz="1100" dirty="0" smtClean="0">
                <a:latin typeface="Tahoma" charset="0"/>
                <a:ea typeface="ＭＳ Ｐゴシック" charset="0"/>
              </a:rPr>
              <a:t>Patrones pedag</a:t>
            </a:r>
            <a:r>
              <a:rPr lang="es-ES_tradnl" sz="1100" dirty="0" smtClean="0">
                <a:latin typeface="Tahoma" charset="0"/>
                <a:ea typeface="ＭＳ Ｐゴシック" charset="0"/>
              </a:rPr>
              <a:t>ógicos aplicados a la formación </a:t>
            </a:r>
            <a:r>
              <a:rPr lang="es-ES_tradnl" sz="1100" i="1" dirty="0" smtClean="0">
                <a:latin typeface="Tahoma" charset="0"/>
                <a:ea typeface="ＭＳ Ｐゴシック" charset="0"/>
              </a:rPr>
              <a:t>online</a:t>
            </a:r>
            <a:endParaRPr lang="es-ES_tradnl" sz="1100" dirty="0">
              <a:latin typeface="Tahoma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s-ES_tradnl" sz="1100" dirty="0">
                <a:latin typeface="Tahoma" charset="0"/>
                <a:ea typeface="ＭＳ Ｐゴシック" charset="0"/>
              </a:rPr>
              <a:t> </a:t>
            </a:r>
          </a:p>
          <a:p>
            <a:pPr marL="0" indent="0">
              <a:buFont typeface="Arial" charset="0"/>
              <a:buNone/>
            </a:pPr>
            <a:r>
              <a:rPr lang="es-ES_tradnl" sz="1100" b="1" dirty="0">
                <a:latin typeface="Tahoma" charset="0"/>
                <a:ea typeface="ＭＳ Ｐゴシック" charset="0"/>
              </a:rPr>
              <a:t>Semana 2</a:t>
            </a:r>
            <a:r>
              <a:rPr lang="es-ES_tradnl" sz="1100" dirty="0">
                <a:latin typeface="Tahoma" charset="0"/>
                <a:ea typeface="ＭＳ Ｐゴシック" charset="0"/>
              </a:rPr>
              <a:t>:</a:t>
            </a:r>
            <a:r>
              <a:rPr lang="es-ES_tradnl" sz="1100" b="1" dirty="0">
                <a:latin typeface="Tahoma" charset="0"/>
                <a:ea typeface="ＭＳ Ｐゴシック" charset="0"/>
              </a:rPr>
              <a:t> </a:t>
            </a:r>
            <a:r>
              <a:rPr lang="es-ES_tradnl" sz="1100" b="1" i="1" dirty="0">
                <a:latin typeface="Tahoma" charset="0"/>
                <a:ea typeface="ＭＳ Ｐゴシック" charset="0"/>
              </a:rPr>
              <a:t>Uso eficiente de las herramientas a disposición de un tutor virtual</a:t>
            </a:r>
            <a:endParaRPr lang="es-ES_tradnl" sz="1100" b="1" dirty="0">
              <a:latin typeface="Tahoma" charset="0"/>
              <a:ea typeface="ＭＳ Ｐゴシック" charset="0"/>
            </a:endParaRPr>
          </a:p>
          <a:p>
            <a:pPr marL="0" indent="0"/>
            <a:r>
              <a:rPr lang="es-ES_tradnl" sz="1100" dirty="0">
                <a:latin typeface="Tahoma" charset="0"/>
                <a:ea typeface="ＭＳ Ｐゴシック" charset="0"/>
              </a:rPr>
              <a:t>Catálogo de herramientas y utilidades más habituales para un tutor</a:t>
            </a:r>
          </a:p>
          <a:p>
            <a:pPr marL="0" indent="0"/>
            <a:r>
              <a:rPr lang="es-ES_tradnl" sz="1100" dirty="0">
                <a:latin typeface="Tahoma" charset="0"/>
                <a:ea typeface="ＭＳ Ｐゴシック" charset="0"/>
              </a:rPr>
              <a:t>Aplicaciones didácticas de estas herramientas a contextos formativos diversos</a:t>
            </a:r>
          </a:p>
          <a:p>
            <a:pPr marL="0" indent="0"/>
            <a:r>
              <a:rPr lang="es-ES_tradnl" sz="1100" dirty="0">
                <a:latin typeface="Tahoma" charset="0"/>
                <a:ea typeface="ＭＳ Ｐゴシック" charset="0"/>
              </a:rPr>
              <a:t>Simulación de situaciones formativas diferentes para adopción de las herramientas adecuadas</a:t>
            </a:r>
          </a:p>
          <a:p>
            <a:pPr marL="0" indent="0"/>
            <a:r>
              <a:rPr lang="es-ES_tradnl" sz="1100" dirty="0">
                <a:latin typeface="Tahoma" charset="0"/>
                <a:ea typeface="ＭＳ Ｐゴシック" charset="0"/>
              </a:rPr>
              <a:t>Consejos prácticos de utilización, precauciones contra mal uso o uso ineficiente</a:t>
            </a:r>
          </a:p>
          <a:p>
            <a:pPr marL="0" indent="0">
              <a:buFont typeface="Arial" charset="0"/>
              <a:buNone/>
            </a:pPr>
            <a:r>
              <a:rPr lang="es-ES_tradnl" sz="1100" dirty="0">
                <a:latin typeface="Tahoma" charset="0"/>
                <a:ea typeface="ＭＳ Ｐゴシック" charset="0"/>
              </a:rPr>
              <a:t> </a:t>
            </a:r>
          </a:p>
          <a:p>
            <a:pPr marL="0" indent="0">
              <a:buFont typeface="Arial" charset="0"/>
              <a:buNone/>
            </a:pPr>
            <a:r>
              <a:rPr lang="es-ES_tradnl" sz="1100" b="1" dirty="0">
                <a:latin typeface="Tahoma" charset="0"/>
                <a:ea typeface="ＭＳ Ｐゴシック" charset="0"/>
              </a:rPr>
              <a:t>Semana 3:</a:t>
            </a:r>
            <a:r>
              <a:rPr lang="es-ES_tradnl" sz="1100" dirty="0">
                <a:latin typeface="Tahoma" charset="0"/>
                <a:ea typeface="ＭＳ Ｐゴシック" charset="0"/>
              </a:rPr>
              <a:t> </a:t>
            </a:r>
            <a:r>
              <a:rPr lang="es-ES_tradnl" sz="1100" b="1" i="1" dirty="0">
                <a:latin typeface="Tahoma" charset="0"/>
                <a:ea typeface="ＭＳ Ｐゴシック" charset="0"/>
              </a:rPr>
              <a:t>Dinámicas de comunicación e interacción en contextos virtuales</a:t>
            </a:r>
            <a:endParaRPr lang="es-ES_tradnl" sz="1100" b="1" dirty="0">
              <a:latin typeface="Tahoma" charset="0"/>
              <a:ea typeface="ＭＳ Ｐゴシック" charset="0"/>
            </a:endParaRPr>
          </a:p>
          <a:p>
            <a:pPr marL="0" indent="0"/>
            <a:r>
              <a:rPr lang="es-ES_tradnl" sz="1100" dirty="0">
                <a:latin typeface="Tahoma" charset="0"/>
                <a:ea typeface="ＭＳ Ｐゴシック" charset="0"/>
              </a:rPr>
              <a:t>Contextos y modalidades de comunicación: casos prácticos</a:t>
            </a:r>
          </a:p>
          <a:p>
            <a:pPr marL="0" indent="0"/>
            <a:r>
              <a:rPr lang="es-ES_tradnl" sz="1100" dirty="0">
                <a:latin typeface="Tahoma" charset="0"/>
                <a:ea typeface="ＭＳ Ｐゴシック" charset="0"/>
              </a:rPr>
              <a:t>Habilidades de liderazgo, motivación y persuasión</a:t>
            </a:r>
          </a:p>
          <a:p>
            <a:pPr marL="0" indent="0">
              <a:buFont typeface="Arial" charset="0"/>
              <a:buNone/>
            </a:pPr>
            <a:r>
              <a:rPr lang="es-ES_tradnl" sz="1100" dirty="0">
                <a:latin typeface="Tahoma" charset="0"/>
                <a:ea typeface="ＭＳ Ｐゴシック" charset="0"/>
              </a:rPr>
              <a:t> 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4648200" y="1422400"/>
            <a:ext cx="4216400" cy="4703763"/>
          </a:xfrm>
        </p:spPr>
        <p:txBody>
          <a:bodyPr>
            <a:noAutofit/>
          </a:bodyPr>
          <a:lstStyle/>
          <a:p>
            <a:pPr indent="-165100">
              <a:defRPr/>
            </a:pPr>
            <a:r>
              <a:rPr lang="es-ES_tradnl" sz="1100" dirty="0" smtClean="0"/>
              <a:t>Perfiles de alumnado y roles de comunicación: qué hacer y cómo hacer</a:t>
            </a:r>
          </a:p>
          <a:p>
            <a:pPr indent="-165100">
              <a:defRPr/>
            </a:pPr>
            <a:r>
              <a:rPr lang="es-ES_tradnl" sz="1100" dirty="0" smtClean="0"/>
              <a:t>Estrategias para la solución de problemas (inactividad, conflictos, malos entendidos…)</a:t>
            </a:r>
          </a:p>
          <a:p>
            <a:pPr indent="-165100">
              <a:defRPr/>
            </a:pPr>
            <a:r>
              <a:rPr lang="es-ES_tradnl" sz="1100" dirty="0" smtClean="0"/>
              <a:t>Simulación de situaciones y </a:t>
            </a:r>
            <a:r>
              <a:rPr lang="es-ES_tradnl" sz="1100" dirty="0" err="1" smtClean="0"/>
              <a:t>patronizaci</a:t>
            </a:r>
            <a:r>
              <a:rPr lang="es-ES_tradnl" sz="1100" dirty="0" err="1" smtClean="0"/>
              <a:t>ón</a:t>
            </a:r>
            <a:endParaRPr lang="es-ES_tradnl" sz="1100" dirty="0" smtClean="0"/>
          </a:p>
          <a:p>
            <a:pPr>
              <a:buFont typeface="Arial" charset="0"/>
              <a:buNone/>
              <a:defRPr/>
            </a:pPr>
            <a:endParaRPr lang="es-ES_tradnl" sz="1100" b="1" dirty="0" smtClean="0"/>
          </a:p>
          <a:p>
            <a:pPr>
              <a:buFont typeface="Arial" charset="0"/>
              <a:buNone/>
              <a:defRPr/>
            </a:pPr>
            <a:r>
              <a:rPr lang="es-ES_tradnl" sz="1100" b="1" dirty="0" smtClean="0"/>
              <a:t>Semana 4:</a:t>
            </a:r>
            <a:r>
              <a:rPr lang="es-ES_tradnl" sz="1100" dirty="0" smtClean="0"/>
              <a:t> </a:t>
            </a:r>
            <a:r>
              <a:rPr lang="es-ES_tradnl" sz="1100" b="1" i="1" dirty="0" smtClean="0"/>
              <a:t>Gestión y evaluación de actividades formativas</a:t>
            </a:r>
            <a:endParaRPr lang="es-ES_tradnl" sz="1100" b="1" dirty="0" smtClean="0"/>
          </a:p>
          <a:p>
            <a:pPr indent="-165100">
              <a:defRPr/>
            </a:pPr>
            <a:r>
              <a:rPr lang="es-ES_tradnl" sz="1100" dirty="0" smtClean="0"/>
              <a:t>Adaptación de actividades a competencias y destrezas predefinidas</a:t>
            </a:r>
          </a:p>
          <a:p>
            <a:pPr indent="-165100">
              <a:defRPr/>
            </a:pPr>
            <a:r>
              <a:rPr lang="es-ES_tradnl" sz="1100" dirty="0" smtClean="0"/>
              <a:t>Secuenciación y planificación de la carga y la tipología de las actividades según el tipo de contenido formativo</a:t>
            </a:r>
          </a:p>
          <a:p>
            <a:pPr indent="-165100">
              <a:defRPr/>
            </a:pPr>
            <a:r>
              <a:rPr lang="es-ES_tradnl" sz="1100" dirty="0" smtClean="0"/>
              <a:t>Evaluación de actividades, evaluación de la interacción y evaluación continua.</a:t>
            </a:r>
          </a:p>
          <a:p>
            <a:pPr indent="-165100">
              <a:defRPr/>
            </a:pPr>
            <a:r>
              <a:rPr lang="es-ES_tradnl" sz="1100" dirty="0" smtClean="0"/>
              <a:t>Autoevaluación y </a:t>
            </a:r>
            <a:r>
              <a:rPr lang="es-ES_tradnl" sz="1100" dirty="0" err="1" smtClean="0"/>
              <a:t>heteroevaluación</a:t>
            </a:r>
            <a:endParaRPr lang="es-ES_tradnl" sz="1100" dirty="0" smtClean="0"/>
          </a:p>
          <a:p>
            <a:pPr indent="-165100">
              <a:defRPr/>
            </a:pPr>
            <a:r>
              <a:rPr lang="es-ES_tradnl" sz="1100" dirty="0" smtClean="0"/>
              <a:t>Desarrollo de casos </a:t>
            </a:r>
            <a:r>
              <a:rPr lang="es-ES_tradnl" sz="1100" dirty="0" smtClean="0"/>
              <a:t>prácticos, simulación </a:t>
            </a:r>
            <a:r>
              <a:rPr lang="es-ES_tradnl" sz="1100" dirty="0" smtClean="0"/>
              <a:t>de situaciones formativas </a:t>
            </a:r>
            <a:r>
              <a:rPr lang="es-ES_tradnl" sz="1100" dirty="0" smtClean="0"/>
              <a:t>concretas y </a:t>
            </a:r>
            <a:r>
              <a:rPr lang="es-ES_tradnl" sz="1100" dirty="0" err="1" smtClean="0"/>
              <a:t>patronizaci</a:t>
            </a:r>
            <a:r>
              <a:rPr lang="es-ES_tradnl" sz="1100" dirty="0" err="1" smtClean="0"/>
              <a:t>ón</a:t>
            </a:r>
            <a:endParaRPr lang="es-ES_tradnl" sz="1100" dirty="0" smtClean="0"/>
          </a:p>
          <a:p>
            <a:pPr>
              <a:buFont typeface="Arial" charset="0"/>
              <a:buNone/>
              <a:defRPr/>
            </a:pPr>
            <a:r>
              <a:rPr lang="es-ES_tradnl" sz="1100" dirty="0" smtClean="0"/>
              <a:t> </a:t>
            </a:r>
          </a:p>
          <a:p>
            <a:pPr marL="0" indent="0">
              <a:buFont typeface="Arial" charset="0"/>
              <a:buNone/>
              <a:defRPr/>
            </a:pPr>
            <a:r>
              <a:rPr lang="es-ES_tradnl" sz="1100" b="1" dirty="0" smtClean="0"/>
              <a:t>Semana 5:</a:t>
            </a:r>
            <a:r>
              <a:rPr lang="es-ES_tradnl" sz="1100" dirty="0" smtClean="0"/>
              <a:t> </a:t>
            </a:r>
            <a:r>
              <a:rPr lang="es-ES_tradnl" sz="1100" b="1" i="1" dirty="0" smtClean="0"/>
              <a:t>Diseño de actividades formativas y control de la calidad</a:t>
            </a:r>
            <a:endParaRPr lang="es-ES_tradnl" sz="1100" b="1" dirty="0" smtClean="0"/>
          </a:p>
          <a:p>
            <a:pPr indent="-165100">
              <a:defRPr/>
            </a:pPr>
            <a:r>
              <a:rPr lang="es-ES_tradnl" sz="1100" dirty="0" smtClean="0"/>
              <a:t>Nociones básicas de diseño </a:t>
            </a:r>
            <a:r>
              <a:rPr lang="es-ES_tradnl" sz="1100" dirty="0" smtClean="0"/>
              <a:t>instructivo aplicado </a:t>
            </a:r>
            <a:r>
              <a:rPr lang="es-ES_tradnl" sz="1100" dirty="0" smtClean="0"/>
              <a:t>a la labor </a:t>
            </a:r>
            <a:r>
              <a:rPr lang="es-ES_tradnl" sz="1100" dirty="0" smtClean="0"/>
              <a:t>tutorial y patrones para </a:t>
            </a:r>
            <a:r>
              <a:rPr lang="es-ES_tradnl" sz="1100" smtClean="0"/>
              <a:t>diseño instructivo</a:t>
            </a:r>
            <a:endParaRPr lang="es-ES_tradnl" sz="1100" dirty="0" smtClean="0"/>
          </a:p>
          <a:p>
            <a:pPr indent="-165100">
              <a:defRPr/>
            </a:pPr>
            <a:r>
              <a:rPr lang="es-ES_tradnl" sz="1100" dirty="0" smtClean="0"/>
              <a:t>Elementos y criterios de control de calidad de actividades formativas autorizadas</a:t>
            </a:r>
          </a:p>
          <a:p>
            <a:pPr indent="-165100">
              <a:defRPr/>
            </a:pPr>
            <a:r>
              <a:rPr lang="es-ES_tradnl" sz="1100" dirty="0" smtClean="0"/>
              <a:t>Diseño e implementación de una iniciativa formativa piloto</a:t>
            </a:r>
          </a:p>
        </p:txBody>
      </p:sp>
      <p:sp>
        <p:nvSpPr>
          <p:cNvPr id="70660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Metodología (i)</a:t>
            </a:r>
          </a:p>
        </p:txBody>
      </p:sp>
      <p:sp>
        <p:nvSpPr>
          <p:cNvPr id="72706" name="Marcador de contenido 6"/>
          <p:cNvSpPr>
            <a:spLocks noGrp="1"/>
          </p:cNvSpPr>
          <p:nvPr>
            <p:ph idx="1"/>
          </p:nvPr>
        </p:nvSpPr>
        <p:spPr>
          <a:xfrm>
            <a:off x="307474" y="1443790"/>
            <a:ext cx="8515684" cy="4682374"/>
          </a:xfrm>
        </p:spPr>
        <p:txBody>
          <a:bodyPr/>
          <a:lstStyle/>
          <a:p>
            <a:r>
              <a:rPr lang="es-ES_tradnl" sz="2400" dirty="0">
                <a:latin typeface="Tahoma" charset="0"/>
                <a:ea typeface="ＭＳ Ｐゴシック" charset="0"/>
              </a:rPr>
              <a:t>Estrategias metodológicas </a:t>
            </a:r>
            <a:r>
              <a:rPr lang="es-ES_tradnl" sz="2400" i="1" dirty="0">
                <a:latin typeface="Tahoma" charset="0"/>
                <a:ea typeface="ＭＳ Ｐゴシック" charset="0"/>
              </a:rPr>
              <a:t>online</a:t>
            </a:r>
            <a:endParaRPr lang="es-ES_tradnl" sz="2400" dirty="0">
              <a:latin typeface="Tahoma" charset="0"/>
              <a:ea typeface="ＭＳ Ｐゴシック" charset="0"/>
            </a:endParaRPr>
          </a:p>
          <a:p>
            <a:pPr lvl="1"/>
            <a:r>
              <a:rPr lang="es-ES_tradnl" dirty="0">
                <a:latin typeface="Tahoma" charset="0"/>
                <a:ea typeface="ＭＳ Ｐゴシック" charset="0"/>
              </a:rPr>
              <a:t>Materiales de trabajo disponibles en el SGA USAL</a:t>
            </a:r>
          </a:p>
          <a:p>
            <a:pPr lvl="1"/>
            <a:r>
              <a:rPr lang="es-ES_tradnl" dirty="0">
                <a:latin typeface="Tahoma" charset="0"/>
                <a:ea typeface="ＭＳ Ｐゴシック" charset="0"/>
              </a:rPr>
              <a:t>Plan de actividades claro y preciso, día por día</a:t>
            </a:r>
          </a:p>
          <a:p>
            <a:pPr lvl="1"/>
            <a:r>
              <a:rPr lang="es-ES_tradnl" dirty="0">
                <a:latin typeface="Tahoma" charset="0"/>
                <a:ea typeface="ＭＳ Ｐゴシック" charset="0"/>
              </a:rPr>
              <a:t>Actividades prácticas (individuales y en grupo)</a:t>
            </a:r>
          </a:p>
          <a:p>
            <a:pPr lvl="1"/>
            <a:r>
              <a:rPr lang="es-ES_tradnl" dirty="0">
                <a:latin typeface="Tahoma" charset="0"/>
                <a:ea typeface="ＭＳ Ｐゴシック" charset="0"/>
              </a:rPr>
              <a:t>Evaluación continua</a:t>
            </a:r>
          </a:p>
          <a:p>
            <a:pPr lvl="1"/>
            <a:r>
              <a:rPr lang="es-ES_tradnl" dirty="0">
                <a:latin typeface="Tahoma" charset="0"/>
                <a:ea typeface="ＭＳ Ｐゴシック" charset="0"/>
              </a:rPr>
              <a:t>Orientación hacia la práctica de situaciones reales de tutoría</a:t>
            </a:r>
          </a:p>
          <a:p>
            <a:pPr lvl="1"/>
            <a:r>
              <a:rPr lang="es-ES_tradnl" dirty="0">
                <a:latin typeface="Tahoma" charset="0"/>
                <a:ea typeface="ＭＳ Ｐゴシック" charset="0"/>
              </a:rPr>
              <a:t>Aprender </a:t>
            </a:r>
            <a:r>
              <a:rPr lang="es-ES_tradnl" dirty="0" smtClean="0">
                <a:latin typeface="Tahoma" charset="0"/>
                <a:ea typeface="ＭＳ Ｐゴシック" charset="0"/>
              </a:rPr>
              <a:t>haciendo</a:t>
            </a:r>
          </a:p>
          <a:p>
            <a:pPr lvl="1"/>
            <a:r>
              <a:rPr lang="es-ES_tradnl" dirty="0" smtClean="0">
                <a:latin typeface="Tahoma" charset="0"/>
                <a:ea typeface="ＭＳ Ｐゴシック" charset="0"/>
              </a:rPr>
              <a:t>Metodolog</a:t>
            </a:r>
            <a:r>
              <a:rPr lang="es-ES_tradnl" dirty="0" smtClean="0">
                <a:latin typeface="Tahoma" charset="0"/>
                <a:ea typeface="ＭＳ Ｐゴシック" charset="0"/>
              </a:rPr>
              <a:t>ía de patrones pedagógicos de </a:t>
            </a:r>
            <a:r>
              <a:rPr lang="es-ES_tradnl" i="1" dirty="0" smtClean="0">
                <a:latin typeface="Tahoma" charset="0"/>
                <a:ea typeface="ＭＳ Ｐゴシック" charset="0"/>
              </a:rPr>
              <a:t>eLearning</a:t>
            </a:r>
            <a:endParaRPr lang="es-ES_tradnl" dirty="0">
              <a:latin typeface="Tahoma" charset="0"/>
              <a:ea typeface="ＭＳ Ｐゴシック" charset="0"/>
            </a:endParaRPr>
          </a:p>
          <a:p>
            <a:pPr lvl="1"/>
            <a:r>
              <a:rPr lang="es-ES_tradnl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Itinerario específico para quien, puntualmente, no pueda seguir la evaluación continua</a:t>
            </a:r>
          </a:p>
        </p:txBody>
      </p:sp>
      <p:sp>
        <p:nvSpPr>
          <p:cNvPr id="72707" name="Marcador de pie de págin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Metodología (ii)</a:t>
            </a:r>
          </a:p>
        </p:txBody>
      </p:sp>
      <p:sp>
        <p:nvSpPr>
          <p:cNvPr id="73730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>
                <a:latin typeface="Tahoma" charset="0"/>
                <a:ea typeface="ＭＳ Ｐゴシック" charset="0"/>
              </a:rPr>
              <a:t>Instrumentos metodológicos y de evaluación</a:t>
            </a:r>
          </a:p>
          <a:p>
            <a:pPr lvl="1"/>
            <a:r>
              <a:rPr lang="es-ES_tradnl">
                <a:latin typeface="Tahoma" charset="0"/>
                <a:ea typeface="ＭＳ Ｐゴシック" charset="0"/>
              </a:rPr>
              <a:t>Uso de la comunicación asíncrona a través del SGA de la USAL (foros y herramientas de trabajo en grupo)</a:t>
            </a:r>
          </a:p>
          <a:p>
            <a:pPr lvl="1"/>
            <a:r>
              <a:rPr lang="es-ES_tradnl">
                <a:latin typeface="Tahoma" charset="0"/>
                <a:ea typeface="ＭＳ Ｐゴシック" charset="0"/>
              </a:rPr>
              <a:t>Realización de casos prácticos con situaciones </a:t>
            </a:r>
            <a:r>
              <a:rPr lang="ja-JP" altLang="es-ES_tradnl">
                <a:latin typeface="Tahoma" charset="0"/>
                <a:ea typeface="ＭＳ Ｐゴシック" charset="0"/>
              </a:rPr>
              <a:t>“</a:t>
            </a:r>
            <a:r>
              <a:rPr lang="es-ES_tradnl" altLang="ja-JP">
                <a:latin typeface="Tahoma" charset="0"/>
                <a:ea typeface="ＭＳ Ｐゴシック" charset="0"/>
              </a:rPr>
              <a:t>reales</a:t>
            </a:r>
            <a:r>
              <a:rPr lang="ja-JP" altLang="es-ES_tradnl">
                <a:latin typeface="Tahoma" charset="0"/>
                <a:ea typeface="ＭＳ Ｐゴシック" charset="0"/>
              </a:rPr>
              <a:t>”</a:t>
            </a:r>
            <a:endParaRPr lang="es-ES_tradnl" altLang="ja-JP">
              <a:latin typeface="Tahoma" charset="0"/>
              <a:ea typeface="ＭＳ Ｐゴシック" charset="0"/>
            </a:endParaRPr>
          </a:p>
          <a:p>
            <a:pPr lvl="1"/>
            <a:r>
              <a:rPr lang="es-ES_tradnl">
                <a:latin typeface="Tahoma" charset="0"/>
                <a:ea typeface="ＭＳ Ｐゴシック" charset="0"/>
              </a:rPr>
              <a:t>Realización de ensayos-informe finales por unidad</a:t>
            </a:r>
          </a:p>
          <a:p>
            <a:pPr lvl="1"/>
            <a:r>
              <a:rPr lang="es-ES_tradnl">
                <a:latin typeface="Tahoma" charset="0"/>
                <a:ea typeface="ＭＳ Ｐゴシック" charset="0"/>
              </a:rPr>
              <a:t>Puesta en práctica de los roles de tutoría desde el primer día</a:t>
            </a:r>
          </a:p>
        </p:txBody>
      </p:sp>
      <p:sp>
        <p:nvSpPr>
          <p:cNvPr id="73731" name="Marcador de pie de págin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Manual de supervivencia</a:t>
            </a:r>
          </a:p>
        </p:txBody>
      </p:sp>
      <p:sp>
        <p:nvSpPr>
          <p:cNvPr id="74754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 sz="2400">
                <a:latin typeface="Tahoma" charset="0"/>
                <a:ea typeface="ＭＳ Ｐゴシック" charset="0"/>
              </a:rPr>
              <a:t>¿Qué se espera de vosotros?</a:t>
            </a:r>
          </a:p>
          <a:p>
            <a:pPr lvl="1">
              <a:lnSpc>
                <a:spcPct val="90000"/>
              </a:lnSpc>
            </a:pPr>
            <a:r>
              <a:rPr lang="es-ES_tradnl" sz="2200">
                <a:latin typeface="Tahoma" charset="0"/>
                <a:ea typeface="ＭＳ Ｐゴシック" charset="0"/>
              </a:rPr>
              <a:t>Mantén una actitud participativa y colaborativa</a:t>
            </a:r>
          </a:p>
          <a:p>
            <a:pPr lvl="1">
              <a:lnSpc>
                <a:spcPct val="90000"/>
              </a:lnSpc>
            </a:pPr>
            <a:r>
              <a:rPr lang="es-ES_tradnl" sz="2200">
                <a:latin typeface="Tahoma" charset="0"/>
                <a:ea typeface="ＭＳ Ｐゴシック" charset="0"/>
              </a:rPr>
              <a:t>Trabaja en grupo</a:t>
            </a:r>
          </a:p>
          <a:p>
            <a:pPr lvl="1">
              <a:lnSpc>
                <a:spcPct val="90000"/>
              </a:lnSpc>
            </a:pPr>
            <a:r>
              <a:rPr lang="es-ES_tradnl" sz="2200">
                <a:latin typeface="Tahoma" charset="0"/>
                <a:ea typeface="ＭＳ Ｐゴシック" charset="0"/>
              </a:rPr>
              <a:t>Reflexiona, critica, discute, pero contribuye a la solución de los problemas</a:t>
            </a:r>
          </a:p>
          <a:p>
            <a:pPr lvl="1">
              <a:lnSpc>
                <a:spcPct val="90000"/>
              </a:lnSpc>
            </a:pPr>
            <a:r>
              <a:rPr lang="es-ES_tradnl" sz="2200">
                <a:latin typeface="Tahoma" charset="0"/>
                <a:ea typeface="ＭＳ Ｐゴシック" charset="0"/>
              </a:rPr>
              <a:t>Trabaja de la manera más constante posible (± 2h/día) pero sin necesidad de horarios fijos </a:t>
            </a:r>
            <a:r>
              <a:rPr lang="es-ES_tradnl" sz="2200" b="1">
                <a:solidFill>
                  <a:srgbClr val="FF0000"/>
                </a:solidFill>
                <a:latin typeface="Tahoma" charset="0"/>
                <a:ea typeface="ＭＳ Ｐゴシック" charset="0"/>
              </a:rPr>
              <a:t>(!)</a:t>
            </a:r>
          </a:p>
          <a:p>
            <a:pPr lvl="1">
              <a:lnSpc>
                <a:spcPct val="90000"/>
              </a:lnSpc>
            </a:pPr>
            <a:r>
              <a:rPr lang="es-ES_tradnl" sz="2200">
                <a:latin typeface="Tahoma" charset="0"/>
                <a:ea typeface="ＭＳ Ｐゴシック" charset="0"/>
              </a:rPr>
              <a:t>No dudes en preguntar, individualmente o en grupo</a:t>
            </a:r>
          </a:p>
          <a:p>
            <a:pPr lvl="1">
              <a:lnSpc>
                <a:spcPct val="90000"/>
              </a:lnSpc>
            </a:pPr>
            <a:r>
              <a:rPr lang="es-ES_tradnl" sz="2200">
                <a:latin typeface="Tahoma" charset="0"/>
                <a:ea typeface="ＭＳ Ｐゴシック" charset="0"/>
              </a:rPr>
              <a:t>Créetelo: tienes mucho que aportar, tanto o más que aprender</a:t>
            </a:r>
          </a:p>
          <a:p>
            <a:pPr lvl="1">
              <a:lnSpc>
                <a:spcPct val="90000"/>
              </a:lnSpc>
            </a:pPr>
            <a:r>
              <a:rPr lang="es-ES_tradnl" sz="2200">
                <a:latin typeface="Tahoma" charset="0"/>
                <a:ea typeface="ＭＳ Ｐゴシック" charset="0"/>
              </a:rPr>
              <a:t>Actúa como tutor desde el primer día, no sólo como alumno. Aprende a andar… andando</a:t>
            </a:r>
          </a:p>
        </p:txBody>
      </p:sp>
      <p:sp>
        <p:nvSpPr>
          <p:cNvPr id="74755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Información práctica</a:t>
            </a:r>
          </a:p>
        </p:txBody>
      </p:sp>
      <p:sp>
        <p:nvSpPr>
          <p:cNvPr id="75778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latin typeface="Tahoma" charset="0"/>
                <a:ea typeface="ＭＳ Ｐゴシック" charset="0"/>
              </a:rPr>
              <a:t>Fechas: del </a:t>
            </a:r>
            <a:r>
              <a:rPr lang="es-ES_tradnl" dirty="0" smtClean="0">
                <a:latin typeface="Tahoma" charset="0"/>
                <a:ea typeface="ＭＳ Ｐゴシック" charset="0"/>
              </a:rPr>
              <a:t>1 </a:t>
            </a:r>
            <a:r>
              <a:rPr lang="es-ES_tradnl" dirty="0">
                <a:latin typeface="Tahoma" charset="0"/>
                <a:ea typeface="ＭＳ Ｐゴシック" charset="0"/>
              </a:rPr>
              <a:t>de </a:t>
            </a:r>
            <a:r>
              <a:rPr lang="es-ES_tradnl" dirty="0" smtClean="0">
                <a:latin typeface="Tahoma" charset="0"/>
                <a:ea typeface="ＭＳ Ｐゴシック" charset="0"/>
              </a:rPr>
              <a:t>abril </a:t>
            </a:r>
            <a:r>
              <a:rPr lang="es-ES_tradnl" dirty="0">
                <a:latin typeface="Tahoma" charset="0"/>
                <a:ea typeface="ＭＳ Ｐゴシック" charset="0"/>
              </a:rPr>
              <a:t>al </a:t>
            </a:r>
            <a:r>
              <a:rPr lang="es-ES_tradnl" dirty="0" smtClean="0">
                <a:latin typeface="Tahoma" charset="0"/>
                <a:ea typeface="ＭＳ Ｐゴシック" charset="0"/>
              </a:rPr>
              <a:t>3 </a:t>
            </a:r>
            <a:r>
              <a:rPr lang="es-ES_tradnl" dirty="0">
                <a:latin typeface="Tahoma" charset="0"/>
                <a:ea typeface="ＭＳ Ｐゴシック" charset="0"/>
              </a:rPr>
              <a:t>de </a:t>
            </a:r>
            <a:r>
              <a:rPr lang="es-ES_tradnl" dirty="0" smtClean="0">
                <a:latin typeface="Tahoma" charset="0"/>
                <a:ea typeface="ＭＳ Ｐゴシック" charset="0"/>
              </a:rPr>
              <a:t>mayo</a:t>
            </a:r>
            <a:endParaRPr lang="es-ES_tradnl" dirty="0">
              <a:latin typeface="Tahoma" charset="0"/>
              <a:ea typeface="ＭＳ Ｐゴシック" charset="0"/>
            </a:endParaRPr>
          </a:p>
          <a:p>
            <a:r>
              <a:rPr lang="es-ES_tradnl" dirty="0">
                <a:latin typeface="Tahoma" charset="0"/>
                <a:ea typeface="ＭＳ Ｐゴシック" charset="0"/>
              </a:rPr>
              <a:t>Lugar: </a:t>
            </a:r>
            <a:r>
              <a:rPr lang="es-ES_tradnl" dirty="0">
                <a:latin typeface="Tahoma" charset="0"/>
                <a:ea typeface="ＭＳ Ｐゴシック" charset="0"/>
                <a:hlinkClick r:id="rId2"/>
              </a:rPr>
              <a:t>http://grial.usal.es/polis</a:t>
            </a:r>
            <a:endParaRPr lang="es-ES_tradnl" dirty="0">
              <a:latin typeface="Tahoma" charset="0"/>
              <a:ea typeface="ＭＳ Ｐゴシック" charset="0"/>
            </a:endParaRPr>
          </a:p>
          <a:p>
            <a:r>
              <a:rPr lang="es-ES_tradnl" dirty="0">
                <a:latin typeface="Tahoma" charset="0"/>
                <a:ea typeface="ＭＳ Ｐゴシック" charset="0"/>
              </a:rPr>
              <a:t>¿Dudas?</a:t>
            </a:r>
          </a:p>
          <a:p>
            <a:pPr lvl="1"/>
            <a:r>
              <a:rPr lang="es-ES_tradnl" dirty="0">
                <a:latin typeface="Tahoma" charset="0"/>
                <a:ea typeface="ＭＳ Ｐゴシック" charset="0"/>
              </a:rPr>
              <a:t>Contacta con el Cap. Mayoral (ACLOG)</a:t>
            </a:r>
          </a:p>
          <a:p>
            <a:pPr lvl="1"/>
            <a:r>
              <a:rPr lang="es-ES_tradnl" dirty="0">
                <a:latin typeface="Tahoma" charset="0"/>
                <a:ea typeface="ＭＳ Ｐゴシック" charset="0"/>
              </a:rPr>
              <a:t>o con Antón Seoane (</a:t>
            </a:r>
            <a:r>
              <a:rPr lang="es-ES_tradnl" dirty="0">
                <a:latin typeface="Tahoma" charset="0"/>
                <a:ea typeface="ＭＳ Ｐゴシック" charset="0"/>
                <a:hlinkClick r:id="rId3"/>
              </a:rPr>
              <a:t>aseoane@usal.es</a:t>
            </a:r>
            <a:r>
              <a:rPr lang="es-ES_tradnl" dirty="0">
                <a:latin typeface="Tahoma" charset="0"/>
                <a:ea typeface="ＭＳ Ｐゴシック" charset="0"/>
              </a:rPr>
              <a:t>)</a:t>
            </a:r>
          </a:p>
          <a:p>
            <a:r>
              <a:rPr lang="es-ES_tradnl" dirty="0">
                <a:latin typeface="Tahoma" charset="0"/>
                <a:ea typeface="ＭＳ Ｐゴシック" charset="0"/>
              </a:rPr>
              <a:t>Resuelve cualquier duda con los tutores de la unidad  a la mayor brevedad</a:t>
            </a:r>
          </a:p>
          <a:p>
            <a:r>
              <a:rPr lang="es-ES_tradnl" dirty="0">
                <a:latin typeface="Tahoma" charset="0"/>
                <a:ea typeface="ＭＳ Ｐゴシック" charset="0"/>
              </a:rPr>
              <a:t>Comunica incidencias lo antes posible (ausencias, dificultades para seguir una unidad) para que se te ofrezcan soluciones alternativas</a:t>
            </a:r>
          </a:p>
        </p:txBody>
      </p:sp>
      <p:sp>
        <p:nvSpPr>
          <p:cNvPr id="75779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2800" dirty="0" smtClean="0"/>
              <a:t>¿Formamos para el conocimiento o para la competencia? (i)</a:t>
            </a:r>
            <a:endParaRPr lang="es-ES" sz="2800" dirty="0"/>
          </a:p>
        </p:txBody>
      </p:sp>
      <p:sp>
        <p:nvSpPr>
          <p:cNvPr id="21506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>
                <a:latin typeface="Tahoma" charset="0"/>
                <a:ea typeface="ＭＳ Ｐゴシック" charset="0"/>
              </a:rPr>
              <a:t>El aprendizaje informal es </a:t>
            </a:r>
            <a:r>
              <a:rPr lang="es-ES" sz="2200" i="1" dirty="0">
                <a:latin typeface="Tahoma" charset="0"/>
                <a:ea typeface="ＭＳ Ｐゴシック" charset="0"/>
              </a:rPr>
              <a:t>natural</a:t>
            </a:r>
            <a:r>
              <a:rPr lang="es-ES" sz="2200" dirty="0">
                <a:latin typeface="Tahoma" charset="0"/>
                <a:ea typeface="ＭＳ Ｐゴシック" charset="0"/>
              </a:rPr>
              <a:t>, el formal es </a:t>
            </a:r>
            <a:r>
              <a:rPr lang="es-ES" sz="2200" i="1" dirty="0" smtClean="0">
                <a:latin typeface="Tahoma" charset="0"/>
                <a:ea typeface="ＭＳ Ｐゴシック" charset="0"/>
              </a:rPr>
              <a:t>artificial</a:t>
            </a:r>
          </a:p>
          <a:p>
            <a:endParaRPr lang="es-ES" sz="2200" dirty="0">
              <a:latin typeface="Tahoma" charset="0"/>
              <a:ea typeface="ＭＳ Ｐゴシック" charset="0"/>
            </a:endParaRPr>
          </a:p>
          <a:p>
            <a:r>
              <a:rPr lang="es-ES" sz="2200" dirty="0">
                <a:latin typeface="Tahoma" charset="0"/>
                <a:ea typeface="ＭＳ Ｐゴシック" charset="0"/>
              </a:rPr>
              <a:t>El conocimiento no siempre implica competencia, pero la competencia siempre presupone conocimiento</a:t>
            </a:r>
          </a:p>
          <a:p>
            <a:endParaRPr lang="es-ES" sz="2200" dirty="0" smtClean="0">
              <a:latin typeface="Tahoma" charset="0"/>
              <a:ea typeface="ＭＳ Ｐゴシック" charset="0"/>
            </a:endParaRPr>
          </a:p>
          <a:p>
            <a:r>
              <a:rPr lang="es-ES" sz="2200" dirty="0" smtClean="0">
                <a:latin typeface="Tahoma" charset="0"/>
                <a:ea typeface="ＭＳ Ｐゴシック" charset="0"/>
              </a:rPr>
              <a:t>El </a:t>
            </a:r>
            <a:r>
              <a:rPr lang="es-ES" sz="2200" dirty="0">
                <a:latin typeface="Tahoma" charset="0"/>
                <a:ea typeface="ＭＳ Ｐゴシック" charset="0"/>
              </a:rPr>
              <a:t>70% de lo que saben los profesionales lo adquieren de sus compañeros (</a:t>
            </a:r>
            <a:r>
              <a:rPr lang="es-ES" sz="2200" dirty="0" err="1">
                <a:latin typeface="Tahoma" charset="0"/>
                <a:ea typeface="ＭＳ Ｐゴシック" charset="0"/>
              </a:rPr>
              <a:t>Cofer</a:t>
            </a:r>
            <a:r>
              <a:rPr lang="es-ES" sz="2200" dirty="0">
                <a:latin typeface="Tahoma" charset="0"/>
                <a:ea typeface="ＭＳ Ｐゴシック" charset="0"/>
              </a:rPr>
              <a:t>, 2000)</a:t>
            </a:r>
          </a:p>
          <a:p>
            <a:endParaRPr lang="es-ES" sz="2200" dirty="0" smtClean="0">
              <a:latin typeface="Tahoma" charset="0"/>
              <a:ea typeface="ＭＳ Ｐゴシック" charset="0"/>
            </a:endParaRPr>
          </a:p>
          <a:p>
            <a:r>
              <a:rPr lang="es-ES" sz="2200" dirty="0" smtClean="0">
                <a:latin typeface="Tahoma" charset="0"/>
                <a:ea typeface="ＭＳ Ｐゴシック" charset="0"/>
              </a:rPr>
              <a:t>El </a:t>
            </a:r>
            <a:r>
              <a:rPr lang="es-ES" sz="2200" dirty="0">
                <a:latin typeface="Tahoma" charset="0"/>
                <a:ea typeface="ＭＳ Ｐゴシック" charset="0"/>
              </a:rPr>
              <a:t>80% del conocimiento de las organizaciones se adquiere de manera informal, </a:t>
            </a:r>
            <a:r>
              <a:rPr lang="es-ES" sz="2200" dirty="0" smtClean="0">
                <a:latin typeface="Tahoma" charset="0"/>
                <a:ea typeface="ＭＳ Ｐゴシック" charset="0"/>
              </a:rPr>
              <a:t>mientras que el </a:t>
            </a:r>
            <a:r>
              <a:rPr lang="es-ES" sz="2200" dirty="0">
                <a:latin typeface="Tahoma" charset="0"/>
                <a:ea typeface="ＭＳ Ｐゴシック" charset="0"/>
              </a:rPr>
              <a:t>80% del presupuesto de formación se destina a aprendizaje formal (Cross, 2006</a:t>
            </a:r>
            <a:r>
              <a:rPr lang="es-ES" sz="2200" dirty="0" smtClean="0">
                <a:latin typeface="Tahoma" charset="0"/>
                <a:ea typeface="ＭＳ Ｐゴシック" charset="0"/>
              </a:rPr>
              <a:t>)</a:t>
            </a:r>
            <a:endParaRPr lang="es-ES" sz="2200" dirty="0">
              <a:latin typeface="Tahoma" charset="0"/>
              <a:ea typeface="ＭＳ Ｐゴシック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4166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Algunos vídeos…</a:t>
            </a:r>
          </a:p>
        </p:txBody>
      </p:sp>
      <p:sp>
        <p:nvSpPr>
          <p:cNvPr id="76802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>
                <a:latin typeface="Tahoma" charset="0"/>
                <a:ea typeface="ＭＳ Ｐゴシック" charset="0"/>
              </a:rPr>
              <a:t>Estos vídeos están disponibles para tu consulta en el SGA USAL </a:t>
            </a:r>
            <a:r>
              <a:rPr lang="ja-JP" altLang="es-ES_tradnl">
                <a:latin typeface="Tahoma" charset="0"/>
                <a:ea typeface="ＭＳ Ｐゴシック" charset="0"/>
              </a:rPr>
              <a:t>“</a:t>
            </a:r>
            <a:r>
              <a:rPr lang="es-ES_tradnl" altLang="ja-JP">
                <a:latin typeface="Tahoma" charset="0"/>
                <a:ea typeface="ＭＳ Ｐゴシック" charset="0"/>
              </a:rPr>
              <a:t>Pólis</a:t>
            </a:r>
            <a:r>
              <a:rPr lang="ja-JP" altLang="es-ES_tradnl">
                <a:latin typeface="Tahoma" charset="0"/>
                <a:ea typeface="ＭＳ Ｐゴシック" charset="0"/>
              </a:rPr>
              <a:t>”</a:t>
            </a:r>
            <a:r>
              <a:rPr lang="es-ES_tradnl" altLang="ja-JP">
                <a:latin typeface="Tahoma" charset="0"/>
                <a:ea typeface="ＭＳ Ｐゴシック" charset="0"/>
              </a:rPr>
              <a:t>:</a:t>
            </a:r>
          </a:p>
          <a:p>
            <a:pPr lvl="1"/>
            <a:r>
              <a:rPr lang="es-ES_tradnl">
                <a:latin typeface="Tahoma" charset="0"/>
                <a:ea typeface="ＭＳ Ｐゴシック" charset="0"/>
                <a:hlinkClick r:id="rId2"/>
              </a:rPr>
              <a:t>Acceso al sistema</a:t>
            </a:r>
            <a:endParaRPr lang="es-ES_tradnl">
              <a:latin typeface="Tahoma" charset="0"/>
              <a:ea typeface="ＭＳ Ｐゴシック" charset="0"/>
            </a:endParaRPr>
          </a:p>
          <a:p>
            <a:pPr lvl="1"/>
            <a:r>
              <a:rPr lang="es-ES_tradnl">
                <a:latin typeface="Tahoma" charset="0"/>
                <a:ea typeface="ＭＳ Ｐゴシック" charset="0"/>
                <a:hlinkClick r:id="rId3"/>
              </a:rPr>
              <a:t>Navegación</a:t>
            </a:r>
            <a:endParaRPr lang="es-ES_tradnl">
              <a:latin typeface="Tahoma" charset="0"/>
              <a:ea typeface="ＭＳ Ｐゴシック" charset="0"/>
            </a:endParaRPr>
          </a:p>
          <a:p>
            <a:pPr lvl="1"/>
            <a:r>
              <a:rPr lang="es-ES_tradnl">
                <a:latin typeface="Tahoma" charset="0"/>
                <a:ea typeface="ＭＳ Ｐゴシック" charset="0"/>
                <a:hlinkClick r:id="rId4"/>
              </a:rPr>
              <a:t>Personaliza tu perfil</a:t>
            </a:r>
            <a:endParaRPr lang="es-ES_tradnl">
              <a:latin typeface="Tahoma" charset="0"/>
              <a:ea typeface="ＭＳ Ｐゴシック" charset="0"/>
            </a:endParaRPr>
          </a:p>
          <a:p>
            <a:pPr lvl="1"/>
            <a:r>
              <a:rPr lang="es-ES_tradnl">
                <a:latin typeface="Tahoma" charset="0"/>
                <a:ea typeface="ＭＳ Ｐゴシック" charset="0"/>
                <a:hlinkClick r:id="rId5"/>
              </a:rPr>
              <a:t>Interacción con el SGA</a:t>
            </a:r>
            <a:endParaRPr lang="es-ES_tradnl">
              <a:latin typeface="Tahoma" charset="0"/>
              <a:ea typeface="ＭＳ Ｐゴシック" charset="0"/>
            </a:endParaRPr>
          </a:p>
        </p:txBody>
      </p:sp>
      <p:sp>
        <p:nvSpPr>
          <p:cNvPr id="76803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722313" y="54610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GRACIAS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/>
          </a:p>
        </p:txBody>
      </p:sp>
      <p:sp>
        <p:nvSpPr>
          <p:cNvPr id="65539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EB67D3-F851-8543-8332-64DB5D65F119}" type="slidenum">
              <a:rPr lang="es-ES_tradnl" sz="1200">
                <a:solidFill>
                  <a:srgbClr val="898989"/>
                </a:solidFill>
              </a:rPr>
              <a:pPr eaLnBrk="1" hangingPunct="1"/>
              <a:t>51</a:t>
            </a:fld>
            <a:endParaRPr lang="es-ES_tradnl" sz="1200">
              <a:solidFill>
                <a:srgbClr val="89898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 rot="380579">
            <a:off x="833722" y="4246283"/>
            <a:ext cx="1669047" cy="40011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dkEdge">
            <a:bevelT w="203200" h="50800" prst="softRound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/>
              <a:t>Question by *</a:t>
            </a:r>
            <a:r>
              <a:rPr lang="en-US" sz="1000" dirty="0" err="1"/>
              <a:t>ideoda</a:t>
            </a:r>
            <a:endParaRPr lang="en-US" sz="1000" dirty="0"/>
          </a:p>
          <a:p>
            <a:pPr>
              <a:defRPr/>
            </a:pPr>
            <a:r>
              <a:rPr lang="es-ES" sz="1000" dirty="0">
                <a:hlinkClick r:id="rId3"/>
              </a:rPr>
              <a:t>http://www.deviantart.com</a:t>
            </a:r>
            <a:r>
              <a:rPr lang="es-ES" sz="1000" dirty="0"/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314" y="-941641"/>
            <a:ext cx="3810000" cy="559117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dkEdge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535113"/>
            <a:ext cx="9144000" cy="1470025"/>
          </a:xfrm>
        </p:spPr>
        <p:txBody>
          <a:bodyPr/>
          <a:lstStyle/>
          <a:p>
            <a:pPr>
              <a:defRPr/>
            </a:pPr>
            <a:r>
              <a:rPr lang="es-ES" sz="4400" dirty="0" smtClean="0"/>
              <a:t>Gestión de competencias de aprendizaje informal</a:t>
            </a:r>
            <a:endParaRPr lang="es-ES" sz="3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7750" y="3228975"/>
            <a:ext cx="7077075" cy="1895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ES" b="1" dirty="0" smtClean="0"/>
              <a:t>Antonio M. </a:t>
            </a:r>
            <a:r>
              <a:rPr lang="es-ES" b="1" dirty="0" err="1" smtClean="0"/>
              <a:t>Seoane</a:t>
            </a:r>
            <a:r>
              <a:rPr lang="es-ES" b="1" dirty="0" smtClean="0"/>
              <a:t> Pardo</a:t>
            </a:r>
          </a:p>
          <a:p>
            <a:pPr>
              <a:defRPr/>
            </a:pPr>
            <a:endParaRPr lang="es-ES" dirty="0" smtClean="0"/>
          </a:p>
          <a:p>
            <a:pPr>
              <a:defRPr/>
            </a:pPr>
            <a:r>
              <a:rPr lang="es-ES" sz="2200" dirty="0" smtClean="0"/>
              <a:t>GRupo de investigación en InterAcción y eLearning (GRIAL)</a:t>
            </a:r>
          </a:p>
          <a:p>
            <a:pPr>
              <a:defRPr/>
            </a:pPr>
            <a:r>
              <a:rPr lang="es-ES" sz="2200" dirty="0" smtClean="0"/>
              <a:t>Universidad de Salamanca</a:t>
            </a:r>
          </a:p>
          <a:p>
            <a:pPr>
              <a:defRPr/>
            </a:pPr>
            <a:r>
              <a:rPr lang="es-ES" sz="1700" dirty="0" smtClean="0">
                <a:hlinkClick r:id="rId3"/>
              </a:rPr>
              <a:t>aseoane@usal.es</a:t>
            </a:r>
            <a:endParaRPr lang="es-ES" sz="1700" dirty="0" smtClean="0"/>
          </a:p>
          <a:p>
            <a:pPr>
              <a:defRPr/>
            </a:pPr>
            <a:endParaRPr lang="es-ES" dirty="0" smtClean="0"/>
          </a:p>
        </p:txBody>
      </p:sp>
      <p:sp>
        <p:nvSpPr>
          <p:cNvPr id="15363" name="3 CuadroTexto"/>
          <p:cNvSpPr txBox="1">
            <a:spLocks noChangeArrowheads="1"/>
          </p:cNvSpPr>
          <p:nvPr/>
        </p:nvSpPr>
        <p:spPr bwMode="auto">
          <a:xfrm>
            <a:off x="2182813" y="6249988"/>
            <a:ext cx="477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600">
                <a:latin typeface="Corbel" charset="0"/>
              </a:rPr>
              <a:t>Academia de Logística del Ejército de Tierra, (ACLOG) </a:t>
            </a:r>
          </a:p>
          <a:p>
            <a:pPr algn="ctr" eaLnBrk="1" hangingPunct="1"/>
            <a:r>
              <a:rPr lang="es-ES" sz="1600">
                <a:latin typeface="Corbel" charset="0"/>
              </a:rPr>
              <a:t>Calatayud, 18 de marzo de 2013</a:t>
            </a:r>
          </a:p>
        </p:txBody>
      </p:sp>
      <p:pic>
        <p:nvPicPr>
          <p:cNvPr id="15364" name="8 Imagen" descr="emblema_e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657850"/>
            <a:ext cx="812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10 Imagen" descr="ACLO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5657850"/>
            <a:ext cx="82391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Escudo USAL talla piedra antigu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BFA"/>
              </a:clrFrom>
              <a:clrTo>
                <a:srgbClr val="FBFB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5670550"/>
            <a:ext cx="116046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" r="7216" b="19032"/>
          <a:stretch>
            <a:fillRect/>
          </a:stretch>
        </p:blipFill>
        <p:spPr bwMode="auto">
          <a:xfrm>
            <a:off x="4086225" y="5326063"/>
            <a:ext cx="10477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24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5900"/>
            <a:ext cx="5880100" cy="946150"/>
          </a:xfrm>
        </p:spPr>
        <p:txBody>
          <a:bodyPr/>
          <a:lstStyle/>
          <a:p>
            <a:pPr>
              <a:defRPr/>
            </a:pPr>
            <a:r>
              <a:rPr lang="es-ES" i="1" dirty="0" smtClean="0"/>
              <a:t>¿Qué son los patrones?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49575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/>
          </a:p>
        </p:txBody>
      </p:sp>
      <p:sp>
        <p:nvSpPr>
          <p:cNvPr id="3891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82798E-418E-454B-AC43-1E5F1E9E914A}" type="slidenum">
              <a:rPr lang="es-ES_tradnl" sz="1200">
                <a:solidFill>
                  <a:srgbClr val="898989"/>
                </a:solidFill>
              </a:rPr>
              <a:pPr eaLnBrk="1" hangingPunct="1"/>
              <a:t>53</a:t>
            </a:fld>
            <a:endParaRPr lang="es-ES_tradnl" sz="1200">
              <a:solidFill>
                <a:srgbClr val="898989"/>
              </a:solidFill>
            </a:endParaRPr>
          </a:p>
        </p:txBody>
      </p:sp>
      <p:sp>
        <p:nvSpPr>
          <p:cNvPr id="38916" name="Marcador de contenido 5"/>
          <p:cNvSpPr>
            <a:spLocks noGrp="1"/>
          </p:cNvSpPr>
          <p:nvPr>
            <p:ph idx="1"/>
          </p:nvPr>
        </p:nvSpPr>
        <p:spPr>
          <a:xfrm>
            <a:off x="215900" y="1624013"/>
            <a:ext cx="5764213" cy="43561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s-ES" sz="2400" i="1">
                <a:latin typeface="Tahoma" charset="0"/>
                <a:ea typeface="ＭＳ Ｐゴシック" charset="0"/>
              </a:rPr>
              <a:t>“Un patrón describe un problema que ocurre una y otra vez en nuestro entorno, y a continuación describe el núcleo de la solución a dicho problema, de tal modo que pueda utilizarse un millón de veces sin ejecutarse en dos ocasiones del mismo modo”</a:t>
            </a:r>
          </a:p>
          <a:p>
            <a:pPr marL="0" indent="0" eaLnBrk="1" hangingPunct="1">
              <a:buFont typeface="Arial" charset="0"/>
              <a:buNone/>
            </a:pPr>
            <a:endParaRPr lang="es-ES" sz="2400" i="1">
              <a:latin typeface="Tahoma" charset="0"/>
              <a:ea typeface="ＭＳ Ｐゴシック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es-ES_tradnl" sz="2400">
                <a:latin typeface="Tahoma" charset="0"/>
                <a:ea typeface="ＭＳ Ｐゴシック" charset="0"/>
              </a:rPr>
              <a:t>Christopher Alexander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es-ES_tradnl" sz="2400" i="1">
                <a:latin typeface="Tahoma" charset="0"/>
                <a:ea typeface="ＭＳ Ｐゴシック" charset="0"/>
              </a:rPr>
              <a:t>The Timeless Way of Building</a:t>
            </a:r>
          </a:p>
        </p:txBody>
      </p:sp>
      <p:pic>
        <p:nvPicPr>
          <p:cNvPr id="38917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500188"/>
            <a:ext cx="2519362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5900"/>
            <a:ext cx="5880100" cy="9461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3200" i="1" dirty="0" smtClean="0"/>
              <a:t>¿Y los patrones pedagógicos?</a:t>
            </a:r>
            <a:endParaRPr lang="es-ES" sz="32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49575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/>
          </a:p>
        </p:txBody>
      </p:sp>
      <p:sp>
        <p:nvSpPr>
          <p:cNvPr id="40963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B45DAC-BF0A-4A4A-AC4C-C4DED8C19FF2}" type="slidenum">
              <a:rPr lang="es-ES_tradnl" sz="1200">
                <a:solidFill>
                  <a:srgbClr val="898989"/>
                </a:solidFill>
              </a:rPr>
              <a:pPr eaLnBrk="1" hangingPunct="1"/>
              <a:t>54</a:t>
            </a:fld>
            <a:endParaRPr lang="es-ES_tradnl" sz="1200">
              <a:solidFill>
                <a:srgbClr val="898989"/>
              </a:solidFill>
            </a:endParaRPr>
          </a:p>
        </p:txBody>
      </p:sp>
      <p:sp>
        <p:nvSpPr>
          <p:cNvPr id="40964" name="Marcador de contenido 5"/>
          <p:cNvSpPr>
            <a:spLocks noGrp="1"/>
          </p:cNvSpPr>
          <p:nvPr>
            <p:ph idx="1"/>
          </p:nvPr>
        </p:nvSpPr>
        <p:spPr>
          <a:xfrm>
            <a:off x="106363" y="1624013"/>
            <a:ext cx="6121400" cy="4732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s-ES" sz="2400" i="1">
                <a:latin typeface="Tahoma" charset="0"/>
                <a:ea typeface="ＭＳ Ｐゴシック" charset="0"/>
              </a:rPr>
              <a:t>“Un patrón pedagógico es una descripción </a:t>
            </a:r>
            <a:r>
              <a:rPr lang="es-ES" sz="2400" b="1" i="1" u="sng">
                <a:latin typeface="Tahoma" charset="0"/>
                <a:ea typeface="ＭＳ Ｐゴシック" charset="0"/>
              </a:rPr>
              <a:t>semi-estructurada </a:t>
            </a:r>
            <a:r>
              <a:rPr lang="es-ES" sz="2400" i="1">
                <a:latin typeface="Tahoma" charset="0"/>
                <a:ea typeface="ＭＳ Ｐゴシック" charset="0"/>
              </a:rPr>
              <a:t>de un </a:t>
            </a:r>
            <a:r>
              <a:rPr lang="es-ES" sz="2400" b="1" i="1" u="sng">
                <a:latin typeface="Tahoma" charset="0"/>
                <a:ea typeface="ＭＳ Ｐゴシック" charset="0"/>
              </a:rPr>
              <a:t>método</a:t>
            </a:r>
            <a:r>
              <a:rPr lang="es-ES" sz="2400" i="1">
                <a:latin typeface="Tahoma" charset="0"/>
                <a:ea typeface="ＭＳ Ｐゴシック" charset="0"/>
              </a:rPr>
              <a:t> de un experto para la resolución de un </a:t>
            </a:r>
            <a:r>
              <a:rPr lang="es-ES" sz="2400" b="1" i="1" u="sng">
                <a:latin typeface="Tahoma" charset="0"/>
                <a:ea typeface="ＭＳ Ｐゴシック" charset="0"/>
              </a:rPr>
              <a:t>problema recurrente</a:t>
            </a:r>
            <a:r>
              <a:rPr lang="es-ES" sz="2400" i="1">
                <a:latin typeface="Tahoma" charset="0"/>
                <a:ea typeface="ＭＳ Ｐゴシック" charset="0"/>
              </a:rPr>
              <a:t>, que incluye una descripción del problema y del </a:t>
            </a:r>
            <a:r>
              <a:rPr lang="es-ES" sz="2400" b="1" i="1" u="sng">
                <a:latin typeface="Tahoma" charset="0"/>
                <a:ea typeface="ＭＳ Ｐゴシック" charset="0"/>
              </a:rPr>
              <a:t>contexto</a:t>
            </a:r>
            <a:r>
              <a:rPr lang="es-ES" sz="2400" i="1">
                <a:latin typeface="Tahoma" charset="0"/>
                <a:ea typeface="ＭＳ Ｐゴシック" charset="0"/>
              </a:rPr>
              <a:t> en el que el método es aplicable […]. Los patrones de diseño poseen el cometido explícito de externalizar conocimiento, para favorecer su acumulación y la generalización de soluciones</a:t>
            </a:r>
            <a:r>
              <a:rPr lang="es-ES_tradnl" sz="2400" i="1">
                <a:latin typeface="Tahoma" charset="0"/>
                <a:ea typeface="ＭＳ Ｐゴシック" charset="0"/>
              </a:rPr>
              <a:t>”</a:t>
            </a:r>
          </a:p>
          <a:p>
            <a:pPr marL="0" indent="0" algn="r" eaLnBrk="1" hangingPunct="1">
              <a:buFont typeface="Arial" charset="0"/>
              <a:buNone/>
            </a:pPr>
            <a:endParaRPr lang="es-ES_tradnl" sz="2400" i="1">
              <a:latin typeface="Tahoma" charset="0"/>
              <a:ea typeface="ＭＳ Ｐゴシック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es-ES_tradnl" sz="2400">
                <a:latin typeface="Tahoma" charset="0"/>
                <a:ea typeface="ＭＳ Ｐゴシック" charset="0"/>
              </a:rPr>
              <a:t>Yishay Mor &amp; Niall Winters, 2007</a:t>
            </a:r>
          </a:p>
        </p:txBody>
      </p:sp>
      <p:pic>
        <p:nvPicPr>
          <p:cNvPr id="40965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2170113"/>
            <a:ext cx="287972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041775" y="2152650"/>
            <a:ext cx="4910138" cy="42513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S_tradnl" cap="none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3. </a:t>
            </a:r>
            <a:r>
              <a:rPr lang="es-ES_tradnl" i="1" cap="none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Estructura y lenguajes de patrón</a:t>
            </a:r>
            <a:endParaRPr lang="es-ES_tradnl" sz="2000" b="0" cap="none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pic>
        <p:nvPicPr>
          <p:cNvPr id="43011" name="Imagen 1" descr="dcu_educac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14350"/>
            <a:ext cx="4251325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5900"/>
            <a:ext cx="5880100" cy="946150"/>
          </a:xfrm>
        </p:spPr>
        <p:txBody>
          <a:bodyPr/>
          <a:lstStyle/>
          <a:p>
            <a:pPr>
              <a:defRPr/>
            </a:pPr>
            <a:r>
              <a:rPr lang="es-ES" i="1" dirty="0" smtClean="0"/>
              <a:t>¿Cómo se construye?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49575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/>
          </a:p>
        </p:txBody>
      </p:sp>
      <p:sp>
        <p:nvSpPr>
          <p:cNvPr id="48131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0A9BFD-6C1B-DC4A-B93A-896849A3B54D}" type="slidenum">
              <a:rPr lang="es-ES_tradnl" sz="1200">
                <a:solidFill>
                  <a:srgbClr val="898989"/>
                </a:solidFill>
              </a:rPr>
              <a:pPr eaLnBrk="1" hangingPunct="1"/>
              <a:t>56</a:t>
            </a:fld>
            <a:endParaRPr lang="es-ES_tradnl" sz="1200">
              <a:solidFill>
                <a:srgbClr val="898989"/>
              </a:solidFill>
            </a:endParaRPr>
          </a:p>
        </p:txBody>
      </p:sp>
      <p:pic>
        <p:nvPicPr>
          <p:cNvPr id="48132" name="Imagen 4" descr="como agrandar un molde patron de costura coser moda facil hagalo ud misma barato ahorro rapido con pc imprimir a mano fotocopia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1624013"/>
            <a:ext cx="4090987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Marcador de contenido 5"/>
          <p:cNvSpPr>
            <a:spLocks noGrp="1"/>
          </p:cNvSpPr>
          <p:nvPr>
            <p:ph idx="1"/>
          </p:nvPr>
        </p:nvSpPr>
        <p:spPr>
          <a:xfrm>
            <a:off x="215900" y="1624013"/>
            <a:ext cx="5041900" cy="37925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s-ES_tradnl" sz="2000" i="1">
                <a:latin typeface="Tahoma" charset="0"/>
                <a:ea typeface="ＭＳ Ｐゴシック" charset="0"/>
              </a:rPr>
              <a:t>“Si me encuentro en un </a:t>
            </a:r>
            <a:r>
              <a:rPr lang="es-ES_tradnl" sz="2000" b="1" i="1">
                <a:latin typeface="Tahoma" charset="0"/>
                <a:ea typeface="ＭＳ Ｐゴシック" charset="0"/>
              </a:rPr>
              <a:t>CONTEXTO</a:t>
            </a:r>
            <a:r>
              <a:rPr lang="es-ES_tradnl" sz="2000" i="1">
                <a:latin typeface="Tahoma" charset="0"/>
                <a:ea typeface="ＭＳ Ｐゴシック" charset="0"/>
              </a:rPr>
              <a:t> como </a:t>
            </a:r>
            <a:r>
              <a:rPr lang="es-ES" sz="2000" b="1" i="1">
                <a:latin typeface="Tahoma" charset="0"/>
                <a:ea typeface="ＭＳ Ｐゴシック" charset="0"/>
              </a:rPr>
              <a:t>EJEMPLOS </a:t>
            </a:r>
            <a:r>
              <a:rPr lang="es-ES" sz="2000" i="1">
                <a:latin typeface="Tahoma" charset="0"/>
                <a:ea typeface="ＭＳ Ｐゴシック" charset="0"/>
              </a:rPr>
              <a:t>y me enfrento a este </a:t>
            </a:r>
            <a:r>
              <a:rPr lang="es-ES" sz="2000" b="1" i="1">
                <a:latin typeface="Tahoma" charset="0"/>
                <a:ea typeface="ＭＳ Ｐゴシック" charset="0"/>
              </a:rPr>
              <a:t>PROBLEMA</a:t>
            </a:r>
            <a:r>
              <a:rPr lang="es-ES" sz="2000">
                <a:latin typeface="Tahoma" charset="0"/>
                <a:ea typeface="ＭＳ Ｐゴシック" charset="0"/>
              </a:rPr>
              <a:t>, con estas </a:t>
            </a:r>
            <a:r>
              <a:rPr lang="es-ES" sz="2000" b="1">
                <a:latin typeface="Tahoma" charset="0"/>
                <a:ea typeface="ＭＳ Ｐゴシック" charset="0"/>
              </a:rPr>
              <a:t>FUERZAS</a:t>
            </a:r>
            <a:r>
              <a:rPr lang="es-ES" sz="2000">
                <a:latin typeface="Tahoma" charset="0"/>
                <a:ea typeface="ＭＳ Ｐゴシック" charset="0"/>
              </a:rPr>
              <a:t> o condicionamientos, pero mi situación es diferente de estos otros </a:t>
            </a:r>
            <a:r>
              <a:rPr lang="es-ES" sz="2000" b="1">
                <a:latin typeface="Tahoma" charset="0"/>
                <a:ea typeface="ＭＳ Ｐゴシック" charset="0"/>
              </a:rPr>
              <a:t>PATRONES RELACIONADOS</a:t>
            </a:r>
            <a:r>
              <a:rPr lang="es-ES" sz="2000">
                <a:latin typeface="Tahoma" charset="0"/>
                <a:ea typeface="ＭＳ Ｐゴシック" charset="0"/>
              </a:rPr>
              <a:t>, debo </a:t>
            </a:r>
            <a:r>
              <a:rPr lang="es-ES" sz="2000" b="1">
                <a:latin typeface="Tahoma" charset="0"/>
                <a:ea typeface="ＭＳ Ｐゴシック" charset="0"/>
              </a:rPr>
              <a:t>FUNDAMENTAR</a:t>
            </a:r>
            <a:r>
              <a:rPr lang="es-ES" sz="2000">
                <a:latin typeface="Tahoma" charset="0"/>
                <a:ea typeface="ＭＳ Ｐゴシック" charset="0"/>
              </a:rPr>
              <a:t> de esta manera.</a:t>
            </a:r>
            <a:r>
              <a:rPr lang="es-ES" sz="2000" i="1">
                <a:latin typeface="Tahoma" charset="0"/>
                <a:ea typeface="ＭＳ Ｐゴシック" charset="0"/>
              </a:rPr>
              <a:t> Si quiero obtener este </a:t>
            </a:r>
            <a:r>
              <a:rPr lang="es-ES" sz="2000" b="1" i="1">
                <a:latin typeface="Tahoma" charset="0"/>
                <a:ea typeface="ＭＳ Ｐゴシック" charset="0"/>
              </a:rPr>
              <a:t>CONTEXTO RESULTANTE</a:t>
            </a:r>
            <a:r>
              <a:rPr lang="es-ES" sz="2000" i="1">
                <a:latin typeface="Tahoma" charset="0"/>
                <a:ea typeface="ＭＳ Ｐゴシック" charset="0"/>
              </a:rPr>
              <a:t>, adoptaré esta </a:t>
            </a:r>
            <a:r>
              <a:rPr lang="es-ES" sz="2000" b="1" i="1">
                <a:latin typeface="Tahoma" charset="0"/>
                <a:ea typeface="ＭＳ Ｐゴシック" charset="0"/>
              </a:rPr>
              <a:t>SOLUCIÓN</a:t>
            </a:r>
            <a:r>
              <a:rPr lang="es-ES" sz="2000" i="1">
                <a:latin typeface="Tahoma" charset="0"/>
                <a:ea typeface="ＭＳ Ｐゴシック" charset="0"/>
              </a:rPr>
              <a:t>. Y he aquí un </a:t>
            </a:r>
            <a:r>
              <a:rPr lang="es-ES" sz="2000" b="1" i="1">
                <a:latin typeface="Tahoma" charset="0"/>
                <a:ea typeface="ＭＳ Ｐゴシック" charset="0"/>
              </a:rPr>
              <a:t>NOMBRE</a:t>
            </a:r>
            <a:r>
              <a:rPr lang="es-ES" sz="2000" i="1">
                <a:latin typeface="Tahoma" charset="0"/>
                <a:ea typeface="ＭＳ Ｐゴシック" charset="0"/>
              </a:rPr>
              <a:t> que me ayude a recordar este escenario”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es-ES" sz="2000">
                <a:latin typeface="Tahoma" charset="0"/>
                <a:ea typeface="ＭＳ Ｐゴシック" charset="0"/>
              </a:rPr>
              <a:t>Mitchell Weisburgh, 2004</a:t>
            </a:r>
            <a:endParaRPr lang="es-ES_tradnl" sz="2000">
              <a:solidFill>
                <a:srgbClr val="000090"/>
              </a:solidFill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5900"/>
            <a:ext cx="5880100" cy="946150"/>
          </a:xfrm>
        </p:spPr>
        <p:txBody>
          <a:bodyPr/>
          <a:lstStyle/>
          <a:p>
            <a:pPr>
              <a:defRPr/>
            </a:pPr>
            <a:r>
              <a:rPr lang="es-ES" i="1" dirty="0" smtClean="0"/>
              <a:t>Lenguaje de patrón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49575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/>
          </a:p>
        </p:txBody>
      </p:sp>
      <p:sp>
        <p:nvSpPr>
          <p:cNvPr id="50179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8B992B-C3A9-E548-B256-4AECB9F4BE2D}" type="slidenum">
              <a:rPr lang="es-ES_tradnl" sz="1200">
                <a:solidFill>
                  <a:srgbClr val="898989"/>
                </a:solidFill>
              </a:rPr>
              <a:pPr eaLnBrk="1" hangingPunct="1"/>
              <a:t>57</a:t>
            </a:fld>
            <a:endParaRPr lang="es-ES_tradnl" sz="1200">
              <a:solidFill>
                <a:srgbClr val="898989"/>
              </a:solidFill>
            </a:endParaRPr>
          </a:p>
        </p:txBody>
      </p:sp>
      <p:sp>
        <p:nvSpPr>
          <p:cNvPr id="50180" name="Marcador de contenido 5"/>
          <p:cNvSpPr>
            <a:spLocks noGrp="1"/>
          </p:cNvSpPr>
          <p:nvPr>
            <p:ph idx="1"/>
          </p:nvPr>
        </p:nvSpPr>
        <p:spPr>
          <a:xfrm>
            <a:off x="4476750" y="1624013"/>
            <a:ext cx="4543425" cy="37925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s-ES_tradnl" sz="2800" i="1">
                <a:latin typeface="Tahoma" charset="0"/>
                <a:ea typeface="ＭＳ Ｐゴシック" charset="0"/>
              </a:rPr>
              <a:t>“Un sistema finito de reglas que una persona puede utilizar para generar una infinita variedad de edificios diferentes”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es-ES_tradnl" sz="2800">
                <a:solidFill>
                  <a:srgbClr val="000090"/>
                </a:solidFill>
                <a:latin typeface="Tahoma" charset="0"/>
                <a:ea typeface="ＭＳ Ｐゴシック" charset="0"/>
              </a:rPr>
              <a:t>Christopher Alexander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es-ES_tradnl" i="1">
                <a:solidFill>
                  <a:srgbClr val="000090"/>
                </a:solidFill>
                <a:latin typeface="Tahoma" charset="0"/>
                <a:ea typeface="ＭＳ Ｐゴシック" charset="0"/>
              </a:rPr>
              <a:t>The Timeless Way of Building</a:t>
            </a:r>
          </a:p>
        </p:txBody>
      </p:sp>
      <p:pic>
        <p:nvPicPr>
          <p:cNvPr id="50181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4013"/>
            <a:ext cx="4319588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30188" y="4406900"/>
            <a:ext cx="8647112" cy="13620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S_tradnl" cap="none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4. PROPUESTA DE LENGUAJE DE PATRÓN PARA </a:t>
            </a:r>
            <a:r>
              <a:rPr lang="es-ES_tradnl" i="1" cap="none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ELEARNING</a:t>
            </a:r>
            <a:endParaRPr lang="es-ES_tradnl" cap="none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_tradnl">
              <a:ea typeface="+mn-ea"/>
            </a:endParaRPr>
          </a:p>
        </p:txBody>
      </p:sp>
      <p:sp>
        <p:nvSpPr>
          <p:cNvPr id="52227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pic>
        <p:nvPicPr>
          <p:cNvPr id="52228" name="Imagen 1" descr="Web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62865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2800" dirty="0" smtClean="0"/>
              <a:t>Lenguaje de patrón </a:t>
            </a:r>
            <a:r>
              <a:rPr lang="es-ES" sz="2800" i="1" dirty="0" smtClean="0"/>
              <a:t>eLearning</a:t>
            </a:r>
            <a:br>
              <a:rPr lang="es-ES" sz="2800" i="1" dirty="0" smtClean="0"/>
            </a:br>
            <a:r>
              <a:rPr lang="es-ES" sz="2800" i="1" dirty="0" smtClean="0"/>
              <a:t>Visión general</a:t>
            </a:r>
            <a:endParaRPr lang="es-ES" sz="2800" dirty="0"/>
          </a:p>
        </p:txBody>
      </p:sp>
      <p:pic>
        <p:nvPicPr>
          <p:cNvPr id="53251" name="Imagen 3" descr="Arquitectura y Diseñ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538"/>
            <a:ext cx="9144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2800" dirty="0" smtClean="0"/>
              <a:t>¿Formamos para el conocimiento o para la competencia? (ii)</a:t>
            </a:r>
            <a:endParaRPr lang="es-ES" sz="2800" dirty="0"/>
          </a:p>
        </p:txBody>
      </p:sp>
      <p:sp>
        <p:nvSpPr>
          <p:cNvPr id="22530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>
                <a:latin typeface="Tahoma" charset="0"/>
                <a:ea typeface="ＭＳ Ｐゴシック" charset="0"/>
              </a:rPr>
              <a:t>Cuando formamos, ¿transmitimos competencia o </a:t>
            </a:r>
            <a:r>
              <a:rPr lang="es-ES" sz="2200" i="1" dirty="0" smtClean="0">
                <a:latin typeface="Tahoma" charset="0"/>
                <a:ea typeface="ＭＳ Ｐゴシック" charset="0"/>
              </a:rPr>
              <a:t>solo</a:t>
            </a:r>
            <a:r>
              <a:rPr lang="es-ES" sz="2200" dirty="0" smtClean="0">
                <a:latin typeface="Tahoma" charset="0"/>
                <a:ea typeface="ＭＳ Ｐゴシック" charset="0"/>
              </a:rPr>
              <a:t> conocimiento?</a:t>
            </a:r>
          </a:p>
          <a:p>
            <a:endParaRPr lang="es-ES" sz="2200" dirty="0" smtClean="0">
              <a:latin typeface="Tahoma" charset="0"/>
              <a:ea typeface="ＭＳ Ｐゴシック" charset="0"/>
            </a:endParaRPr>
          </a:p>
          <a:p>
            <a:r>
              <a:rPr lang="es-ES" sz="2200" dirty="0" smtClean="0">
                <a:latin typeface="Tahoma" charset="0"/>
                <a:ea typeface="ＭＳ Ｐゴシック" charset="0"/>
              </a:rPr>
              <a:t>¿</a:t>
            </a:r>
            <a:r>
              <a:rPr lang="es-ES" sz="2200" dirty="0">
                <a:latin typeface="Tahoma" charset="0"/>
                <a:ea typeface="ＭＳ Ｐゴシック" charset="0"/>
              </a:rPr>
              <a:t>Las instituciones saben registrar competencias asociándolas con evidencias </a:t>
            </a:r>
            <a:r>
              <a:rPr lang="es-ES" sz="2200" i="1" dirty="0">
                <a:latin typeface="Tahoma" charset="0"/>
                <a:ea typeface="ＭＳ Ｐゴシック" charset="0"/>
              </a:rPr>
              <a:t>reales</a:t>
            </a:r>
            <a:r>
              <a:rPr lang="es-ES" sz="2200" dirty="0" smtClean="0">
                <a:latin typeface="Tahoma" charset="0"/>
                <a:ea typeface="ＭＳ Ｐゴシック" charset="0"/>
              </a:rPr>
              <a:t>?</a:t>
            </a:r>
          </a:p>
          <a:p>
            <a:endParaRPr lang="es-ES" sz="2200" dirty="0">
              <a:latin typeface="Tahoma" charset="0"/>
              <a:ea typeface="ＭＳ Ｐゴシック" charset="0"/>
            </a:endParaRPr>
          </a:p>
          <a:p>
            <a:r>
              <a:rPr lang="es-ES" sz="2200" dirty="0">
                <a:latin typeface="Tahoma" charset="0"/>
                <a:ea typeface="ＭＳ Ｐゴシック" charset="0"/>
              </a:rPr>
              <a:t>¿Los individuos son conscientes de las competencias que poseen, asociadas a sus </a:t>
            </a:r>
            <a:r>
              <a:rPr lang="es-ES" sz="2200" i="1" dirty="0">
                <a:latin typeface="Tahoma" charset="0"/>
                <a:ea typeface="ＭＳ Ｐゴシック" charset="0"/>
              </a:rPr>
              <a:t>conocimientos</a:t>
            </a:r>
            <a:r>
              <a:rPr lang="es-ES" sz="2200" dirty="0">
                <a:latin typeface="Tahoma" charset="0"/>
                <a:ea typeface="ＭＳ Ｐゴシック" charset="0"/>
              </a:rPr>
              <a:t>?</a:t>
            </a:r>
          </a:p>
          <a:p>
            <a:endParaRPr lang="es-ES" sz="2200" dirty="0" smtClean="0">
              <a:latin typeface="Tahoma" charset="0"/>
              <a:ea typeface="ＭＳ Ｐゴシック" charset="0"/>
            </a:endParaRPr>
          </a:p>
          <a:p>
            <a:r>
              <a:rPr lang="es-ES" sz="2200" dirty="0" smtClean="0">
                <a:latin typeface="Tahoma" charset="0"/>
                <a:ea typeface="ＭＳ Ｐゴシック" charset="0"/>
              </a:rPr>
              <a:t>Aunque </a:t>
            </a:r>
            <a:r>
              <a:rPr lang="es-ES" sz="2200" dirty="0">
                <a:latin typeface="Tahoma" charset="0"/>
                <a:ea typeface="ＭＳ Ｐゴシック" charset="0"/>
              </a:rPr>
              <a:t>podamos asociar conocimientos a competencias </a:t>
            </a:r>
            <a:r>
              <a:rPr lang="es-ES" sz="2200" i="1" dirty="0">
                <a:latin typeface="Tahoma" charset="0"/>
                <a:ea typeface="ＭＳ Ｐゴシック" charset="0"/>
              </a:rPr>
              <a:t>formales</a:t>
            </a:r>
            <a:r>
              <a:rPr lang="es-ES" sz="2200" dirty="0">
                <a:latin typeface="Tahoma" charset="0"/>
                <a:ea typeface="ＭＳ Ｐゴシック" charset="0"/>
              </a:rPr>
              <a:t>, ¿qué ocurre con los conocimientos y competencias informales?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i="1" dirty="0" smtClean="0"/>
              <a:t>Visión general (discusión)</a:t>
            </a:r>
            <a:endParaRPr lang="es-ES" dirty="0"/>
          </a:p>
        </p:txBody>
      </p:sp>
      <p:sp>
        <p:nvSpPr>
          <p:cNvPr id="54274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es-ES" sz="2400">
                <a:latin typeface="Tahoma" charset="0"/>
                <a:ea typeface="ＭＳ Ｐゴシック" charset="0"/>
              </a:rPr>
              <a:t>¿Varía </a:t>
            </a:r>
            <a:r>
              <a:rPr lang="es-ES" sz="2400" i="1">
                <a:latin typeface="Tahoma" charset="0"/>
                <a:ea typeface="ＭＳ Ｐゴシック" charset="0"/>
              </a:rPr>
              <a:t>sustancialmente</a:t>
            </a:r>
            <a:r>
              <a:rPr lang="es-ES" sz="2400">
                <a:latin typeface="Tahoma" charset="0"/>
                <a:ea typeface="ＭＳ Ｐゴシック" charset="0"/>
              </a:rPr>
              <a:t> respecto de la formación presencial?</a:t>
            </a:r>
          </a:p>
          <a:p>
            <a:r>
              <a:rPr lang="es-ES" sz="2400">
                <a:latin typeface="Tahoma" charset="0"/>
                <a:ea typeface="ＭＳ Ｐゴシック" charset="0"/>
              </a:rPr>
              <a:t>¿Se adapta a diferentes modalidades o concepciones del </a:t>
            </a:r>
            <a:r>
              <a:rPr lang="es-ES" sz="2400" i="1">
                <a:latin typeface="Tahoma" charset="0"/>
                <a:ea typeface="ＭＳ Ｐゴシック" charset="0"/>
              </a:rPr>
              <a:t>eLearning</a:t>
            </a:r>
            <a:r>
              <a:rPr lang="es-ES" sz="2400">
                <a:latin typeface="Tahoma" charset="0"/>
                <a:ea typeface="ＭＳ Ｐゴシック" charset="0"/>
              </a:rPr>
              <a:t>?</a:t>
            </a:r>
          </a:p>
          <a:p>
            <a:r>
              <a:rPr lang="es-ES" sz="2400">
                <a:latin typeface="Tahoma" charset="0"/>
                <a:ea typeface="ＭＳ Ｐゴシック" charset="0"/>
              </a:rPr>
              <a:t>¿Todas las decisiones que debemos tomar encajan en estos cinco elementos </a:t>
            </a:r>
            <a:r>
              <a:rPr lang="es-ES" sz="2400" i="1">
                <a:latin typeface="Tahoma" charset="0"/>
                <a:ea typeface="ＭＳ Ｐゴシック" charset="0"/>
              </a:rPr>
              <a:t>arquitectónicos</a:t>
            </a:r>
            <a:r>
              <a:rPr lang="es-ES" sz="2400">
                <a:latin typeface="Tahoma" charset="0"/>
                <a:ea typeface="ＭＳ Ｐゴシック" charset="0"/>
              </a:rPr>
              <a:t>?</a:t>
            </a:r>
          </a:p>
          <a:p>
            <a:pPr lvl="1"/>
            <a:r>
              <a:rPr lang="es-ES" sz="2000">
                <a:latin typeface="Tahoma" charset="0"/>
                <a:ea typeface="ＭＳ Ｐゴシック" charset="0"/>
              </a:rPr>
              <a:t>Preparación y estrategia</a:t>
            </a:r>
          </a:p>
          <a:p>
            <a:pPr lvl="1"/>
            <a:r>
              <a:rPr lang="es-ES" sz="2000">
                <a:latin typeface="Tahoma" charset="0"/>
                <a:ea typeface="ＭＳ Ｐゴシック" charset="0"/>
              </a:rPr>
              <a:t>Planificación de la actividad</a:t>
            </a:r>
          </a:p>
          <a:p>
            <a:pPr lvl="1"/>
            <a:r>
              <a:rPr lang="es-ES" sz="2000">
                <a:latin typeface="Tahoma" charset="0"/>
                <a:ea typeface="ＭＳ Ｐゴシック" charset="0"/>
              </a:rPr>
              <a:t>Docencia</a:t>
            </a:r>
          </a:p>
          <a:p>
            <a:pPr lvl="1"/>
            <a:r>
              <a:rPr lang="es-ES" sz="2000">
                <a:latin typeface="Tahoma" charset="0"/>
                <a:ea typeface="ＭＳ Ｐゴシック" charset="0"/>
              </a:rPr>
              <a:t>Ajustes</a:t>
            </a:r>
          </a:p>
          <a:p>
            <a:pPr lvl="1"/>
            <a:r>
              <a:rPr lang="es-ES" sz="2000">
                <a:latin typeface="Tahoma" charset="0"/>
                <a:ea typeface="ＭＳ Ｐゴシック" charset="0"/>
              </a:rPr>
              <a:t>Evaluación</a:t>
            </a:r>
          </a:p>
          <a:p>
            <a:r>
              <a:rPr lang="es-ES" sz="2400">
                <a:latin typeface="Tahoma" charset="0"/>
                <a:ea typeface="ＭＳ Ｐゴシック" charset="0"/>
              </a:rPr>
              <a:t>¿Faltan elementos en la arquitectura anterior?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000">
                <a:solidFill>
                  <a:srgbClr val="666666"/>
                </a:solidFill>
                <a:latin typeface="Tahoma" charset="0"/>
                <a:cs typeface="Tahoma" charset="0"/>
              </a:rPr>
              <a:t>GRIAL – Universidad de Salamanca</a:t>
            </a:r>
          </a:p>
        </p:txBody>
      </p:sp>
      <p:pic>
        <p:nvPicPr>
          <p:cNvPr id="55298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68400"/>
            <a:ext cx="7894638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2800" dirty="0"/>
              <a:t>Lenguaje de patrón </a:t>
            </a:r>
            <a:r>
              <a:rPr lang="es-ES" sz="2800" i="1" dirty="0"/>
              <a:t>eLearning</a:t>
            </a:r>
            <a:br>
              <a:rPr lang="es-ES" sz="2800" i="1" dirty="0"/>
            </a:br>
            <a:r>
              <a:rPr lang="es-ES" sz="2800" i="1" dirty="0" smtClean="0"/>
              <a:t>Propuesta detallada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2800" dirty="0" smtClean="0"/>
              <a:t>Reconocimiento del aprendizaje informal: marco normativo europeo</a:t>
            </a:r>
            <a:endParaRPr lang="es-ES" sz="2800" dirty="0"/>
          </a:p>
        </p:txBody>
      </p:sp>
      <p:sp>
        <p:nvSpPr>
          <p:cNvPr id="23554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>
                <a:latin typeface="Tahoma" charset="0"/>
                <a:ea typeface="ＭＳ Ｐゴシック" charset="0"/>
              </a:rPr>
              <a:t>Consejo de la UE, 18 de mayo de 2004:</a:t>
            </a:r>
          </a:p>
          <a:p>
            <a:pPr lvl="1"/>
            <a:r>
              <a:rPr lang="es-ES" sz="1600" i="1" dirty="0">
                <a:latin typeface="Tahoma" charset="0"/>
                <a:ea typeface="ＭＳ Ｐゴシック" charset="0"/>
              </a:rPr>
              <a:t>“</a:t>
            </a:r>
            <a:r>
              <a:rPr lang="es-ES" altLang="ja-JP" sz="1600" i="1" dirty="0">
                <a:latin typeface="Tahoma" charset="0"/>
                <a:ea typeface="ＭＳ Ｐゴシック" charset="0"/>
              </a:rPr>
              <a:t>se invita a desarrollar y apoyar modos coherentes y comparables de presentar resultados de determinación y convalidación de la educación no formal e informal, a nivel europeo, y a estudiar cómo los instrumentos existentes en el marco del </a:t>
            </a:r>
            <a:r>
              <a:rPr lang="es-ES" altLang="ja-JP" sz="1600" i="1" dirty="0" err="1">
                <a:latin typeface="Tahoma" charset="0"/>
                <a:ea typeface="ＭＳ Ｐゴシック" charset="0"/>
              </a:rPr>
              <a:t>Europase</a:t>
            </a:r>
            <a:r>
              <a:rPr lang="es-ES" altLang="ja-JP" sz="1600" i="1" dirty="0">
                <a:latin typeface="Tahoma" charset="0"/>
                <a:ea typeface="ＭＳ Ｐゴシック" charset="0"/>
              </a:rPr>
              <a:t> para la transparencia de las cualificaciones y competencias podría contribuir a ello</a:t>
            </a:r>
            <a:r>
              <a:rPr lang="es-ES" sz="1600" i="1" dirty="0">
                <a:latin typeface="Tahoma" charset="0"/>
                <a:ea typeface="ＭＳ Ｐゴシック" charset="0"/>
              </a:rPr>
              <a:t>”</a:t>
            </a:r>
            <a:endParaRPr lang="es-ES" altLang="ja-JP" sz="2200" dirty="0">
              <a:latin typeface="Tahoma" charset="0"/>
              <a:ea typeface="ＭＳ Ｐゴシック" charset="0"/>
            </a:endParaRPr>
          </a:p>
          <a:p>
            <a:r>
              <a:rPr lang="es-ES" sz="2400" dirty="0">
                <a:latin typeface="Tahoma" charset="0"/>
                <a:ea typeface="ＭＳ Ｐゴシック" charset="0"/>
              </a:rPr>
              <a:t>Declaración de Bergen, 20 de mayo de 2005: EEES</a:t>
            </a:r>
          </a:p>
          <a:p>
            <a:pPr lvl="1"/>
            <a:r>
              <a:rPr lang="es-ES" sz="1600" dirty="0">
                <a:latin typeface="Tahoma" charset="0"/>
                <a:ea typeface="ＭＳ Ｐゴシック" charset="0"/>
              </a:rPr>
              <a:t>Importancia del aprendizaje informal en la formación superior</a:t>
            </a:r>
          </a:p>
          <a:p>
            <a:r>
              <a:rPr lang="es-ES" sz="2400" i="1" dirty="0" err="1">
                <a:latin typeface="Tahoma" charset="0"/>
                <a:ea typeface="ＭＳ Ｐゴシック" charset="0"/>
              </a:rPr>
              <a:t>European</a:t>
            </a:r>
            <a:r>
              <a:rPr lang="es-ES" sz="2400" i="1" dirty="0">
                <a:latin typeface="Tahoma" charset="0"/>
                <a:ea typeface="ＭＳ Ｐゴシック" charset="0"/>
              </a:rPr>
              <a:t> </a:t>
            </a:r>
            <a:r>
              <a:rPr lang="es-ES" sz="2400" i="1" dirty="0" err="1">
                <a:latin typeface="Tahoma" charset="0"/>
                <a:ea typeface="ＭＳ Ｐゴシック" charset="0"/>
              </a:rPr>
              <a:t>Qualifications</a:t>
            </a:r>
            <a:r>
              <a:rPr lang="es-ES" sz="2400" i="1" dirty="0">
                <a:latin typeface="Tahoma" charset="0"/>
                <a:ea typeface="ＭＳ Ｐゴシック" charset="0"/>
              </a:rPr>
              <a:t> Framework (EQF)</a:t>
            </a:r>
            <a:r>
              <a:rPr lang="es-ES" sz="2400" dirty="0">
                <a:latin typeface="Tahoma" charset="0"/>
                <a:ea typeface="ＭＳ Ｐゴシック" charset="0"/>
              </a:rPr>
              <a:t>, 23 abr. 2008</a:t>
            </a:r>
          </a:p>
          <a:p>
            <a:pPr lvl="1"/>
            <a:r>
              <a:rPr lang="es-ES" sz="1600" dirty="0">
                <a:latin typeface="Tahoma" charset="0"/>
                <a:ea typeface="ＭＳ Ｐゴシック" charset="0"/>
              </a:rPr>
              <a:t>Aprendizaje informal en el aprendizaje permanente (</a:t>
            </a:r>
            <a:r>
              <a:rPr lang="es-ES" sz="1600" i="1" dirty="0" err="1">
                <a:latin typeface="Tahoma" charset="0"/>
                <a:ea typeface="ＭＳ Ｐゴシック" charset="0"/>
              </a:rPr>
              <a:t>lifelong</a:t>
            </a:r>
            <a:r>
              <a:rPr lang="es-ES" sz="1600" i="1" dirty="0">
                <a:latin typeface="Tahoma" charset="0"/>
                <a:ea typeface="ＭＳ Ｐゴシック" charset="0"/>
              </a:rPr>
              <a:t> </a:t>
            </a:r>
            <a:r>
              <a:rPr lang="es-ES" sz="1600" i="1" dirty="0" err="1">
                <a:latin typeface="Tahoma" charset="0"/>
                <a:ea typeface="ＭＳ Ｐゴシック" charset="0"/>
              </a:rPr>
              <a:t>learning</a:t>
            </a:r>
            <a:r>
              <a:rPr lang="es-ES" sz="1600" dirty="0">
                <a:latin typeface="Tahoma" charset="0"/>
                <a:ea typeface="ＭＳ Ｐゴシック" charset="0"/>
              </a:rPr>
              <a:t>)</a:t>
            </a:r>
          </a:p>
          <a:p>
            <a:r>
              <a:rPr lang="es-ES" sz="2400" dirty="0">
                <a:latin typeface="Tahoma" charset="0"/>
                <a:ea typeface="ＭＳ Ｐゴシック" charset="0"/>
              </a:rPr>
              <a:t>Redes europeas para el reconocimiento del </a:t>
            </a:r>
            <a:r>
              <a:rPr lang="es-ES" sz="2400" dirty="0" err="1">
                <a:latin typeface="Tahoma" charset="0"/>
                <a:ea typeface="ＭＳ Ｐゴシック" charset="0"/>
              </a:rPr>
              <a:t>apr</a:t>
            </a:r>
            <a:r>
              <a:rPr lang="es-ES" sz="2400" dirty="0">
                <a:latin typeface="Tahoma" charset="0"/>
                <a:ea typeface="ＭＳ Ｐゴシック" charset="0"/>
              </a:rPr>
              <a:t>. informal</a:t>
            </a:r>
          </a:p>
          <a:p>
            <a:pPr lvl="1"/>
            <a:r>
              <a:rPr lang="es-ES_tradnl" sz="1600" i="1" dirty="0" err="1">
                <a:latin typeface="Tahoma" charset="0"/>
                <a:ea typeface="ＭＳ Ｐゴシック" charset="0"/>
              </a:rPr>
              <a:t>European</a:t>
            </a:r>
            <a:r>
              <a:rPr lang="es-ES_tradnl" sz="1600" i="1" dirty="0">
                <a:latin typeface="Tahoma" charset="0"/>
                <a:ea typeface="ＭＳ Ｐゴシック" charset="0"/>
              </a:rPr>
              <a:t> Network of </a:t>
            </a:r>
            <a:r>
              <a:rPr lang="es-ES_tradnl" sz="1600" i="1" dirty="0" err="1">
                <a:latin typeface="Tahoma" charset="0"/>
                <a:ea typeface="ＭＳ Ｐゴシック" charset="0"/>
              </a:rPr>
              <a:t>Information</a:t>
            </a:r>
            <a:r>
              <a:rPr lang="es-ES_tradnl" sz="1600" i="1" dirty="0">
                <a:latin typeface="Tahoma" charset="0"/>
                <a:ea typeface="ＭＳ Ｐゴシック" charset="0"/>
              </a:rPr>
              <a:t> Centres</a:t>
            </a:r>
            <a:r>
              <a:rPr lang="es-ES_tradnl" sz="1600" dirty="0">
                <a:latin typeface="Tahoma" charset="0"/>
                <a:ea typeface="ＭＳ Ｐゴシック" charset="0"/>
              </a:rPr>
              <a:t>, ENIC </a:t>
            </a:r>
          </a:p>
          <a:p>
            <a:pPr lvl="1"/>
            <a:r>
              <a:rPr lang="es-ES_tradnl" sz="1600" i="1" dirty="0" err="1">
                <a:latin typeface="Tahoma" charset="0"/>
                <a:ea typeface="ＭＳ Ｐゴシック" charset="0"/>
              </a:rPr>
              <a:t>National</a:t>
            </a:r>
            <a:r>
              <a:rPr lang="es-ES_tradnl" sz="1600" i="1" dirty="0">
                <a:latin typeface="Tahoma" charset="0"/>
                <a:ea typeface="ＭＳ Ｐゴシック" charset="0"/>
              </a:rPr>
              <a:t> </a:t>
            </a:r>
            <a:r>
              <a:rPr lang="es-ES_tradnl" sz="1600" i="1" dirty="0" err="1">
                <a:latin typeface="Tahoma" charset="0"/>
                <a:ea typeface="ＭＳ Ｐゴシック" charset="0"/>
              </a:rPr>
              <a:t>Academic</a:t>
            </a:r>
            <a:r>
              <a:rPr lang="es-ES_tradnl" sz="1600" i="1" dirty="0">
                <a:latin typeface="Tahoma" charset="0"/>
                <a:ea typeface="ＭＳ Ｐゴシック" charset="0"/>
              </a:rPr>
              <a:t> </a:t>
            </a:r>
            <a:r>
              <a:rPr lang="es-ES_tradnl" sz="1600" i="1" dirty="0" err="1">
                <a:latin typeface="Tahoma" charset="0"/>
                <a:ea typeface="ＭＳ Ｐゴシック" charset="0"/>
              </a:rPr>
              <a:t>Recognition</a:t>
            </a:r>
            <a:r>
              <a:rPr lang="es-ES_tradnl" sz="1600" i="1" dirty="0">
                <a:latin typeface="Tahoma" charset="0"/>
                <a:ea typeface="ＭＳ Ｐゴシック" charset="0"/>
              </a:rPr>
              <a:t> </a:t>
            </a:r>
            <a:r>
              <a:rPr lang="es-ES_tradnl" sz="1600" i="1" dirty="0" err="1">
                <a:latin typeface="Tahoma" charset="0"/>
                <a:ea typeface="ＭＳ Ｐゴシック" charset="0"/>
              </a:rPr>
              <a:t>Information</a:t>
            </a:r>
            <a:r>
              <a:rPr lang="es-ES_tradnl" sz="1600" i="1" dirty="0">
                <a:latin typeface="Tahoma" charset="0"/>
                <a:ea typeface="ＭＳ Ｐゴシック" charset="0"/>
              </a:rPr>
              <a:t> Centres</a:t>
            </a:r>
            <a:r>
              <a:rPr lang="es-ES_tradnl" sz="1600" dirty="0">
                <a:latin typeface="Tahoma" charset="0"/>
                <a:ea typeface="ＭＳ Ｐゴシック" charset="0"/>
              </a:rPr>
              <a:t>, NARIC </a:t>
            </a:r>
          </a:p>
          <a:p>
            <a:pPr lvl="1"/>
            <a:r>
              <a:rPr lang="es-ES_tradnl" sz="1600" i="1" dirty="0" err="1">
                <a:latin typeface="Tahoma" charset="0"/>
                <a:ea typeface="ＭＳ Ｐゴシック" charset="0"/>
              </a:rPr>
              <a:t>European</a:t>
            </a:r>
            <a:r>
              <a:rPr lang="es-ES_tradnl" sz="1600" i="1" dirty="0">
                <a:latin typeface="Tahoma" charset="0"/>
                <a:ea typeface="ＭＳ Ｐゴシック" charset="0"/>
              </a:rPr>
              <a:t> Centre </a:t>
            </a:r>
            <a:r>
              <a:rPr lang="es-ES_tradnl" sz="1600" i="1" dirty="0" err="1">
                <a:latin typeface="Tahoma" charset="0"/>
                <a:ea typeface="ＭＳ Ｐゴシック" charset="0"/>
              </a:rPr>
              <a:t>for</a:t>
            </a:r>
            <a:r>
              <a:rPr lang="es-ES_tradnl" sz="1600" i="1" dirty="0">
                <a:latin typeface="Tahoma" charset="0"/>
                <a:ea typeface="ＭＳ Ｐゴシック" charset="0"/>
              </a:rPr>
              <a:t> </a:t>
            </a:r>
            <a:r>
              <a:rPr lang="es-ES_tradnl" sz="1600" i="1" dirty="0" err="1">
                <a:latin typeface="Tahoma" charset="0"/>
                <a:ea typeface="ＭＳ Ｐゴシック" charset="0"/>
              </a:rPr>
              <a:t>the</a:t>
            </a:r>
            <a:r>
              <a:rPr lang="es-ES_tradnl" sz="1600" i="1" dirty="0">
                <a:latin typeface="Tahoma" charset="0"/>
                <a:ea typeface="ＭＳ Ｐゴシック" charset="0"/>
              </a:rPr>
              <a:t> </a:t>
            </a:r>
            <a:r>
              <a:rPr lang="es-ES_tradnl" sz="1600" i="1" dirty="0" err="1">
                <a:latin typeface="Tahoma" charset="0"/>
                <a:ea typeface="ＭＳ Ｐゴシック" charset="0"/>
              </a:rPr>
              <a:t>Development</a:t>
            </a:r>
            <a:r>
              <a:rPr lang="es-ES_tradnl" sz="1600" i="1" dirty="0">
                <a:latin typeface="Tahoma" charset="0"/>
                <a:ea typeface="ＭＳ Ｐゴシック" charset="0"/>
              </a:rPr>
              <a:t> of </a:t>
            </a:r>
            <a:r>
              <a:rPr lang="es-ES_tradnl" sz="1600" i="1" dirty="0" err="1">
                <a:latin typeface="Tahoma" charset="0"/>
                <a:ea typeface="ＭＳ Ｐゴシック" charset="0"/>
              </a:rPr>
              <a:t>Vocational</a:t>
            </a:r>
            <a:r>
              <a:rPr lang="es-ES_tradnl" sz="1600" i="1" dirty="0">
                <a:latin typeface="Tahoma" charset="0"/>
                <a:ea typeface="ＭＳ Ｐゴシック" charset="0"/>
              </a:rPr>
              <a:t> Training</a:t>
            </a:r>
            <a:r>
              <a:rPr lang="es-ES_tradnl" sz="1600" dirty="0">
                <a:latin typeface="Tahoma" charset="0"/>
                <a:ea typeface="ＭＳ Ｐゴシック" charset="0"/>
              </a:rPr>
              <a:t>, CEDEFOP</a:t>
            </a:r>
            <a:endParaRPr lang="es-ES" sz="1600" dirty="0">
              <a:latin typeface="Tahoma" charset="0"/>
              <a:ea typeface="ＭＳ Ｐゴシック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2800" dirty="0" smtClean="0"/>
              <a:t>Los documentos </a:t>
            </a:r>
            <a:r>
              <a:rPr lang="es-ES" sz="2800" dirty="0" err="1" smtClean="0"/>
              <a:t>Europass</a:t>
            </a:r>
            <a:endParaRPr lang="es-ES" sz="2800" dirty="0"/>
          </a:p>
        </p:txBody>
      </p:sp>
      <p:sp>
        <p:nvSpPr>
          <p:cNvPr id="23554" name="Marcador de contenido 2"/>
          <p:cNvSpPr>
            <a:spLocks noGrp="1"/>
          </p:cNvSpPr>
          <p:nvPr>
            <p:ph idx="1"/>
          </p:nvPr>
        </p:nvSpPr>
        <p:spPr>
          <a:xfrm>
            <a:off x="457200" y="1443630"/>
            <a:ext cx="4912894" cy="2417270"/>
          </a:xfrm>
        </p:spPr>
        <p:txBody>
          <a:bodyPr/>
          <a:lstStyle/>
          <a:p>
            <a:r>
              <a:rPr lang="es-ES" sz="2400" dirty="0" smtClean="0">
                <a:latin typeface="Tahoma" charset="0"/>
                <a:ea typeface="ＭＳ Ｐゴシック" charset="0"/>
              </a:rPr>
              <a:t>Aprendizaje formal:</a:t>
            </a:r>
          </a:p>
          <a:p>
            <a:pPr lvl="1"/>
            <a:r>
              <a:rPr lang="es-ES" sz="1600" i="1" dirty="0" smtClean="0">
                <a:latin typeface="Tahoma" charset="0"/>
                <a:ea typeface="ＭＳ Ｐゴシック" charset="0"/>
              </a:rPr>
              <a:t>Suplemento al Título Superior </a:t>
            </a:r>
            <a:r>
              <a:rPr lang="es-ES" sz="1600" i="1" dirty="0" err="1" smtClean="0">
                <a:latin typeface="Tahoma" charset="0"/>
                <a:ea typeface="ＭＳ Ｐゴシック" charset="0"/>
              </a:rPr>
              <a:t>Europass</a:t>
            </a:r>
            <a:endParaRPr lang="es-ES" sz="1600" i="1" dirty="0" smtClean="0">
              <a:latin typeface="Tahoma" charset="0"/>
              <a:ea typeface="ＭＳ Ｐゴシック" charset="0"/>
            </a:endParaRPr>
          </a:p>
          <a:p>
            <a:pPr lvl="1"/>
            <a:r>
              <a:rPr lang="es-ES" sz="1600" i="1" dirty="0" smtClean="0">
                <a:latin typeface="Tahoma" charset="0"/>
                <a:ea typeface="ＭＳ Ｐゴシック" charset="0"/>
              </a:rPr>
              <a:t>Suplemento al Diploma/Certificado </a:t>
            </a:r>
            <a:r>
              <a:rPr lang="es-ES" sz="1600" i="1" dirty="0" err="1" smtClean="0">
                <a:latin typeface="Tahoma" charset="0"/>
                <a:ea typeface="ＭＳ Ｐゴシック" charset="0"/>
              </a:rPr>
              <a:t>Europass</a:t>
            </a:r>
            <a:endParaRPr lang="es-ES" sz="1600" i="1" dirty="0">
              <a:latin typeface="Tahoma" charset="0"/>
              <a:ea typeface="ＭＳ Ｐゴシック" charset="0"/>
            </a:endParaRPr>
          </a:p>
          <a:p>
            <a:r>
              <a:rPr lang="es-ES" sz="2400" dirty="0" smtClean="0">
                <a:latin typeface="Tahoma" charset="0"/>
                <a:ea typeface="ＭＳ Ｐゴシック" charset="0"/>
              </a:rPr>
              <a:t>Aprendizaje mixto:</a:t>
            </a:r>
            <a:endParaRPr lang="es-ES" sz="2400" dirty="0">
              <a:latin typeface="Tahoma" charset="0"/>
              <a:ea typeface="ＭＳ Ｐゴシック" charset="0"/>
            </a:endParaRPr>
          </a:p>
          <a:p>
            <a:pPr lvl="1"/>
            <a:r>
              <a:rPr lang="es-ES_tradnl" sz="1600" i="1" dirty="0" smtClean="0">
                <a:latin typeface="Tahoma" charset="0"/>
                <a:ea typeface="ＭＳ Ｐゴシック" charset="0"/>
              </a:rPr>
              <a:t>Movilidad </a:t>
            </a:r>
            <a:r>
              <a:rPr lang="es-ES_tradnl" sz="1600" i="1" dirty="0" err="1" smtClean="0">
                <a:latin typeface="Tahoma" charset="0"/>
                <a:ea typeface="ＭＳ Ｐゴシック" charset="0"/>
              </a:rPr>
              <a:t>Europass</a:t>
            </a:r>
            <a:endParaRPr lang="es-ES_tradnl" sz="1600" i="1" dirty="0" smtClean="0">
              <a:latin typeface="Tahoma" charset="0"/>
              <a:ea typeface="ＭＳ Ｐゴシック" charset="0"/>
            </a:endParaRPr>
          </a:p>
          <a:p>
            <a:pPr lvl="1"/>
            <a:r>
              <a:rPr lang="es-ES_tradnl" sz="1600" i="1" dirty="0" smtClean="0">
                <a:latin typeface="Tahoma" charset="0"/>
                <a:ea typeface="ＭＳ Ｐゴシック" charset="0"/>
              </a:rPr>
              <a:t>Pasaporte de lenguas </a:t>
            </a:r>
            <a:r>
              <a:rPr lang="es-ES_tradnl" sz="1600" i="1" dirty="0" err="1" smtClean="0">
                <a:latin typeface="Tahoma" charset="0"/>
                <a:ea typeface="ＭＳ Ｐゴシック" charset="0"/>
              </a:rPr>
              <a:t>Europass</a:t>
            </a:r>
            <a:endParaRPr lang="es-ES_tradnl" sz="1600" i="1" dirty="0" smtClean="0">
              <a:latin typeface="Tahoma" charset="0"/>
              <a:ea typeface="ＭＳ Ｐゴシック" charset="0"/>
            </a:endParaRPr>
          </a:p>
          <a:p>
            <a:pPr lvl="1"/>
            <a:r>
              <a:rPr lang="es-ES_tradnl" sz="1600" i="1" dirty="0" err="1" smtClean="0">
                <a:latin typeface="Tahoma" charset="0"/>
                <a:ea typeface="ＭＳ Ｐゴシック" charset="0"/>
              </a:rPr>
              <a:t>Curriculum</a:t>
            </a:r>
            <a:r>
              <a:rPr lang="es-ES_tradnl" sz="1600" i="1" dirty="0" smtClean="0">
                <a:latin typeface="Tahoma" charset="0"/>
                <a:ea typeface="ＭＳ Ｐゴシック" charset="0"/>
              </a:rPr>
              <a:t> Vitae </a:t>
            </a:r>
            <a:r>
              <a:rPr lang="es-ES_tradnl" sz="1600" i="1" dirty="0" err="1" smtClean="0">
                <a:latin typeface="Tahoma" charset="0"/>
                <a:ea typeface="ＭＳ Ｐゴシック" charset="0"/>
              </a:rPr>
              <a:t>Europass</a:t>
            </a:r>
            <a:endParaRPr lang="es-ES" sz="1600" dirty="0">
              <a:latin typeface="Tahoma" charset="0"/>
              <a:ea typeface="ＭＳ Ｐゴシック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345" y="4017471"/>
            <a:ext cx="4431665" cy="244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4021643"/>
            <a:ext cx="2448000" cy="244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010" y="1426919"/>
            <a:ext cx="244800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0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GRIAL – Universidad de Salamanca</a:t>
            </a:r>
            <a:endParaRPr lang="es-ES_tradnl"/>
          </a:p>
        </p:txBody>
      </p:sp>
      <p:sp>
        <p:nvSpPr>
          <p:cNvPr id="32770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1B81B7-BF21-1F48-BA6F-AB5A83F781DF}" type="slidenum">
              <a:rPr lang="es-ES_tradnl" sz="1200">
                <a:solidFill>
                  <a:srgbClr val="898989"/>
                </a:solidFill>
              </a:rPr>
              <a:pPr eaLnBrk="1" hangingPunct="1"/>
              <a:t>9</a:t>
            </a:fld>
            <a:endParaRPr lang="es-ES_tradnl" sz="1200">
              <a:solidFill>
                <a:srgbClr val="898989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0" y="4929188"/>
            <a:ext cx="9144000" cy="153987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s-ES" dirty="0"/>
              <a:t>2</a:t>
            </a:r>
            <a:r>
              <a:rPr lang="es-ES" dirty="0" smtClean="0"/>
              <a:t>. ¿cómo registran </a:t>
            </a:r>
            <a:r>
              <a:rPr lang="es-ES" smtClean="0"/>
              <a:t>competencias Nuestras instituciones</a:t>
            </a:r>
            <a:r>
              <a:rPr lang="es-ES" dirty="0" smtClean="0"/>
              <a:t>?</a:t>
            </a: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92" y="490244"/>
            <a:ext cx="3573677" cy="3908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Grial 2">
  <a:themeElements>
    <a:clrScheme name="Personalizar 1">
      <a:dk1>
        <a:sysClr val="windowText" lastClr="000000"/>
      </a:dk1>
      <a:lt1>
        <a:sysClr val="window" lastClr="FFFFFF"/>
      </a:lt1>
      <a:dk2>
        <a:srgbClr val="630000"/>
      </a:dk2>
      <a:lt2>
        <a:srgbClr val="EEECE1"/>
      </a:lt2>
      <a:accent1>
        <a:srgbClr val="D9D9D9"/>
      </a:accent1>
      <a:accent2>
        <a:srgbClr val="C0C0C0"/>
      </a:accent2>
      <a:accent3>
        <a:srgbClr val="A6A6A6"/>
      </a:accent3>
      <a:accent4>
        <a:srgbClr val="808080"/>
      </a:accent4>
      <a:accent5>
        <a:srgbClr val="595959"/>
      </a:accent5>
      <a:accent6>
        <a:srgbClr val="404040"/>
      </a:accent6>
      <a:hlink>
        <a:srgbClr val="630000"/>
      </a:hlink>
      <a:folHlink>
        <a:srgbClr val="63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FF"/>
          </a:solidFill>
          <a:headEnd type="arrow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3665</TotalTime>
  <Words>3040</Words>
  <Application>Microsoft Macintosh PowerPoint</Application>
  <PresentationFormat>Presentación en pantalla (4:3)</PresentationFormat>
  <Paragraphs>517</Paragraphs>
  <Slides>61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2" baseType="lpstr">
      <vt:lpstr>Plantilla Grial 2</vt:lpstr>
      <vt:lpstr>Gestión de competencias de aprendizaje informal</vt:lpstr>
      <vt:lpstr>Índice</vt:lpstr>
      <vt:lpstr>1. Competencias vs conocimientos  valoración del aprendizaje informal</vt:lpstr>
      <vt:lpstr>¿Qué es una competencia?</vt:lpstr>
      <vt:lpstr>¿Formamos para el conocimiento o para la competencia? (i)</vt:lpstr>
      <vt:lpstr>¿Formamos para el conocimiento o para la competencia? (ii)</vt:lpstr>
      <vt:lpstr>Reconocimiento del aprendizaje informal: marco normativo europeo</vt:lpstr>
      <vt:lpstr>Los documentos Europass</vt:lpstr>
      <vt:lpstr>2. ¿cómo registran competencias Nuestras instituciones?</vt:lpstr>
      <vt:lpstr>Representaciones institucionales de competencia</vt:lpstr>
      <vt:lpstr>Representaciones institucionales de competencia</vt:lpstr>
      <vt:lpstr>Competencias institucionales, en detalle</vt:lpstr>
      <vt:lpstr>Competencias institucionales, en detalle</vt:lpstr>
      <vt:lpstr>Competencias institucionales, en detalle</vt:lpstr>
      <vt:lpstr>Competencias institucionales, en detalle</vt:lpstr>
      <vt:lpstr>Competencias institucionales, en detalle</vt:lpstr>
      <vt:lpstr>Competencias institucionales, en detalle</vt:lpstr>
      <vt:lpstr>Competencias institucionales, en detalle</vt:lpstr>
      <vt:lpstr>Competencias institucionales, en detalle</vt:lpstr>
      <vt:lpstr>Competencias institucionales, en detalle</vt:lpstr>
      <vt:lpstr>3. Las competencias desde el punto de vista del individuo</vt:lpstr>
      <vt:lpstr>Proceso de reflexión del individuo</vt:lpstr>
      <vt:lpstr>Proceso de reflexión del individuo</vt:lpstr>
      <vt:lpstr>Proceso de reflexión del individuo</vt:lpstr>
      <vt:lpstr>Proceso de reflexión del individuo</vt:lpstr>
      <vt:lpstr>Proceso de reflexión del individuo</vt:lpstr>
      <vt:lpstr>4. Institución e individuo: interacción y evolución de las competencias</vt:lpstr>
      <vt:lpstr>Proceso evolutivo institucional</vt:lpstr>
      <vt:lpstr>Proceso evolutivo institucional</vt:lpstr>
      <vt:lpstr>Proceso evolutivo institucional</vt:lpstr>
      <vt:lpstr>Proceso evolutivo institucional</vt:lpstr>
      <vt:lpstr>Proceso evolutivo institucional</vt:lpstr>
      <vt:lpstr>4. TRAILER: un marco para la gestión integral de competencias</vt:lpstr>
      <vt:lpstr>Partners</vt:lpstr>
      <vt:lpstr>Arquitectura básica</vt:lpstr>
      <vt:lpstr>Añadir actividades al ILC (i)</vt:lpstr>
      <vt:lpstr>Añadir actividades al ILC (ii)</vt:lpstr>
      <vt:lpstr>Añadir actividades al ILC (iii)</vt:lpstr>
      <vt:lpstr>Gestionar el portfolio</vt:lpstr>
      <vt:lpstr>Editar actividades y competencias</vt:lpstr>
      <vt:lpstr>Vista institucional: añadir y validar competencias</vt:lpstr>
      <vt:lpstr>Visualización institucional de competencias</vt:lpstr>
      <vt:lpstr>PRESENTACIÓN DEL MÓDULO TOL-USAL</vt:lpstr>
      <vt:lpstr>En qué consiste…</vt:lpstr>
      <vt:lpstr>Contenidos</vt:lpstr>
      <vt:lpstr>Metodología (i)</vt:lpstr>
      <vt:lpstr>Metodología (ii)</vt:lpstr>
      <vt:lpstr>Manual de supervivencia</vt:lpstr>
      <vt:lpstr>Información práctica</vt:lpstr>
      <vt:lpstr>Algunos vídeos…</vt:lpstr>
      <vt:lpstr>GRACIAS</vt:lpstr>
      <vt:lpstr>Gestión de competencias de aprendizaje informal</vt:lpstr>
      <vt:lpstr>¿Qué son los patrones?</vt:lpstr>
      <vt:lpstr>¿Y los patrones pedagógicos?</vt:lpstr>
      <vt:lpstr>3. Estructura y lenguajes de patrón</vt:lpstr>
      <vt:lpstr>¿Cómo se construye?</vt:lpstr>
      <vt:lpstr>Lenguaje de patrón</vt:lpstr>
      <vt:lpstr>4. PROPUESTA DE LENGUAJE DE PATRÓN PARA ELEARNING</vt:lpstr>
      <vt:lpstr>Lenguaje de patrón eLearning Visión general</vt:lpstr>
      <vt:lpstr>Visión general (discusión)</vt:lpstr>
      <vt:lpstr>Lenguaje de patrón eLearning Propuesta detallada</vt:lpstr>
    </vt:vector>
  </TitlesOfParts>
  <Company>Universidad de Salamanca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futuro del eLearning Tutor online 2.0</dc:title>
  <dc:creator>Antón Seoane</dc:creator>
  <cp:lastModifiedBy>Antonio Miguel Seoane Pardo</cp:lastModifiedBy>
  <cp:revision>230</cp:revision>
  <dcterms:created xsi:type="dcterms:W3CDTF">2010-11-11T04:09:31Z</dcterms:created>
  <dcterms:modified xsi:type="dcterms:W3CDTF">2013-03-29T14:16:14Z</dcterms:modified>
</cp:coreProperties>
</file>